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1" r:id="rId13"/>
    <p:sldId id="268" r:id="rId14"/>
    <p:sldId id="267" r:id="rId15"/>
    <p:sldId id="266" r:id="rId16"/>
    <p:sldId id="270" r:id="rId17"/>
    <p:sldId id="272" r:id="rId18"/>
  </p:sldIdLst>
  <p:sldSz cx="9144000" cy="5143500" type="screen16x9"/>
  <p:notesSz cx="6742113" cy="9872663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1pPr>
    <a:lvl2pPr marL="4572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2pPr>
    <a:lvl3pPr marL="9144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3pPr>
    <a:lvl4pPr marL="13716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4pPr>
    <a:lvl5pPr marL="18288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C49F19-E3B2-4DAD-8EBF-456BDAB8BCC5}" type="datetimeFigureOut">
              <a:rPr lang="en-GB"/>
              <a:pPr>
                <a:defRPr/>
              </a:pPr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2088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621" y="9376899"/>
            <a:ext cx="292088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10E5B-199E-403E-9EF9-9DA479BE8E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03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98735" y="4689239"/>
            <a:ext cx="4944644" cy="44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724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Instructions: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ensure this information is correct to your innovation.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8222" y="9376900"/>
            <a:ext cx="2922317" cy="494185"/>
          </a:xfrm>
          <a:prstGeom prst="rect">
            <a:avLst/>
          </a:prstGeom>
        </p:spPr>
        <p:txBody>
          <a:bodyPr/>
          <a:lstStyle/>
          <a:p>
            <a:fld id="{90253BC7-BF3E-6A40-A0C7-5EFCC2DD7E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7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6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57350"/>
            <a:ext cx="209550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57350"/>
            <a:ext cx="613410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6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6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3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114800" cy="97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14800" cy="97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5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7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04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5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8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15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934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4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57350"/>
            <a:ext cx="209550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57350"/>
            <a:ext cx="613410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743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1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67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247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114800" cy="97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14800" cy="97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91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7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84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56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753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257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988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77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57350"/>
            <a:ext cx="209550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57350"/>
            <a:ext cx="613410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6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114800" cy="97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14800" cy="97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5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18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5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4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13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 rot="10800000" flipH="1">
            <a:off x="0" y="902494"/>
            <a:ext cx="9144000" cy="4233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GB" dirty="0"/>
          </a:p>
        </p:txBody>
      </p:sp>
      <p:pic>
        <p:nvPicPr>
          <p:cNvPr id="1027" name="Picture 2" descr="pasted-imag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804"/>
            <a:ext cx="2647950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 descr="pasted-image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123825"/>
            <a:ext cx="3402013" cy="33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Grp="1"/>
          </p:cNvSpPr>
          <p:nvPr>
            <p:ph type="title"/>
          </p:nvPr>
        </p:nvSpPr>
        <p:spPr bwMode="auto">
          <a:xfrm>
            <a:off x="381000" y="1657350"/>
            <a:ext cx="8382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381000" y="2286000"/>
            <a:ext cx="8382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" charset="0"/>
              </a:rPr>
              <a:t>Fifth level</a:t>
            </a:r>
          </a:p>
        </p:txBody>
      </p:sp>
      <p:sp>
        <p:nvSpPr>
          <p:cNvPr id="1031" name="AutoShape 6"/>
          <p:cNvSpPr>
            <a:spLocks/>
          </p:cNvSpPr>
          <p:nvPr/>
        </p:nvSpPr>
        <p:spPr bwMode="auto">
          <a:xfrm>
            <a:off x="-4763" y="4817269"/>
            <a:ext cx="9153526" cy="3452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23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032" name="Picture 7" descr="pasted-image.pd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897041"/>
            <a:ext cx="8089900" cy="1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 descr="pasted-image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48841"/>
            <a:ext cx="4186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13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/>
          </p:cNvSpPr>
          <p:nvPr/>
        </p:nvSpPr>
        <p:spPr bwMode="auto">
          <a:xfrm>
            <a:off x="-4763" y="4817269"/>
            <a:ext cx="9153526" cy="3452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23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051" name="AutoShape 2"/>
          <p:cNvSpPr>
            <a:spLocks/>
          </p:cNvSpPr>
          <p:nvPr/>
        </p:nvSpPr>
        <p:spPr bwMode="auto">
          <a:xfrm>
            <a:off x="-4763" y="10716"/>
            <a:ext cx="9153526" cy="512087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23C6D"/>
              </a:gs>
              <a:gs pos="100000">
                <a:srgbClr val="27447C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2052" name="Picture 3" descr="pasted-imag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804"/>
            <a:ext cx="2647950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 descr="pasted-image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123825"/>
            <a:ext cx="3402013" cy="33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5"/>
          <p:cNvSpPr>
            <a:spLocks noGrp="1"/>
          </p:cNvSpPr>
          <p:nvPr>
            <p:ph type="title"/>
          </p:nvPr>
        </p:nvSpPr>
        <p:spPr bwMode="auto">
          <a:xfrm>
            <a:off x="381000" y="1657350"/>
            <a:ext cx="8382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2055" name="Rectangle 6"/>
          <p:cNvSpPr>
            <a:spLocks noGrp="1"/>
          </p:cNvSpPr>
          <p:nvPr>
            <p:ph type="body" idx="1"/>
          </p:nvPr>
        </p:nvSpPr>
        <p:spPr bwMode="auto">
          <a:xfrm>
            <a:off x="381000" y="2286000"/>
            <a:ext cx="8382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" charset="0"/>
              </a:rPr>
              <a:t>Fifth level</a:t>
            </a:r>
          </a:p>
        </p:txBody>
      </p:sp>
      <p:pic>
        <p:nvPicPr>
          <p:cNvPr id="2056" name="Picture 7" descr="pasted-image.pd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897041"/>
            <a:ext cx="8089900" cy="1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8" descr="pasted-image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48841"/>
            <a:ext cx="4186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13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 rot="10800000" flipH="1">
            <a:off x="0" y="902494"/>
            <a:ext cx="9144000" cy="4233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GB" dirty="0"/>
          </a:p>
        </p:txBody>
      </p:sp>
      <p:pic>
        <p:nvPicPr>
          <p:cNvPr id="3075" name="Picture 2" descr="pasted-imag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804"/>
            <a:ext cx="2647950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 descr="pasted-image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123825"/>
            <a:ext cx="3402013" cy="33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/>
          <p:cNvSpPr>
            <a:spLocks noGrp="1"/>
          </p:cNvSpPr>
          <p:nvPr>
            <p:ph type="title"/>
          </p:nvPr>
        </p:nvSpPr>
        <p:spPr bwMode="auto">
          <a:xfrm>
            <a:off x="381000" y="1657350"/>
            <a:ext cx="8382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3078" name="Rectangle 5"/>
          <p:cNvSpPr>
            <a:spLocks noGrp="1"/>
          </p:cNvSpPr>
          <p:nvPr>
            <p:ph type="body" idx="1"/>
          </p:nvPr>
        </p:nvSpPr>
        <p:spPr bwMode="auto">
          <a:xfrm>
            <a:off x="381000" y="2286000"/>
            <a:ext cx="8382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" charset="0"/>
              </a:rPr>
              <a:t>Fifth level</a:t>
            </a:r>
          </a:p>
        </p:txBody>
      </p:sp>
      <p:sp>
        <p:nvSpPr>
          <p:cNvPr id="3079" name="AutoShape 6"/>
          <p:cNvSpPr>
            <a:spLocks/>
          </p:cNvSpPr>
          <p:nvPr/>
        </p:nvSpPr>
        <p:spPr bwMode="auto">
          <a:xfrm>
            <a:off x="-4763" y="4817269"/>
            <a:ext cx="9153526" cy="3452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23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3080" name="Picture 7" descr="pasted-image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48841"/>
            <a:ext cx="4186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5646" y="771550"/>
            <a:ext cx="8382000" cy="2269976"/>
          </a:xfrm>
        </p:spPr>
        <p:txBody>
          <a:bodyPr/>
          <a:lstStyle/>
          <a:p>
            <a:pPr marL="0" indent="0" algn="ctr" defTabSz="914400" eaLnBrk="1">
              <a:spcBef>
                <a:spcPts val="600"/>
              </a:spcBef>
            </a:pPr>
            <a:r>
              <a:rPr lang="en-US" alt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Using Insight for Improvement </a:t>
            </a:r>
          </a:p>
          <a:p>
            <a:pPr marL="0" indent="0" algn="ctr" defTabSz="914400" eaLnBrk="1">
              <a:spcBef>
                <a:spcPts val="600"/>
              </a:spcBef>
            </a:pPr>
            <a:r>
              <a:rPr lang="en-US" alt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 Success of Takeover Day</a:t>
            </a:r>
          </a:p>
          <a:p>
            <a:pPr marL="0" indent="0" algn="ctr" defTabSz="914400" eaLnBrk="1">
              <a:spcBef>
                <a:spcPts val="600"/>
              </a:spcBef>
            </a:pPr>
            <a:endParaRPr lang="en-US" altLang="en-US" sz="2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defTabSz="914400" eaLnBrk="1">
              <a:spcBef>
                <a:spcPts val="600"/>
              </a:spcBef>
            </a:pPr>
            <a:endParaRPr lang="en-US" alt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defTabSz="914400" eaLnBrk="1">
              <a:spcBef>
                <a:spcPts val="600"/>
              </a:spcBef>
            </a:pPr>
            <a:endParaRPr lang="en-US" alt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defTabSz="914400" eaLnBrk="1">
              <a:spcBef>
                <a:spcPts val="600"/>
              </a:spcBef>
            </a:pPr>
            <a:endParaRPr lang="en-US" alt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defTabSz="914400" eaLnBrk="1">
              <a:spcBef>
                <a:spcPts val="600"/>
              </a:spcBef>
            </a:pPr>
            <a:r>
              <a:rPr lang="en-US" alt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Tabitha Fergus Practice </a:t>
            </a:r>
            <a:r>
              <a:rPr lang="en-US" alt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</a:t>
            </a:r>
            <a:r>
              <a:rPr lang="en-US" alt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evelopment Nurse @Tabi121</a:t>
            </a:r>
          </a:p>
          <a:p>
            <a:pPr marL="0" indent="0" defTabSz="914400" eaLnBrk="1">
              <a:spcBef>
                <a:spcPts val="600"/>
              </a:spcBef>
            </a:pPr>
            <a:endParaRPr lang="en-US" altLang="en-US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707655"/>
            <a:ext cx="35638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/>
          <a:stretch/>
        </p:blipFill>
        <p:spPr bwMode="auto">
          <a:xfrm>
            <a:off x="1907704" y="1018341"/>
            <a:ext cx="4953743" cy="36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70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36" y="1059582"/>
            <a:ext cx="8382000" cy="857250"/>
          </a:xfrm>
        </p:spPr>
        <p:txBody>
          <a:bodyPr/>
          <a:lstStyle/>
          <a:p>
            <a:r>
              <a:rPr lang="en-GB" sz="240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What's Next 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92013"/>
            <a:ext cx="8367464" cy="1728192"/>
          </a:xfrm>
        </p:spPr>
        <p:txBody>
          <a:bodyPr/>
          <a:lstStyle/>
          <a:p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</a:rPr>
              <a:t>Quality Improvement Project</a:t>
            </a:r>
          </a:p>
          <a:p>
            <a:endParaRPr lang="en-GB" sz="1600" kern="1200" dirty="0">
              <a:solidFill>
                <a:srgbClr val="0072C6"/>
              </a:solidFill>
              <a:latin typeface="Arial" pitchFamily="34" charset="0"/>
              <a:ea typeface="Helvetica" charset="0"/>
              <a:cs typeface="Helvetica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</a:rPr>
              <a:t>Deterioration </a:t>
            </a:r>
            <a:r>
              <a:rPr lang="en-GB" sz="1600" kern="1200" dirty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</a:rPr>
              <a:t>patient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</a:rPr>
              <a:t>Parental Concern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</a:rPr>
              <a:t>Patient information </a:t>
            </a:r>
            <a:endParaRPr lang="en-GB" sz="1600" kern="1200" dirty="0" smtClean="0">
              <a:solidFill>
                <a:srgbClr val="0072C6"/>
              </a:solidFill>
              <a:latin typeface="Arial" pitchFamily="34" charset="0"/>
              <a:ea typeface="Helvetica" charset="0"/>
              <a:cs typeface="Helvetica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</a:rPr>
              <a:t>Working with the Patient Partner Panel</a:t>
            </a:r>
            <a:endParaRPr lang="en-GB" sz="1600" kern="1200" dirty="0">
              <a:solidFill>
                <a:srgbClr val="0072C6"/>
              </a:solidFill>
              <a:latin typeface="Arial" pitchFamily="34" charset="0"/>
              <a:ea typeface="Helvetica" charset="0"/>
              <a:cs typeface="Helvetica" charset="0"/>
            </a:endParaRPr>
          </a:p>
        </p:txBody>
      </p:sp>
      <p:pic>
        <p:nvPicPr>
          <p:cNvPr id="5" name="Picture 2" descr="C:\Users\Fergusta\Pictures\D3Tk0TRX4AIf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54220"/>
            <a:ext cx="3096343" cy="36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84511"/>
            <a:ext cx="2523772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869E26-ACED-47A6-BDB4-6CBA6016FA6F}"/>
              </a:ext>
            </a:extLst>
          </p:cNvPr>
          <p:cNvGrpSpPr/>
          <p:nvPr/>
        </p:nvGrpSpPr>
        <p:grpSpPr>
          <a:xfrm>
            <a:off x="216158" y="737937"/>
            <a:ext cx="8350899" cy="2646878"/>
            <a:chOff x="390329" y="229398"/>
            <a:chExt cx="8350899" cy="3529171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656F922-4DCB-4970-AA95-1D62CDF2F3C6}"/>
                </a:ext>
              </a:extLst>
            </p:cNvPr>
            <p:cNvSpPr txBox="1"/>
            <p:nvPr/>
          </p:nvSpPr>
          <p:spPr>
            <a:xfrm>
              <a:off x="390329" y="229398"/>
              <a:ext cx="8350899" cy="352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6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QuIPPs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9E46BB34-752D-4D3E-8708-81A69EE958F4}"/>
                </a:ext>
              </a:extLst>
            </p:cNvPr>
            <p:cNvCxnSpPr/>
            <p:nvPr/>
          </p:nvCxnSpPr>
          <p:spPr>
            <a:xfrm flipV="1">
              <a:off x="1101012" y="2537715"/>
              <a:ext cx="6929535" cy="49763"/>
            </a:xfrm>
            <a:prstGeom prst="line">
              <a:avLst/>
            </a:prstGeom>
            <a:ln w="1016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EB070A8-86CA-41E6-86D4-EE97DC7F56D1}"/>
                </a:ext>
              </a:extLst>
            </p:cNvPr>
            <p:cNvSpPr txBox="1"/>
            <p:nvPr/>
          </p:nvSpPr>
          <p:spPr>
            <a:xfrm>
              <a:off x="1101012" y="2701006"/>
              <a:ext cx="694197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Quality Improvement Partner Panels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1" y="306619"/>
            <a:ext cx="2026368" cy="58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37D059-8E15-43DE-B590-EB7407ED42DE}"/>
              </a:ext>
            </a:extLst>
          </p:cNvPr>
          <p:cNvSpPr txBox="1"/>
          <p:nvPr/>
        </p:nvSpPr>
        <p:spPr>
          <a:xfrm>
            <a:off x="656897" y="3220107"/>
            <a:ext cx="7604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Welcome to the QuIPPs Panel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Today’s presenter is </a:t>
            </a:r>
            <a:r>
              <a:rPr lang="en-GB" dirty="0" err="1" smtClean="0"/>
              <a:t>Tabi</a:t>
            </a:r>
            <a:r>
              <a:rPr lang="en-GB" dirty="0" smtClean="0"/>
              <a:t> Fergus 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RCHT Practice Development Nurse for Child health 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635"/>
            <a:ext cx="8280920" cy="49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40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715505"/>
            <a:ext cx="41148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" y="-1"/>
            <a:ext cx="9048307" cy="503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779912" y="239874"/>
            <a:ext cx="1008112" cy="50405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43746" y="252382"/>
            <a:ext cx="1347933" cy="59117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1923363"/>
            <a:ext cx="1008112" cy="50405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915816" y="1777778"/>
            <a:ext cx="1274442" cy="64995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524328" y="51470"/>
            <a:ext cx="1368152" cy="69246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760088" y="1602085"/>
            <a:ext cx="1391816" cy="82202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20272" y="4155926"/>
            <a:ext cx="1188132" cy="79208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95936" y="4227934"/>
            <a:ext cx="1584176" cy="72008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12676" y="4280487"/>
            <a:ext cx="1883060" cy="86301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680" y="250764"/>
            <a:ext cx="141500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Arthur-</a:t>
            </a:r>
          </a:p>
          <a:p>
            <a:r>
              <a:rPr lang="en-GB" sz="1200" dirty="0" smtClean="0"/>
              <a:t>Pharmaceutical rep.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58210" y="26106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Jono</a:t>
            </a:r>
            <a:r>
              <a:rPr lang="en-GB" sz="1200" dirty="0" smtClean="0"/>
              <a:t>-</a:t>
            </a:r>
          </a:p>
          <a:p>
            <a:r>
              <a:rPr lang="en-GB" sz="1200" dirty="0" smtClean="0"/>
              <a:t>AHSN  </a:t>
            </a:r>
          </a:p>
          <a:p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632340" y="9975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Narina</a:t>
            </a:r>
            <a:r>
              <a:rPr lang="en-GB" sz="1200" dirty="0" smtClean="0"/>
              <a:t>-</a:t>
            </a:r>
          </a:p>
          <a:p>
            <a:r>
              <a:rPr lang="en-GB" sz="1200" dirty="0" smtClean="0"/>
              <a:t>Does lot’s of things!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2067694"/>
            <a:ext cx="74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934554" y="1777778"/>
            <a:ext cx="106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Sarah-</a:t>
            </a:r>
          </a:p>
          <a:p>
            <a:r>
              <a:rPr lang="en-GB" sz="1200" dirty="0" smtClean="0"/>
              <a:t>Family magistrate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788696" y="1629080"/>
            <a:ext cx="1319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Annette- Physio </a:t>
            </a:r>
          </a:p>
          <a:p>
            <a:r>
              <a:rPr lang="en-GB" sz="1200" dirty="0" smtClean="0"/>
              <a:t>Patient public forum Devon and Exeter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067628" y="4155926"/>
            <a:ext cx="103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Sophie-</a:t>
            </a:r>
          </a:p>
          <a:p>
            <a:r>
              <a:rPr lang="en-GB" sz="1200" dirty="0" smtClean="0"/>
              <a:t>Nurse training Dom Care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1940" y="4275841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Peter-Patient partner group Dementia Action 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48680" y="4293501"/>
            <a:ext cx="170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James- NHS England specialist services Public and Patient Information Group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0830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4" y="987574"/>
            <a:ext cx="8382000" cy="857250"/>
          </a:xfrm>
        </p:spPr>
        <p:txBody>
          <a:bodyPr/>
          <a:lstStyle/>
          <a:p>
            <a:r>
              <a:rPr lang="en-GB" sz="240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Helvetica" charset="0"/>
                <a:cs typeface="Helvetica" charset="0"/>
              </a:rPr>
              <a:t>How worried are you </a:t>
            </a:r>
            <a:r>
              <a:rPr lang="en-GB" sz="2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Helvetica" charset="0"/>
                <a:cs typeface="Helvetica" charset="0"/>
              </a:rPr>
              <a:t>? </a:t>
            </a:r>
            <a:endParaRPr lang="en-GB" sz="2400" kern="12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Helvetica" charset="0"/>
              <a:cs typeface="Helvetica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389249"/>
            <a:ext cx="3194721" cy="126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05958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Looking at escalating parent /nurse or doctor  concern.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" y="2372398"/>
            <a:ext cx="5009484" cy="186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01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63638"/>
            <a:ext cx="8382000" cy="857250"/>
          </a:xfrm>
        </p:spPr>
        <p:txBody>
          <a:bodyPr/>
          <a:lstStyle/>
          <a:p>
            <a:pPr algn="ctr"/>
            <a:r>
              <a:rPr lang="en-GB" sz="400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Helvetica" charset="0"/>
                <a:cs typeface="Helvetica" charset="0"/>
              </a:rPr>
              <a:t>Any Questions ? </a:t>
            </a:r>
            <a:endParaRPr lang="en-GB" sz="4000" kern="12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71750"/>
            <a:ext cx="2228138" cy="15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17250"/>
            <a:ext cx="1584176" cy="1085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93169"/>
            <a:ext cx="2123728" cy="16788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70735" y="1149172"/>
            <a:ext cx="914400" cy="9144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72C6"/>
                </a:solidFill>
                <a:effectLst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619672" y="1995686"/>
            <a:ext cx="1080120" cy="98228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03848" y="1606370"/>
            <a:ext cx="1656184" cy="1685459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96136" y="2449099"/>
            <a:ext cx="1872208" cy="1927261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48064" y="1269756"/>
            <a:ext cx="1296144" cy="105017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388" y="137553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Picker Survey 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2085593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Engage 8-10 year olds 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02487" y="1837204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Planning Phase: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 smtClean="0"/>
              <a:t>Find a school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 smtClean="0"/>
              <a:t>Consent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 smtClean="0"/>
              <a:t>Inpatient status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 smtClean="0"/>
              <a:t>What did we want help with….</a:t>
            </a:r>
          </a:p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52" y="128701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Insight</a:t>
            </a:r>
          </a:p>
          <a:p>
            <a:pPr algn="ctr"/>
            <a:r>
              <a:rPr lang="en-GB" sz="1200" dirty="0" smtClean="0"/>
              <a:t>Decisions</a:t>
            </a:r>
          </a:p>
          <a:p>
            <a:pPr algn="ctr"/>
            <a:r>
              <a:rPr lang="en-GB" sz="1200" dirty="0" smtClean="0"/>
              <a:t>Open discussion Questions </a:t>
            </a:r>
          </a:p>
          <a:p>
            <a:pPr algn="ctr"/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76156" y="2617948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4 </a:t>
            </a:r>
            <a:r>
              <a:rPr lang="en-GB" sz="1200" b="1" dirty="0"/>
              <a:t>T</a:t>
            </a:r>
            <a:r>
              <a:rPr lang="en-GB" sz="1200" b="1" dirty="0" smtClean="0"/>
              <a:t>opics for the day: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 smtClean="0"/>
              <a:t>Wonderwall design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 smtClean="0"/>
              <a:t>Survey Design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 smtClean="0"/>
              <a:t>Handwashing Audit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 smtClean="0"/>
              <a:t>Unit tour and SIM  </a:t>
            </a:r>
            <a:endParaRPr lang="en-GB" sz="1200" dirty="0"/>
          </a:p>
        </p:txBody>
      </p:sp>
      <p:sp>
        <p:nvSpPr>
          <p:cNvPr id="18" name="Oval 17"/>
          <p:cNvSpPr/>
          <p:nvPr/>
        </p:nvSpPr>
        <p:spPr bwMode="auto">
          <a:xfrm>
            <a:off x="1611279" y="1736796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763688" y="1912616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746127" y="2261882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80212" y="1721113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20810" y="1950150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848680" y="2063572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055874" y="2672005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873357" y="2476809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732240" y="1815467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48264" y="1995686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92280" y="2179663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55669" y="2360718"/>
            <a:ext cx="144016" cy="11609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ewermz\Pictures\Paeds_TakeOver_Day_2017_Part 1\IMG_37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5417"/>
            <a:ext cx="201622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5417"/>
            <a:ext cx="20162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Brewermz\Pictures\Paeds_TakeOver_Day_2017_Part 2\IMG_37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5417"/>
            <a:ext cx="201622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C:\Users\Brewermz\Pictures\Paeds_TakeOver_Day_2017_Part 2\IMG_3756.JPG"/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6" r="4389"/>
          <a:stretch/>
        </p:blipFill>
        <p:spPr bwMode="auto">
          <a:xfrm>
            <a:off x="323528" y="2848091"/>
            <a:ext cx="2016224" cy="18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ewermz\Pictures\Paeds_TakeOver_Day_2017_Part 2\IMG_377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0092"/>
            <a:ext cx="2016224" cy="178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9782"/>
            <a:ext cx="2016223" cy="178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74" y="985417"/>
            <a:ext cx="2016223" cy="17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75" y="2859782"/>
            <a:ext cx="2016223" cy="18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47" y="9610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Highlights, Insights and Improvements..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9622"/>
            <a:ext cx="284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What is important to children may not always be what adults expect.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482919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Simplicity was a key theme….</a:t>
            </a:r>
            <a:endParaRPr lang="en-GB" sz="1600" dirty="0"/>
          </a:p>
        </p:txBody>
      </p:sp>
      <p:pic>
        <p:nvPicPr>
          <p:cNvPr id="2" name="Picture 2" descr="C:\Users\fergusta\AppData\Local\Microsoft\Windows\Temporary Internet Files\Content.Outlook\DTH6U0RC\Paeds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21473"/>
            <a:ext cx="5544603" cy="27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584796"/>
            <a:ext cx="379888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31590"/>
            <a:ext cx="8382000" cy="85725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9" y="1730537"/>
            <a:ext cx="5344621" cy="14527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Wonderwall in full use and helped raise our profile in the Trust.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kern="1200" dirty="0" smtClean="0">
              <a:solidFill>
                <a:srgbClr val="0072C6"/>
              </a:solidFill>
              <a:latin typeface="Arial" pitchFamily="34" charset="0"/>
              <a:ea typeface="Helvetica" charset="0"/>
              <a:cs typeface="Helvetica" charset="0"/>
              <a:sym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Changed </a:t>
            </a:r>
            <a:r>
              <a:rPr lang="en-GB" sz="1600" kern="1200" dirty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our surveys to reflect the top </a:t>
            </a: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themes.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kern="1200" dirty="0">
              <a:solidFill>
                <a:srgbClr val="0072C6"/>
              </a:solidFill>
              <a:latin typeface="Arial" pitchFamily="34" charset="0"/>
              <a:ea typeface="Helvetica" charset="0"/>
              <a:cs typeface="Helvetica" charset="0"/>
              <a:sym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Children felt our </a:t>
            </a: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 observation </a:t>
            </a:r>
            <a:r>
              <a:rPr lang="en-GB" sz="1600" kern="1200" dirty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area was the most daunting area for parents as children were younger and it was their first </a:t>
            </a: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time</a:t>
            </a:r>
            <a:r>
              <a:rPr lang="en-GB" sz="1600" kern="1200" dirty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 </a:t>
            </a: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–Sensory tour Video 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kern="1200" dirty="0" smtClean="0">
              <a:solidFill>
                <a:srgbClr val="0072C6"/>
              </a:solidFill>
              <a:latin typeface="Arial" pitchFamily="34" charset="0"/>
              <a:ea typeface="Helvetica" charset="0"/>
              <a:cs typeface="Helvetica" charset="0"/>
              <a:sym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Stepping </a:t>
            </a:r>
            <a:r>
              <a:rPr lang="en-GB" sz="1600" kern="1200" dirty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into the </a:t>
            </a:r>
            <a:r>
              <a:rPr lang="en-GB" sz="1600" kern="1200" dirty="0" smtClean="0">
                <a:solidFill>
                  <a:srgbClr val="0072C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child's world…Harry Potter.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09290"/>
            <a:ext cx="1332929" cy="189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65" y="2909289"/>
            <a:ext cx="1359779" cy="188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587" y="96109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Really Listening</a:t>
            </a:r>
          </a:p>
          <a:p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we did.. 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 descr="C:\Users\fergusta\AppData\Local\Microsoft\Windows\Temporary Internet Files\Content.Outlook\DTH6U0RC\image003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13" y="961096"/>
            <a:ext cx="1726504" cy="18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</p:spPr>
      </p:pic>
      <p:sp>
        <p:nvSpPr>
          <p:cNvPr id="6" name="TextBox 5"/>
          <p:cNvSpPr txBox="1"/>
          <p:nvPr/>
        </p:nvSpPr>
        <p:spPr>
          <a:xfrm>
            <a:off x="971600" y="1203598"/>
            <a:ext cx="7416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“A child's voice, however honest and true, </a:t>
            </a:r>
          </a:p>
          <a:p>
            <a:r>
              <a:rPr lang="en-GB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Is meaningless to those who’ve  forgotten how to listen.”</a:t>
            </a:r>
          </a:p>
          <a:p>
            <a:endParaRPr lang="en-GB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GB" dirty="0" smtClean="0"/>
              <a:t>					</a:t>
            </a: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Albus Dumbledore</a:t>
            </a:r>
            <a:endParaRPr lang="en-GB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47" y="9610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Paediatric Observations Unit – A Sensory Tour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94" y="1445702"/>
            <a:ext cx="2070839" cy="169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49580"/>
            <a:ext cx="1661724" cy="17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2" y="1434782"/>
            <a:ext cx="1728191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4781"/>
            <a:ext cx="2016224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5" y="3300065"/>
            <a:ext cx="176670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10" y="3306780"/>
            <a:ext cx="2051742" cy="143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91" y="3306780"/>
            <a:ext cx="1706601" cy="143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00065"/>
            <a:ext cx="20162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57828"/>
            <a:ext cx="8382000" cy="857250"/>
          </a:xfrm>
        </p:spPr>
        <p:txBody>
          <a:bodyPr/>
          <a:lstStyle/>
          <a:p>
            <a:r>
              <a:rPr lang="en-GB" sz="1800" b="1" dirty="0" smtClean="0">
                <a:latin typeface="Kristen ITC" panose="03050502040202030202" pitchFamily="66" charset="0"/>
                <a:ea typeface="Batang" panose="02030600000101010101" pitchFamily="18" charset="-127"/>
              </a:rPr>
              <a:t>Maddie's Story </a:t>
            </a:r>
            <a:endParaRPr lang="en-GB" sz="1800" b="1" dirty="0">
              <a:latin typeface="Kristen ITC" panose="03050502040202030202" pitchFamily="66" charset="0"/>
              <a:ea typeface="Batang" panose="02030600000101010101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6453"/>
            <a:ext cx="2459316" cy="329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6453"/>
            <a:ext cx="2448272" cy="3291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4" t="368" r="9062" b="-368"/>
          <a:stretch/>
        </p:blipFill>
        <p:spPr>
          <a:xfrm>
            <a:off x="3059832" y="1386453"/>
            <a:ext cx="2622671" cy="32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Wonderwall pic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r="25935"/>
          <a:stretch/>
        </p:blipFill>
        <p:spPr>
          <a:xfrm>
            <a:off x="179512" y="1323138"/>
            <a:ext cx="3355759" cy="2520280"/>
          </a:xfrm>
        </p:spPr>
      </p:pic>
      <p:pic>
        <p:nvPicPr>
          <p:cNvPr id="4" name="Picture 2" descr="C:\Users\Fergusta\Pictures\D_vy2_PWwAEVs-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88" y="1059582"/>
            <a:ext cx="45793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-851" r="9849" b="851"/>
          <a:stretch/>
        </p:blipFill>
        <p:spPr>
          <a:xfrm rot="7140708">
            <a:off x="2411796" y="3201898"/>
            <a:ext cx="1817005" cy="1283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t="5409" r="27931" b="10502"/>
          <a:stretch/>
        </p:blipFill>
        <p:spPr>
          <a:xfrm rot="3367123">
            <a:off x="451111" y="3865607"/>
            <a:ext cx="1496671" cy="1101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91556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What's been happening…</a:t>
            </a:r>
          </a:p>
        </p:txBody>
      </p:sp>
    </p:spTree>
    <p:extLst>
      <p:ext uri="{BB962C8B-B14F-4D97-AF65-F5344CB8AC3E}">
        <p14:creationId xmlns:p14="http://schemas.microsoft.com/office/powerpoint/2010/main" val="253369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0072C6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AABCD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0072C6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AABCD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0072C6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AABCD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301</Words>
  <Application>Microsoft Office PowerPoint</Application>
  <PresentationFormat>On-screen Show (16:9)</PresentationFormat>
  <Paragraphs>82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Maddie's Story </vt:lpstr>
      <vt:lpstr>Wonderwall pic</vt:lpstr>
      <vt:lpstr>PowerPoint Presentation</vt:lpstr>
      <vt:lpstr>What's Next …..</vt:lpstr>
      <vt:lpstr>PowerPoint Presentation</vt:lpstr>
      <vt:lpstr> </vt:lpstr>
      <vt:lpstr>How worried are you ? </vt:lpstr>
      <vt:lpstr>Any Questions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Neave</dc:creator>
  <cp:lastModifiedBy>Tabitha Fergus</cp:lastModifiedBy>
  <cp:revision>52</cp:revision>
  <cp:lastPrinted>2019-09-03T10:15:12Z</cp:lastPrinted>
  <dcterms:modified xsi:type="dcterms:W3CDTF">2019-09-17T08:49:09Z</dcterms:modified>
</cp:coreProperties>
</file>