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259" r:id="rId3"/>
    <p:sldId id="321" r:id="rId4"/>
    <p:sldId id="314" r:id="rId5"/>
    <p:sldId id="320" r:id="rId6"/>
    <p:sldId id="322" r:id="rId7"/>
    <p:sldId id="315" r:id="rId8"/>
    <p:sldId id="317" r:id="rId9"/>
    <p:sldId id="316" r:id="rId10"/>
    <p:sldId id="318" r:id="rId11"/>
    <p:sldId id="256" r:id="rId12"/>
    <p:sldId id="266" r:id="rId13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143" d="100"/>
          <a:sy n="143" d="100"/>
        </p:scale>
        <p:origin x="708" y="102"/>
      </p:cViewPr>
      <p:guideLst>
        <p:guide orient="horz" pos="2160"/>
        <p:guide pos="2880"/>
        <p:guide orient="horz" pos="162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200"/>
            </a:lvl1pPr>
          </a:lstStyle>
          <a:p>
            <a:fld id="{C7614049-3255-42FE-BC7C-DA56E5CDC42A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200"/>
            </a:lvl1pPr>
          </a:lstStyle>
          <a:p>
            <a:fld id="{38753FD6-39A6-4F64-A229-60A2C749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446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Rowan 1 Highbury Hospital</a:t>
            </a:r>
          </a:p>
          <a:p>
            <a:endParaRPr lang="en-GB" dirty="0"/>
          </a:p>
          <a:p>
            <a:r>
              <a:rPr lang="en-GB" dirty="0"/>
              <a:t>Where is this?</a:t>
            </a:r>
          </a:p>
          <a:p>
            <a:r>
              <a:rPr lang="en-GB" dirty="0" err="1"/>
              <a:t>Bansky</a:t>
            </a:r>
            <a:r>
              <a:rPr lang="en-GB" dirty="0"/>
              <a:t> style quotes appearing across the Trust 10y care Opinion celebrations and CO heroes</a:t>
            </a:r>
          </a:p>
          <a:p>
            <a:r>
              <a:rPr lang="en-GB" dirty="0"/>
              <a:t>Please contact me if you want to be on the subscription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2900" dirty="0"/>
              <a:t>End 13.39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C916B3-D03A-4C0F-8FDE-184E338F526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7324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8988382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20504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0923903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941536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52338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22072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736069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23888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419768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92347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352923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825948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2418215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576542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32635-7BF7-4136-80B5-43601E6B7127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29AD6-1392-4B87-B0FF-A34E95F8EA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3016125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921228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137926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67083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134732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7158475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2118379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167241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1597819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rgbClr val="EEF7F8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1027" name="Picture 14" descr="Picture2"/>
          <p:cNvPicPr>
            <a:picLocks noChangeAspect="1" noChangeArrowheads="1"/>
          </p:cNvPicPr>
          <p:nvPr/>
        </p:nvPicPr>
        <p:blipFill>
          <a:blip r:embed="rId13">
            <a:lum bright="-4000" contras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2363" y="625078"/>
            <a:ext cx="1566862" cy="48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5" descr="Picture2"/>
          <p:cNvPicPr>
            <a:picLocks noChangeAspect="1" noChangeArrowheads="1"/>
          </p:cNvPicPr>
          <p:nvPr/>
        </p:nvPicPr>
        <p:blipFill>
          <a:blip r:embed="rId14">
            <a:lum bright="-2000" contras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763" y="126207"/>
            <a:ext cx="2222500" cy="694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0" y="2950369"/>
            <a:ext cx="9144000" cy="2193131"/>
          </a:xfrm>
          <a:prstGeom prst="rect">
            <a:avLst/>
          </a:prstGeom>
          <a:solidFill>
            <a:srgbClr val="CCFF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4"/>
          <p:cNvSpPr>
            <a:spLocks noChangeArrowheads="1"/>
          </p:cNvSpPr>
          <p:nvPr/>
        </p:nvSpPr>
        <p:spPr bwMode="auto">
          <a:xfrm>
            <a:off x="0" y="1570435"/>
            <a:ext cx="9144000" cy="1607344"/>
          </a:xfrm>
          <a:prstGeom prst="rect">
            <a:avLst/>
          </a:prstGeom>
          <a:solidFill>
            <a:srgbClr val="CC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1" name="Rectangle 5"/>
          <p:cNvSpPr>
            <a:spLocks noChangeArrowheads="1"/>
          </p:cNvSpPr>
          <p:nvPr/>
        </p:nvSpPr>
        <p:spPr bwMode="auto">
          <a:xfrm>
            <a:off x="0" y="4748212"/>
            <a:ext cx="9144000" cy="395288"/>
          </a:xfrm>
          <a:prstGeom prst="rect">
            <a:avLst/>
          </a:prstGeom>
          <a:solidFill>
            <a:srgbClr val="33CC3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283708" y="96610"/>
            <a:ext cx="8680781" cy="549158"/>
            <a:chOff x="283707" y="44624"/>
            <a:chExt cx="8680781" cy="732211"/>
          </a:xfrm>
        </p:grpSpPr>
        <p:pic>
          <p:nvPicPr>
            <p:cNvPr id="22" name="Picture 3" descr="\\NHS-SN-NA01\Departments1\H\HQ Communications\Logos\Nottinghamshire Healthcare Logos\Foundation Trust\Nottinghamshire Healthcare Foundation Trust logo_col_nostrap_WEB.jpg"/>
            <p:cNvPicPr>
              <a:picLocks noChangeAspect="1" noChangeArrowheads="1"/>
            </p:cNvPicPr>
            <p:nvPr userDrawn="1"/>
          </p:nvPicPr>
          <p:blipFill>
            <a:blip r:embed="rId1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51" y="332656"/>
              <a:ext cx="3344937" cy="44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07" y="44624"/>
              <a:ext cx="1551989" cy="72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58581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9C067-7931-4948-B76C-D957B9B19A0B}" type="datetimeFigureOut">
              <a:rPr lang="en-GB" smtClean="0"/>
              <a:t>30/09/2019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7CD531-ADA6-4DEA-AE3C-FE8ED1CB7272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283708" y="96610"/>
            <a:ext cx="8680781" cy="549158"/>
            <a:chOff x="283707" y="44624"/>
            <a:chExt cx="8680781" cy="732211"/>
          </a:xfrm>
        </p:grpSpPr>
        <p:pic>
          <p:nvPicPr>
            <p:cNvPr id="8" name="Picture 3" descr="\\NHS-SN-NA01\Departments1\H\HQ Communications\Logos\Nottinghamshire Healthcare Logos\Foundation Trust\Nottinghamshire Healthcare Foundation Trust logo_col_nostrap_WEB.jpg"/>
            <p:cNvPicPr>
              <a:picLocks noChangeAspect="1" noChangeArrowheads="1"/>
            </p:cNvPicPr>
            <p:nvPr userDrawn="1"/>
          </p:nvPicPr>
          <p:blipFill>
            <a:blip r:embed="rId1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551" y="332656"/>
              <a:ext cx="3344937" cy="4441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707" y="44624"/>
              <a:ext cx="1551989" cy="7259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5955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3" name="Rectangle 17"/>
          <p:cNvSpPr>
            <a:spLocks noChangeAspect="1" noChangeArrowheads="1"/>
          </p:cNvSpPr>
          <p:nvPr/>
        </p:nvSpPr>
        <p:spPr bwMode="auto">
          <a:xfrm>
            <a:off x="584201" y="4761310"/>
            <a:ext cx="4100513" cy="382190"/>
          </a:xfrm>
          <a:prstGeom prst="rect">
            <a:avLst/>
          </a:prstGeom>
          <a:gradFill rotWithShape="1">
            <a:gsLst>
              <a:gs pos="0">
                <a:srgbClr val="33CC33">
                  <a:alpha val="20000"/>
                </a:srgbClr>
              </a:gs>
              <a:gs pos="100000">
                <a:srgbClr val="33CC33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en-US" dirty="0">
              <a:solidFill>
                <a:srgbClr val="FFFFFF"/>
              </a:solidFill>
            </a:endParaRPr>
          </a:p>
        </p:txBody>
      </p:sp>
      <p:sp>
        <p:nvSpPr>
          <p:cNvPr id="20" name="Rectangle 17"/>
          <p:cNvSpPr>
            <a:spLocks noChangeAspect="1" noChangeArrowheads="1"/>
          </p:cNvSpPr>
          <p:nvPr/>
        </p:nvSpPr>
        <p:spPr bwMode="auto">
          <a:xfrm>
            <a:off x="3066473" y="4610124"/>
            <a:ext cx="5901682" cy="533376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FFFF"/>
                </a:solidFill>
              </a:rPr>
              <a:t>@</a:t>
            </a:r>
          </a:p>
        </p:txBody>
      </p:sp>
      <p:sp>
        <p:nvSpPr>
          <p:cNvPr id="21" name="Rectangle 17"/>
          <p:cNvSpPr>
            <a:spLocks noChangeAspect="1" noChangeArrowheads="1"/>
          </p:cNvSpPr>
          <p:nvPr/>
        </p:nvSpPr>
        <p:spPr bwMode="auto">
          <a:xfrm>
            <a:off x="107505" y="4610124"/>
            <a:ext cx="4313623" cy="533376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FFFF"/>
                </a:solidFill>
              </a:rPr>
              <a:t>Nottinghamshire Healthcare NHS Foundation Trust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1653648"/>
            <a:ext cx="7344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altLang="en-US" sz="5400" b="1" dirty="0">
                <a:solidFill>
                  <a:srgbClr val="ED008C"/>
                </a:solidFill>
                <a:latin typeface="GillSans-Bold"/>
              </a:rPr>
              <a:t>Building a Carer Friendly Organisation</a:t>
            </a:r>
            <a:endParaRPr lang="en-GB" altLang="en-US" sz="5400" dirty="0">
              <a:solidFill>
                <a:prstClr val="black"/>
              </a:solidFill>
              <a:latin typeface="Gill Sans MT" pitchFamily="34" charset="0"/>
            </a:endParaRPr>
          </a:p>
        </p:txBody>
      </p:sp>
      <p:sp>
        <p:nvSpPr>
          <p:cNvPr id="7" name="Rectangle 17"/>
          <p:cNvSpPr>
            <a:spLocks noChangeAspect="1" noChangeArrowheads="1"/>
          </p:cNvSpPr>
          <p:nvPr/>
        </p:nvSpPr>
        <p:spPr bwMode="auto">
          <a:xfrm>
            <a:off x="107504" y="4227934"/>
            <a:ext cx="8860651" cy="38219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dirty="0">
                <a:solidFill>
                  <a:srgbClr val="FFFFFF"/>
                </a:solidFill>
              </a:rPr>
              <a:t>Paul Sanguinazzi, Ann Parkes, Jane Danforth	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20072" y="477416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		@InvolveT1</a:t>
            </a:r>
          </a:p>
        </p:txBody>
      </p:sp>
      <p:pic>
        <p:nvPicPr>
          <p:cNvPr id="1026" name="Picture 2" descr="Organisation's logo">
            <a:extLst>
              <a:ext uri="{FF2B5EF4-FFF2-40B4-BE49-F238E27FC236}">
                <a16:creationId xmlns:a16="http://schemas.microsoft.com/office/drawing/2014/main" id="{7B3F74D2-D7E4-4B33-B230-1E9D1BCD6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780" y="262188"/>
            <a:ext cx="223837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61C19D5-7D0E-4A95-9B3F-5FB0726B41AF}"/>
              </a:ext>
            </a:extLst>
          </p:cNvPr>
          <p:cNvSpPr txBox="1"/>
          <p:nvPr/>
        </p:nvSpPr>
        <p:spPr>
          <a:xfrm>
            <a:off x="5508104" y="262188"/>
            <a:ext cx="1221676" cy="5186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788144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C2C7A-1A7A-4F60-B567-6B54F3E02F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19471B-A0A1-4CCE-956C-BA2B379F9F0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1EE278-3A10-4594-BE27-3FF985F44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6" y="936207"/>
            <a:ext cx="9021428" cy="30071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7FA6E4F-7A10-48C5-8AEE-1278F2CDE8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53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845946" y="4701415"/>
            <a:ext cx="105509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</a:rPr>
              <a:t>#</a:t>
            </a:r>
            <a:r>
              <a:rPr lang="en-GB" sz="135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Calibri"/>
              </a:rPr>
              <a:t>NottsPCX</a:t>
            </a:r>
            <a:endParaRPr lang="en-GB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804" y="256742"/>
            <a:ext cx="1943100" cy="494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DA1B38-2824-4358-A776-BD180753BD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  <p:pic>
        <p:nvPicPr>
          <p:cNvPr id="7" name="Picture 1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401" y="-214654"/>
            <a:ext cx="7144205" cy="535815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19160"/>
            <a:ext cx="2963010" cy="1666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311919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05375"/>
            <a:ext cx="2160240" cy="27403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262584" y="4066324"/>
            <a:ext cx="389247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00" b="1" i="0" kern="0" dirty="0">
                <a:solidFill>
                  <a:srgbClr val="172983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Ann Parkes 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en-US" sz="1700" b="1" i="0" kern="0" dirty="0">
                <a:solidFill>
                  <a:srgbClr val="172983"/>
                </a:solidFill>
                <a:latin typeface="Century Gothic" panose="020B050202020202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Involvement Volunteer/Carer </a:t>
            </a:r>
            <a:endParaRPr lang="en-GB" sz="1700" b="1" i="0" kern="0" dirty="0">
              <a:solidFill>
                <a:srgbClr val="172983"/>
              </a:solidFill>
              <a:latin typeface="Century Gothic" panose="020B050202020202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004048" y="4153584"/>
            <a:ext cx="389247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rgbClr val="003399"/>
                </a:solidFill>
                <a:latin typeface="Century Gothic" panose="020B0502020202020204" pitchFamily="34" charset="0"/>
              </a:rPr>
              <a:t>My Grandson GUY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B5330A46-AD96-4A77-BA65-3BFEE896E7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05375"/>
            <a:ext cx="2294945" cy="2948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1075046-2627-4254-A0C5-A4FEEBED15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02949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696218"/>
            <a:ext cx="8892480" cy="3751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/>
              <a:t>We have developed and implemented an ambitious, transformational and comprehensive programme in partnership with our carers to build a carer friendly trust</a:t>
            </a:r>
            <a:endParaRPr lang="en-GB" sz="2800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15" y="2131936"/>
            <a:ext cx="2379177" cy="2565286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Picture 4" descr="\\NHS-SN-NA01\Departments2\I\Involvement Team\Photos\Carers Families &amp; Friends\Carers FF Conference Goosedale 2015\IMG_002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031876"/>
            <a:ext cx="2736304" cy="1603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\\NHS-SN-NA01\Departments1\H\HQ Communications\PHOTOS\2016\Corporate\June ELC\NHSCM (66 of 198)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69314"/>
            <a:ext cx="3096344" cy="167418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\\Nhs-sn-na01\departments2\I\Involvement Team\Carers\Triangle of Care\Triangel of Care Submission Stage 2\Pics\Carers Week pledg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612" y="2031691"/>
            <a:ext cx="2690836" cy="13828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D6F3BE2-B946-4EBE-AECA-BBA793BF45C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656115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41"/>
            <a:ext cx="8363272" cy="3913082"/>
          </a:xfrm>
        </p:spPr>
        <p:txBody>
          <a:bodyPr/>
          <a:lstStyle/>
          <a:p>
            <a:pPr marL="0" lvl="0" indent="0">
              <a:buNone/>
            </a:pPr>
            <a:r>
              <a:rPr lang="en-GB" sz="2800" b="1" dirty="0"/>
              <a:t>Ensured that all our 100 plus mental health teams have evidenced that they have improved their involvement of, support for and communication with carers. Now working with physical health teams,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2" y="2787774"/>
            <a:ext cx="2811435" cy="2184890"/>
          </a:xfrm>
          <a:prstGeom prst="rect">
            <a:avLst/>
          </a:prstGeom>
        </p:spPr>
      </p:pic>
      <p:pic>
        <p:nvPicPr>
          <p:cNvPr id="6" name="Picture 5" descr="\\NHS-SN-NA01\Departments2\I\Involvement Team\Carers\Carers Strategy Implementation Group\2016\27 April 2016 Self-Assessments Review Day\Photo of day 27 April 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45127"/>
            <a:ext cx="3486150" cy="1470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52F55C-BD8E-46B6-BB49-865B0BDBD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6814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01AD60-D9D6-4D90-93F2-0AB2E05DC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43558"/>
            <a:ext cx="8435280" cy="3751065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GB" b="1" dirty="0"/>
              <a:t>Triangle of Care Six Standards</a:t>
            </a:r>
            <a:r>
              <a:rPr lang="en-GB" dirty="0"/>
              <a:t>: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1. Carers and the essential role they play are identified at first contact or as soon as possible thereafter. </a:t>
            </a:r>
          </a:p>
          <a:p>
            <a:endParaRPr lang="en-GB" dirty="0"/>
          </a:p>
          <a:p>
            <a:r>
              <a:rPr lang="en-GB" dirty="0"/>
              <a:t>2. Staff are “carer aware” and trained in carer engagement strategies. </a:t>
            </a:r>
          </a:p>
          <a:p>
            <a:endParaRPr lang="en-GB" dirty="0"/>
          </a:p>
          <a:p>
            <a:r>
              <a:rPr lang="en-GB" dirty="0"/>
              <a:t>3. Policy and practice protocols regarding confidentiality and sharing information are in place. </a:t>
            </a:r>
          </a:p>
          <a:p>
            <a:endParaRPr lang="en-GB" dirty="0"/>
          </a:p>
          <a:p>
            <a:r>
              <a:rPr lang="en-GB" dirty="0"/>
              <a:t>4. Defined post(s) responsible for carers are in place. </a:t>
            </a:r>
          </a:p>
          <a:p>
            <a:endParaRPr lang="en-GB" dirty="0"/>
          </a:p>
          <a:p>
            <a:r>
              <a:rPr lang="en-GB" dirty="0"/>
              <a:t>5. A carer introduction to the service and staff is available, with a relevant range of information</a:t>
            </a:r>
          </a:p>
          <a:p>
            <a:pPr marL="0" indent="0">
              <a:buNone/>
            </a:pPr>
            <a:r>
              <a:rPr lang="en-GB" dirty="0"/>
              <a:t>            across the care pathway.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6. A range of carer support services is available.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1906686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1541"/>
            <a:ext cx="8229600" cy="3913082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Changed culture and practice </a:t>
            </a:r>
            <a:r>
              <a:rPr lang="en-GB" dirty="0"/>
              <a:t>through staff induction and development programmes</a:t>
            </a:r>
          </a:p>
          <a:p>
            <a:endParaRPr lang="en-GB" dirty="0"/>
          </a:p>
        </p:txBody>
      </p:sp>
      <p:pic>
        <p:nvPicPr>
          <p:cNvPr id="1028" name="Picture 4" descr="\\Xnottingham\MyShares\Involvement Team\Carers\Triangle of Care\Triangle of Care Submission Stage 2\Pics\Carer Experience Band 2-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146" y="2211710"/>
            <a:ext cx="2565348" cy="2787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/>
          <p:nvPr/>
        </p:nvPicPr>
        <p:blipFill>
          <a:blip r:embed="rId3"/>
          <a:stretch>
            <a:fillRect/>
          </a:stretch>
        </p:blipFill>
        <p:spPr>
          <a:xfrm>
            <a:off x="395536" y="1782964"/>
            <a:ext cx="2232248" cy="2970330"/>
          </a:xfrm>
          <a:prstGeom prst="rect">
            <a:avLst/>
          </a:prstGeom>
        </p:spPr>
      </p:pic>
      <p:pic>
        <p:nvPicPr>
          <p:cNvPr id="1027" name="Picture 3" descr="\\Xnottingham\MyShares\Involvement Team\Carers\Triangle of Care\Triangle of Care Submission Stage 2\Pics\Carer Awareness training 31 Oct 1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851670"/>
            <a:ext cx="3059832" cy="197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1AB097A-DAEE-4F57-BBA5-3E78ED710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26829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170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7535"/>
            <a:ext cx="8712968" cy="3967088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Tackled issues that carers raised </a:t>
            </a:r>
            <a:r>
              <a:rPr lang="en-GB" dirty="0"/>
              <a:t>(e.g. information sharing, crisis information) with carers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56488"/>
            <a:ext cx="4716016" cy="2208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\\NHS-SN-NA01\Departments2\I\Involvement Team\Carers\Confidentiality and Information Sharing\Carers and Confidentiality A4 Guide FINAL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713230"/>
            <a:ext cx="4525664" cy="243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3" y="1158814"/>
            <a:ext cx="1240929" cy="1525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00D513-340F-467C-A314-DB187C89BE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2320" y="-8110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98624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627534"/>
            <a:ext cx="8712968" cy="4374486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Raised awareness through innovative films, the carers section on our website and increased social media presence </a:t>
            </a:r>
            <a:endParaRPr lang="en-GB" dirty="0"/>
          </a:p>
          <a:p>
            <a:endParaRPr lang="en-GB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1" y="2211710"/>
            <a:ext cx="4274694" cy="1421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9596" y="3457194"/>
            <a:ext cx="4507963" cy="1686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0692" y="1749360"/>
            <a:ext cx="4363308" cy="1863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D531A9D-CA0A-4850-B48F-33A842EA22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0112" y="126829"/>
            <a:ext cx="3561680" cy="64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12979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7535"/>
            <a:ext cx="8229600" cy="3967088"/>
          </a:xfrm>
        </p:spPr>
        <p:txBody>
          <a:bodyPr/>
          <a:lstStyle/>
          <a:p>
            <a:pPr marL="0" lvl="0" indent="0">
              <a:buNone/>
            </a:pPr>
            <a:r>
              <a:rPr lang="en-GB" b="1" dirty="0"/>
              <a:t>Supported and informed carers through guides, information, support groups and forums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395536" y="1706142"/>
            <a:ext cx="2275643" cy="320959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5" y="2723668"/>
            <a:ext cx="1850021" cy="236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35646"/>
            <a:ext cx="2211134" cy="2722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19204"/>
            <a:ext cx="2394198" cy="2571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192B5E4-4F0F-4F68-99CE-5FFA39491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2320" y="31515"/>
            <a:ext cx="3561680" cy="70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97063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Involvement Master Jun 2016">
  <a:themeElements>
    <a:clrScheme name="Involv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volvem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volv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volv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volv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287</Words>
  <Application>Microsoft Office PowerPoint</Application>
  <PresentationFormat>On-screen Show (16:9)</PresentationFormat>
  <Paragraphs>38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Century Gothic</vt:lpstr>
      <vt:lpstr>Gill Sans MT</vt:lpstr>
      <vt:lpstr>GillSans-Bold</vt:lpstr>
      <vt:lpstr>Tahoma</vt:lpstr>
      <vt:lpstr>Involvement Master Jun 2016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Nottinghamshire Healthcare NHS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NottsHC</dc:creator>
  <cp:lastModifiedBy>Sanguinazzi Paul - Head of Involvement</cp:lastModifiedBy>
  <cp:revision>104</cp:revision>
  <dcterms:created xsi:type="dcterms:W3CDTF">2018-09-10T16:10:38Z</dcterms:created>
  <dcterms:modified xsi:type="dcterms:W3CDTF">2019-09-30T15:48:14Z</dcterms:modified>
</cp:coreProperties>
</file>