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7" r:id="rId4"/>
    <p:sldId id="259" r:id="rId5"/>
    <p:sldId id="260" r:id="rId6"/>
    <p:sldId id="261" r:id="rId7"/>
    <p:sldId id="262" r:id="rId8"/>
    <p:sldId id="263" r:id="rId9"/>
    <p:sldId id="264" r:id="rId10"/>
    <p:sldId id="271" r:id="rId11"/>
    <p:sldId id="265" r:id="rId12"/>
    <p:sldId id="267"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8" autoAdjust="0"/>
    <p:restoredTop sz="79086" autoAdjust="0"/>
  </p:normalViewPr>
  <p:slideViewPr>
    <p:cSldViewPr>
      <p:cViewPr varScale="1">
        <p:scale>
          <a:sx n="57" d="100"/>
          <a:sy n="57" d="100"/>
        </p:scale>
        <p:origin x="126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C2E9DF-0F83-4BB3-96AA-072F72676B1E}" type="datetimeFigureOut">
              <a:rPr lang="en-GB" smtClean="0"/>
              <a:t>30/08/2021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40E0DB-79A2-4D69-A47D-284B9547E0D5}" type="slidenum">
              <a:rPr lang="en-GB" smtClean="0"/>
              <a:t>‹#›</a:t>
            </a:fld>
            <a:endParaRPr lang="en-GB"/>
          </a:p>
        </p:txBody>
      </p:sp>
    </p:spTree>
    <p:extLst>
      <p:ext uri="{BB962C8B-B14F-4D97-AF65-F5344CB8AC3E}">
        <p14:creationId xmlns:p14="http://schemas.microsoft.com/office/powerpoint/2010/main" val="365437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0E0DB-79A2-4D69-A47D-284B9547E0D5}" type="slidenum">
              <a:rPr lang="en-GB" smtClean="0"/>
              <a:t>1</a:t>
            </a:fld>
            <a:endParaRPr lang="en-GB"/>
          </a:p>
        </p:txBody>
      </p:sp>
    </p:spTree>
    <p:extLst>
      <p:ext uri="{BB962C8B-B14F-4D97-AF65-F5344CB8AC3E}">
        <p14:creationId xmlns:p14="http://schemas.microsoft.com/office/powerpoint/2010/main" val="685126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i="1" dirty="0"/>
              <a:t>Richard was a patient on the</a:t>
            </a:r>
            <a:r>
              <a:rPr lang="en-GB" i="1" baseline="0" dirty="0"/>
              <a:t> ward where the pilot was undertaken and we are very grateful to  him for being an integral part of this project, including getting up ridiculously early  to catch trains to various parts of the country.</a:t>
            </a:r>
          </a:p>
          <a:p>
            <a:endParaRPr lang="en-GB" i="1" baseline="0" dirty="0"/>
          </a:p>
          <a:p>
            <a:r>
              <a:rPr lang="en-GB" i="1" baseline="0" dirty="0"/>
              <a:t>I’ll let Richard speak a little as to why he got involved with this project…………</a:t>
            </a:r>
            <a:endParaRPr lang="en-GB" i="1" dirty="0"/>
          </a:p>
        </p:txBody>
      </p:sp>
      <p:sp>
        <p:nvSpPr>
          <p:cNvPr id="4" name="Slide Number Placeholder 3"/>
          <p:cNvSpPr>
            <a:spLocks noGrp="1"/>
          </p:cNvSpPr>
          <p:nvPr>
            <p:ph type="sldNum" sz="quarter" idx="10"/>
          </p:nvPr>
        </p:nvSpPr>
        <p:spPr/>
        <p:txBody>
          <a:bodyPr/>
          <a:lstStyle/>
          <a:p>
            <a:fld id="{A440E0DB-79A2-4D69-A47D-284B9547E0D5}" type="slidenum">
              <a:rPr lang="en-GB" smtClean="0"/>
              <a:t>10</a:t>
            </a:fld>
            <a:endParaRPr lang="en-GB"/>
          </a:p>
        </p:txBody>
      </p:sp>
    </p:spTree>
    <p:extLst>
      <p:ext uri="{BB962C8B-B14F-4D97-AF65-F5344CB8AC3E}">
        <p14:creationId xmlns:p14="http://schemas.microsoft.com/office/powerpoint/2010/main" val="180286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i="1" dirty="0"/>
              <a:t>The plan was to continue with the ward we worked with and look at any other areas that are highlighted and at the same time plan for how we spread to other clinical areas</a:t>
            </a:r>
            <a:r>
              <a:rPr lang="en-GB" i="1" baseline="0" dirty="0"/>
              <a:t> &amp; then Covid hit us………………we are now starting to think about how we can reinvigorate this project and start to roll out across other wards  -  not just cancer wards. </a:t>
            </a:r>
            <a:r>
              <a:rPr lang="en-GB" i="1" dirty="0"/>
              <a:t> </a:t>
            </a:r>
          </a:p>
          <a:p>
            <a:pPr lvl="0"/>
            <a:r>
              <a:rPr lang="en-GB" b="1" i="1" dirty="0"/>
              <a:t>In terms of spread:</a:t>
            </a:r>
          </a:p>
          <a:p>
            <a:r>
              <a:rPr lang="en-GB" sz="1200" i="1" kern="1200" dirty="0">
                <a:solidFill>
                  <a:schemeClr val="tx1"/>
                </a:solidFill>
                <a:effectLst/>
                <a:latin typeface="+mn-lt"/>
                <a:ea typeface="+mn-ea"/>
                <a:cs typeface="+mn-cs"/>
              </a:rPr>
              <a:t>The metrics are now being used within the Trust compassion audit and we had discussed (prior to Covid) about the possibility of doing more for wards who were struggling, and use the more in-depth approach of going onto the wards and asking all of the questions over a short time period and providing the feedback in the poster format</a:t>
            </a:r>
          </a:p>
          <a:p>
            <a:endParaRPr lang="en-GB" sz="1200" b="1" i="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Scale:</a:t>
            </a:r>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a:t>This lends itself to all wards regardless of speciality.  We would need to recruit a team of specialist volunteers to facilitate that alongside a team who can analyse the data and produce the poster format to feed back to wards.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baseline="0" dirty="0"/>
              <a:t>Funding:</a:t>
            </a:r>
          </a:p>
          <a:p>
            <a:pPr marL="0" marR="0" indent="0" algn="l" defTabSz="914400" rtl="0" eaLnBrk="1" fontAlgn="auto" latinLnBrk="0" hangingPunct="1">
              <a:lnSpc>
                <a:spcPct val="100000"/>
              </a:lnSpc>
              <a:spcBef>
                <a:spcPts val="0"/>
              </a:spcBef>
              <a:spcAft>
                <a:spcPts val="0"/>
              </a:spcAft>
              <a:buClrTx/>
              <a:buSzTx/>
              <a:buFontTx/>
              <a:buNone/>
              <a:tabLst/>
              <a:defRPr/>
            </a:pPr>
            <a:r>
              <a:rPr lang="en-GB" b="0" i="1" baseline="0" dirty="0"/>
              <a:t>Initial funding would be requested from our Charitable Funding Partner Leeds Hospitals Charity to prove the concept across all wards, and with a mixture of volunteers and </a:t>
            </a:r>
            <a:r>
              <a:rPr lang="en-GB" b="0" i="1" baseline="0"/>
              <a:t>data analysts </a:t>
            </a:r>
            <a:r>
              <a:rPr lang="en-GB" b="0" i="1" baseline="0" dirty="0"/>
              <a:t>could be relatively low cost.</a:t>
            </a:r>
            <a:endParaRPr lang="en-GB" b="0" i="1" dirty="0"/>
          </a:p>
          <a:p>
            <a:endParaRPr lang="en-GB" b="1" i="1" dirty="0"/>
          </a:p>
        </p:txBody>
      </p:sp>
      <p:sp>
        <p:nvSpPr>
          <p:cNvPr id="4" name="Slide Number Placeholder 3"/>
          <p:cNvSpPr>
            <a:spLocks noGrp="1"/>
          </p:cNvSpPr>
          <p:nvPr>
            <p:ph type="sldNum" sz="quarter" idx="10"/>
          </p:nvPr>
        </p:nvSpPr>
        <p:spPr/>
        <p:txBody>
          <a:bodyPr/>
          <a:lstStyle/>
          <a:p>
            <a:fld id="{A440E0DB-79A2-4D69-A47D-284B9547E0D5}" type="slidenum">
              <a:rPr lang="en-GB" smtClean="0"/>
              <a:t>11</a:t>
            </a:fld>
            <a:endParaRPr lang="en-GB"/>
          </a:p>
        </p:txBody>
      </p:sp>
    </p:spTree>
    <p:extLst>
      <p:ext uri="{BB962C8B-B14F-4D97-AF65-F5344CB8AC3E}">
        <p14:creationId xmlns:p14="http://schemas.microsoft.com/office/powerpoint/2010/main" val="1111579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i="1" dirty="0"/>
              <a:t>Communication about the project has taken place during a variety of methods, internally within the Trust and involved verbal updates to key</a:t>
            </a:r>
            <a:r>
              <a:rPr lang="en-GB" i="1" baseline="0" dirty="0"/>
              <a:t> stakeholders and presentations at existing meetings.  The Lead Nurse for the Trust was the Executive Sponsor for the project and attended a feedback session as well as receiving regular updates from our Lead Cancer Nurse.</a:t>
            </a:r>
          </a:p>
          <a:p>
            <a:r>
              <a:rPr lang="en-GB" i="1" baseline="0" dirty="0"/>
              <a:t>This presentation was shared at the NHS Improvement Collaborative Celebration event.</a:t>
            </a:r>
          </a:p>
        </p:txBody>
      </p:sp>
      <p:sp>
        <p:nvSpPr>
          <p:cNvPr id="4" name="Slide Number Placeholder 3"/>
          <p:cNvSpPr>
            <a:spLocks noGrp="1"/>
          </p:cNvSpPr>
          <p:nvPr>
            <p:ph type="sldNum" sz="quarter" idx="10"/>
          </p:nvPr>
        </p:nvSpPr>
        <p:spPr/>
        <p:txBody>
          <a:bodyPr/>
          <a:lstStyle/>
          <a:p>
            <a:fld id="{A440E0DB-79A2-4D69-A47D-284B9547E0D5}" type="slidenum">
              <a:rPr lang="en-GB" smtClean="0"/>
              <a:t>12</a:t>
            </a:fld>
            <a:endParaRPr lang="en-GB"/>
          </a:p>
        </p:txBody>
      </p:sp>
    </p:spTree>
    <p:extLst>
      <p:ext uri="{BB962C8B-B14F-4D97-AF65-F5344CB8AC3E}">
        <p14:creationId xmlns:p14="http://schemas.microsoft.com/office/powerpoint/2010/main" val="344545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i="1" dirty="0"/>
              <a:t>Working in this way with the Collaborative made us go</a:t>
            </a:r>
            <a:r>
              <a:rPr lang="en-GB" i="1" baseline="0" dirty="0"/>
              <a:t> further with this piece of work than we had originally planned to and instead of just collecting the feedback and sharing that with the wards it made us look at the issues identified and develop ideas to improve them using QI tools</a:t>
            </a:r>
            <a:endParaRPr lang="en-GB" i="1" dirty="0"/>
          </a:p>
        </p:txBody>
      </p:sp>
      <p:sp>
        <p:nvSpPr>
          <p:cNvPr id="4" name="Slide Number Placeholder 3"/>
          <p:cNvSpPr>
            <a:spLocks noGrp="1"/>
          </p:cNvSpPr>
          <p:nvPr>
            <p:ph type="sldNum" sz="quarter" idx="10"/>
          </p:nvPr>
        </p:nvSpPr>
        <p:spPr/>
        <p:txBody>
          <a:bodyPr/>
          <a:lstStyle/>
          <a:p>
            <a:fld id="{A440E0DB-79A2-4D69-A47D-284B9547E0D5}" type="slidenum">
              <a:rPr lang="en-GB" smtClean="0"/>
              <a:t>13</a:t>
            </a:fld>
            <a:endParaRPr lang="en-GB"/>
          </a:p>
        </p:txBody>
      </p:sp>
    </p:spTree>
    <p:extLst>
      <p:ext uri="{BB962C8B-B14F-4D97-AF65-F5344CB8AC3E}">
        <p14:creationId xmlns:p14="http://schemas.microsoft.com/office/powerpoint/2010/main" val="384560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i="1" dirty="0"/>
              <a:t>Hello,</a:t>
            </a:r>
            <a:r>
              <a:rPr lang="en-GB" i="1" baseline="0" dirty="0"/>
              <a:t> we are XXX–  part of a team of people responsible for  delivering this project. We are joined by Richard </a:t>
            </a:r>
            <a:r>
              <a:rPr lang="en-GB" i="1" baseline="0" dirty="0" err="1"/>
              <a:t>Seddon</a:t>
            </a:r>
            <a:r>
              <a:rPr lang="en-GB" i="1" baseline="0" dirty="0"/>
              <a:t> one of the wonderful Patient Partners we have working alongside us in the Trust. </a:t>
            </a:r>
            <a:endParaRPr lang="en-GB" i="1"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i="1" dirty="0"/>
              <a:t>A bit of context – </a:t>
            </a:r>
            <a:r>
              <a:rPr lang="en-GB" i="1" baseline="0" dirty="0"/>
              <a:t>Leeds Teaching Hospitals</a:t>
            </a:r>
            <a:r>
              <a:rPr lang="en-GB" sz="1200" i="1" kern="1200" baseline="0" dirty="0">
                <a:solidFill>
                  <a:schemeClr val="tx1"/>
                </a:solidFill>
                <a:effectLst/>
                <a:latin typeface="+mn-lt"/>
                <a:ea typeface="+mn-ea"/>
                <a:cs typeface="+mn-cs"/>
              </a:rPr>
              <a:t> delivers </a:t>
            </a:r>
            <a:r>
              <a:rPr lang="en-GB" sz="1200" i="1" kern="1200" dirty="0">
                <a:solidFill>
                  <a:schemeClr val="tx1"/>
                </a:solidFill>
                <a:effectLst/>
                <a:latin typeface="+mn-lt"/>
                <a:ea typeface="+mn-ea"/>
                <a:cs typeface="+mn-cs"/>
              </a:rPr>
              <a:t>services across</a:t>
            </a:r>
            <a:r>
              <a:rPr lang="en-GB" sz="1200" i="1" kern="1200" baseline="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seven hospitals and</a:t>
            </a:r>
            <a:r>
              <a:rPr lang="en-GB" sz="1200" i="1" kern="1200" baseline="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treats 1.5 million patients every year, including more than 200,000 emergency patients. The Trust spends around £1.34 billion of NHS money, treating illness and disease in Leeds and on specialised services for people across Yorkshire and the Humber and nationally. We</a:t>
            </a:r>
            <a:r>
              <a:rPr lang="en-GB" sz="1200" i="1" kern="1200" baseline="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employ more than 20,000 staff and work</a:t>
            </a:r>
            <a:r>
              <a:rPr lang="en-GB" sz="1200" i="1" kern="1200" baseline="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with universities</a:t>
            </a:r>
            <a:r>
              <a:rPr lang="en-GB" sz="1200" i="1" kern="1200" baseline="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and industry to play a leading role in education, research and innovation.  As a result testing</a:t>
            </a:r>
            <a:r>
              <a:rPr lang="en-GB" sz="1200" i="1" kern="1200" baseline="0" dirty="0">
                <a:solidFill>
                  <a:schemeClr val="tx1"/>
                </a:solidFill>
                <a:effectLst/>
                <a:latin typeface="+mn-lt"/>
                <a:ea typeface="+mn-ea"/>
                <a:cs typeface="+mn-cs"/>
              </a:rPr>
              <a:t> and scaling anything up in the Trust is a massive undertaking – if you can do it in Leeds, you can do it anywhere !</a:t>
            </a:r>
            <a:endParaRPr lang="en-GB" sz="1200" i="1" kern="1200" dirty="0">
              <a:solidFill>
                <a:schemeClr val="tx1"/>
              </a:solidFill>
              <a:effectLst/>
              <a:latin typeface="+mn-lt"/>
              <a:ea typeface="+mn-ea"/>
              <a:cs typeface="+mn-cs"/>
            </a:endParaRPr>
          </a:p>
          <a:p>
            <a:endParaRPr lang="en-GB" dirty="0"/>
          </a:p>
          <a:p>
            <a:r>
              <a:rPr lang="en-GB" dirty="0"/>
              <a:t> </a:t>
            </a:r>
            <a:r>
              <a:rPr lang="en-GB" i="1" dirty="0"/>
              <a:t>There</a:t>
            </a:r>
            <a:r>
              <a:rPr lang="en-GB" i="1" baseline="0" dirty="0"/>
              <a:t> was a team of people helping to delivery this project who are not on the picture including </a:t>
            </a:r>
            <a:r>
              <a:rPr lang="en-GB" i="1" dirty="0"/>
              <a:t>Louise from</a:t>
            </a:r>
            <a:r>
              <a:rPr lang="en-GB" i="1" baseline="0" dirty="0"/>
              <a:t> our Cancer Support Team </a:t>
            </a:r>
            <a:r>
              <a:rPr lang="en-GB" i="1" dirty="0"/>
              <a:t>collecting the data and colleagues from the patient experience team analysing the data and</a:t>
            </a:r>
            <a:r>
              <a:rPr lang="en-GB" i="1" baseline="0" dirty="0"/>
              <a:t> producing the reports and posters.</a:t>
            </a:r>
            <a:endParaRPr lang="en-GB" i="1" dirty="0"/>
          </a:p>
        </p:txBody>
      </p:sp>
      <p:sp>
        <p:nvSpPr>
          <p:cNvPr id="4" name="Slide Number Placeholder 3"/>
          <p:cNvSpPr>
            <a:spLocks noGrp="1"/>
          </p:cNvSpPr>
          <p:nvPr>
            <p:ph type="sldNum" sz="quarter" idx="10"/>
          </p:nvPr>
        </p:nvSpPr>
        <p:spPr/>
        <p:txBody>
          <a:bodyPr/>
          <a:lstStyle/>
          <a:p>
            <a:fld id="{A440E0DB-79A2-4D69-A47D-284B9547E0D5}" type="slidenum">
              <a:rPr lang="en-GB" smtClean="0"/>
              <a:t>2</a:t>
            </a:fld>
            <a:endParaRPr lang="en-GB"/>
          </a:p>
        </p:txBody>
      </p:sp>
    </p:spTree>
    <p:extLst>
      <p:ext uri="{BB962C8B-B14F-4D97-AF65-F5344CB8AC3E}">
        <p14:creationId xmlns:p14="http://schemas.microsoft.com/office/powerpoint/2010/main" val="396043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How it began </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Our</a:t>
            </a:r>
            <a:r>
              <a:rPr lang="en-GB" sz="1200" i="1" kern="1200" baseline="0" dirty="0">
                <a:solidFill>
                  <a:schemeClr val="tx1"/>
                </a:solidFill>
                <a:effectLst/>
                <a:latin typeface="+mn-lt"/>
                <a:ea typeface="+mn-ea"/>
                <a:cs typeface="+mn-cs"/>
              </a:rPr>
              <a:t> Lead Cancer Nurse and the Trust H</a:t>
            </a:r>
            <a:r>
              <a:rPr lang="en-GB" sz="1200" i="1" kern="1200" dirty="0">
                <a:solidFill>
                  <a:schemeClr val="tx1"/>
                </a:solidFill>
                <a:effectLst/>
                <a:latin typeface="+mn-lt"/>
                <a:ea typeface="+mn-ea"/>
                <a:cs typeface="+mn-cs"/>
              </a:rPr>
              <a:t>ead of Patient Experience</a:t>
            </a:r>
            <a:r>
              <a:rPr lang="en-GB" sz="1200" i="1" kern="1200" baseline="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realised</a:t>
            </a:r>
            <a:r>
              <a:rPr lang="en-GB" sz="1200" i="1" kern="1200" baseline="0" dirty="0">
                <a:solidFill>
                  <a:schemeClr val="tx1"/>
                </a:solidFill>
                <a:effectLst/>
                <a:latin typeface="+mn-lt"/>
                <a:ea typeface="+mn-ea"/>
                <a:cs typeface="+mn-cs"/>
              </a:rPr>
              <a:t> they had a common  goal to improve the experience of  in-patients, our National Cancer Experience Survey results showed that we had room for improvement and out Head of Patient Experience had come across some work done in Northumbria where they had improved the scores of the inpatient section by using </a:t>
            </a:r>
            <a:r>
              <a:rPr lang="en-GB" sz="1200" i="1" kern="1200" baseline="0" dirty="0" err="1">
                <a:solidFill>
                  <a:schemeClr val="tx1"/>
                </a:solidFill>
                <a:effectLst/>
                <a:latin typeface="+mn-lt"/>
                <a:ea typeface="+mn-ea"/>
                <a:cs typeface="+mn-cs"/>
              </a:rPr>
              <a:t>realtime</a:t>
            </a:r>
            <a:r>
              <a:rPr lang="en-GB" sz="1200" i="1" kern="1200" baseline="0" dirty="0">
                <a:solidFill>
                  <a:schemeClr val="tx1"/>
                </a:solidFill>
                <a:effectLst/>
                <a:latin typeface="+mn-lt"/>
                <a:ea typeface="+mn-ea"/>
                <a:cs typeface="+mn-cs"/>
              </a:rPr>
              <a:t> feedback to staff following questions about their inpatient experience. It just didn’t feel right making decisions about patient care without the contribution of a patient, particularly as there had been an example in the Trust  where that contribution had occurred and had been successful. Around the same time NHS England  Quality Improvement had put a call out to Trusts  via the Cancer Alliances for expressions of interest to join the  </a:t>
            </a:r>
            <a:r>
              <a:rPr lang="en-GB" sz="1200" i="1" kern="1200" dirty="0">
                <a:solidFill>
                  <a:schemeClr val="tx1"/>
                </a:solidFill>
                <a:effectLst/>
                <a:latin typeface="+mn-lt"/>
                <a:ea typeface="+mn-ea"/>
                <a:cs typeface="+mn-cs"/>
              </a:rPr>
              <a:t>NHS Improvement ‘Cancer Improvement Collaborative.  Out first reaction was that it was a very tight timescale and we thought we did not have the capacity to engage</a:t>
            </a:r>
            <a:r>
              <a:rPr lang="en-GB" sz="1200" i="1" kern="1200" baseline="0" dirty="0">
                <a:solidFill>
                  <a:schemeClr val="tx1"/>
                </a:solidFill>
                <a:effectLst/>
                <a:latin typeface="+mn-lt"/>
                <a:ea typeface="+mn-ea"/>
                <a:cs typeface="+mn-cs"/>
              </a:rPr>
              <a:t> in this piece of work.  However, we decided it was really important that we try and improve the inpatient experience for cancer patients so took up the challenge.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We realised that we needed to focus this down to a specific element of care for the improvement collaborative in order to show improvements in patients experience and the question relating to mealtimes was the one that stood out as needing attention.</a:t>
            </a:r>
          </a:p>
          <a:p>
            <a:endParaRPr lang="en-GB" sz="1200" i="1" kern="1200" baseline="0" dirty="0">
              <a:solidFill>
                <a:schemeClr val="tx1"/>
              </a:solidFill>
              <a:effectLst/>
              <a:latin typeface="+mn-lt"/>
              <a:ea typeface="+mn-ea"/>
              <a:cs typeface="+mn-cs"/>
            </a:endParaRPr>
          </a:p>
          <a:p>
            <a:r>
              <a:rPr lang="en-GB" sz="1200" b="1" i="1" kern="1200" baseline="0" dirty="0">
                <a:solidFill>
                  <a:schemeClr val="tx1"/>
                </a:solidFill>
                <a:effectLst/>
                <a:latin typeface="+mn-lt"/>
                <a:ea typeface="+mn-ea"/>
                <a:cs typeface="+mn-cs"/>
              </a:rPr>
              <a:t>The challenges </a:t>
            </a:r>
            <a:r>
              <a:rPr lang="en-GB" sz="1200" i="1" kern="1200" baseline="0" dirty="0">
                <a:solidFill>
                  <a:schemeClr val="tx1"/>
                </a:solidFill>
                <a:effectLst/>
                <a:latin typeface="+mn-lt"/>
                <a:ea typeface="+mn-ea"/>
                <a:cs typeface="+mn-cs"/>
              </a:rPr>
              <a:t>– we had no funding, we had limited capacity to support the work, we were unsure how staff would receive the involvement,  and we didn’t quite know how we would achieve this.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Our Ambition </a:t>
            </a:r>
            <a:r>
              <a:rPr lang="en-GB" sz="1200" i="1" kern="1200" dirty="0">
                <a:solidFill>
                  <a:schemeClr val="tx1"/>
                </a:solidFill>
                <a:effectLst/>
                <a:latin typeface="+mn-lt"/>
                <a:ea typeface="+mn-ea"/>
                <a:cs typeface="+mn-cs"/>
              </a:rPr>
              <a:t>– To improve the experience</a:t>
            </a:r>
            <a:r>
              <a:rPr lang="en-GB" sz="1200" i="1" kern="1200" baseline="0" dirty="0">
                <a:solidFill>
                  <a:schemeClr val="tx1"/>
                </a:solidFill>
                <a:effectLst/>
                <a:latin typeface="+mn-lt"/>
                <a:ea typeface="+mn-ea"/>
                <a:cs typeface="+mn-cs"/>
              </a:rPr>
              <a:t> of mealtimes for inpatients on Ward J42</a:t>
            </a:r>
            <a:r>
              <a:rPr lang="en-GB" sz="1200" b="0" i="1" baseline="0" dirty="0"/>
              <a:t>  with then roll out to all wards not just cancer wards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1" baseline="0" dirty="0"/>
          </a:p>
        </p:txBody>
      </p:sp>
      <p:sp>
        <p:nvSpPr>
          <p:cNvPr id="4" name="Slide Number Placeholder 3"/>
          <p:cNvSpPr>
            <a:spLocks noGrp="1"/>
          </p:cNvSpPr>
          <p:nvPr>
            <p:ph type="sldNum" sz="quarter" idx="10"/>
          </p:nvPr>
        </p:nvSpPr>
        <p:spPr/>
        <p:txBody>
          <a:bodyPr/>
          <a:lstStyle/>
          <a:p>
            <a:fld id="{A440E0DB-79A2-4D69-A47D-284B9547E0D5}" type="slidenum">
              <a:rPr lang="en-GB" smtClean="0"/>
              <a:t>3</a:t>
            </a:fld>
            <a:endParaRPr lang="en-GB"/>
          </a:p>
        </p:txBody>
      </p:sp>
    </p:spTree>
    <p:extLst>
      <p:ext uri="{BB962C8B-B14F-4D97-AF65-F5344CB8AC3E}">
        <p14:creationId xmlns:p14="http://schemas.microsoft.com/office/powerpoint/2010/main" val="207749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1" baseline="0" dirty="0"/>
              <a:t>How did we do this ?  </a:t>
            </a:r>
            <a:r>
              <a:rPr lang="en-GB" sz="1200" b="0" i="1" baseline="0" dirty="0"/>
              <a:t>-</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Data was collected from all inpatients on Ward J42 who were able to appropriately answer a set of 12 questions. The questions covered communication with a range of health care professionals, ward environment, involvement in decision making and trust and confidence in the ward staff.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Data was collected fortnightly  and a poster produced to clearly show the responses.  Initially we had very fancy laminated posters produced by our medical illustration</a:t>
            </a:r>
            <a:r>
              <a:rPr lang="en-GB" sz="1200" i="1" kern="1200" baseline="0" dirty="0">
                <a:solidFill>
                  <a:schemeClr val="tx1"/>
                </a:solidFill>
                <a:effectLst/>
                <a:latin typeface="+mn-lt"/>
                <a:ea typeface="+mn-ea"/>
                <a:cs typeface="+mn-cs"/>
              </a:rPr>
              <a:t> team - however these were costly and environmentally poor as they were thrown away after 2 weeks.  We then produced our own paper version of the poster shown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We were able to see  that the interventions that had been put in place improved outcomes for patients</a:t>
            </a:r>
            <a:r>
              <a:rPr lang="en-GB" sz="1200" i="1" kern="1200" baseline="0" dirty="0">
                <a:solidFill>
                  <a:schemeClr val="tx1"/>
                </a:solidFill>
                <a:effectLst/>
                <a:latin typeface="+mn-lt"/>
                <a:ea typeface="+mn-ea"/>
                <a:cs typeface="+mn-cs"/>
              </a:rPr>
              <a:t> and  that by having a member of staff who had been named as outstanding by their own patients resulted in the ward team including Doctors becoming quite competitive .................</a:t>
            </a:r>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440E0DB-79A2-4D69-A47D-284B9547E0D5}" type="slidenum">
              <a:rPr lang="en-GB" smtClean="0"/>
              <a:t>4</a:t>
            </a:fld>
            <a:endParaRPr lang="en-GB"/>
          </a:p>
        </p:txBody>
      </p:sp>
    </p:spTree>
    <p:extLst>
      <p:ext uri="{BB962C8B-B14F-4D97-AF65-F5344CB8AC3E}">
        <p14:creationId xmlns:p14="http://schemas.microsoft.com/office/powerpoint/2010/main" val="3446007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data supported the measures we had set out for this specific piece of work with the improvement collaborative as there was a specific question relating to the outcome measure we had set that  80% of patients who required help to eat their meals got that help</a:t>
            </a:r>
            <a:endParaRPr lang="en-GB" i="1" dirty="0"/>
          </a:p>
        </p:txBody>
      </p:sp>
      <p:sp>
        <p:nvSpPr>
          <p:cNvPr id="4" name="Slide Number Placeholder 3"/>
          <p:cNvSpPr>
            <a:spLocks noGrp="1"/>
          </p:cNvSpPr>
          <p:nvPr>
            <p:ph type="sldNum" sz="quarter" idx="10"/>
          </p:nvPr>
        </p:nvSpPr>
        <p:spPr/>
        <p:txBody>
          <a:bodyPr/>
          <a:lstStyle/>
          <a:p>
            <a:fld id="{A440E0DB-79A2-4D69-A47D-284B9547E0D5}" type="slidenum">
              <a:rPr lang="en-GB" smtClean="0"/>
              <a:t>5</a:t>
            </a:fld>
            <a:endParaRPr lang="en-GB"/>
          </a:p>
        </p:txBody>
      </p:sp>
    </p:spTree>
    <p:extLst>
      <p:ext uri="{BB962C8B-B14F-4D97-AF65-F5344CB8AC3E}">
        <p14:creationId xmlns:p14="http://schemas.microsoft.com/office/powerpoint/2010/main" val="3724977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Process measures was collected by the ward staff  - how often was a mealtime champion identified and allocated, how often did the mealtime champion fulfil the role</a:t>
            </a:r>
          </a:p>
          <a:p>
            <a:r>
              <a:rPr lang="en-GB" sz="1200" i="1" kern="1200" dirty="0">
                <a:solidFill>
                  <a:schemeClr val="tx1"/>
                </a:solidFill>
                <a:effectLst/>
                <a:latin typeface="+mn-lt"/>
                <a:ea typeface="+mn-ea"/>
                <a:cs typeface="+mn-cs"/>
              </a:rPr>
              <a:t>Balancing measures were being collected from the staff by the team collecting the patient data. All staff were asked about whether they felt the mealtimes champion role </a:t>
            </a:r>
            <a:r>
              <a:rPr lang="en-GB" sz="1200" i="1" kern="1200" dirty="0" err="1">
                <a:solidFill>
                  <a:schemeClr val="tx1"/>
                </a:solidFill>
                <a:effectLst/>
                <a:latin typeface="+mn-lt"/>
                <a:ea typeface="+mn-ea"/>
                <a:cs typeface="+mn-cs"/>
              </a:rPr>
              <a:t>ihad</a:t>
            </a:r>
            <a:r>
              <a:rPr lang="en-GB" sz="1200" i="1" kern="1200" dirty="0">
                <a:solidFill>
                  <a:schemeClr val="tx1"/>
                </a:solidFill>
                <a:effectLst/>
                <a:latin typeface="+mn-lt"/>
                <a:ea typeface="+mn-ea"/>
                <a:cs typeface="+mn-cs"/>
              </a:rPr>
              <a:t> an impact for patients and also what impact it was having on their role.  T</a:t>
            </a:r>
            <a:endParaRPr lang="en-GB" i="1" dirty="0"/>
          </a:p>
        </p:txBody>
      </p:sp>
      <p:sp>
        <p:nvSpPr>
          <p:cNvPr id="4" name="Slide Number Placeholder 3"/>
          <p:cNvSpPr>
            <a:spLocks noGrp="1"/>
          </p:cNvSpPr>
          <p:nvPr>
            <p:ph type="sldNum" sz="quarter" idx="10"/>
          </p:nvPr>
        </p:nvSpPr>
        <p:spPr/>
        <p:txBody>
          <a:bodyPr/>
          <a:lstStyle/>
          <a:p>
            <a:fld id="{A440E0DB-79A2-4D69-A47D-284B9547E0D5}" type="slidenum">
              <a:rPr lang="en-GB" smtClean="0"/>
              <a:t>6</a:t>
            </a:fld>
            <a:endParaRPr lang="en-GB"/>
          </a:p>
        </p:txBody>
      </p:sp>
    </p:spTree>
    <p:extLst>
      <p:ext uri="{BB962C8B-B14F-4D97-AF65-F5344CB8AC3E}">
        <p14:creationId xmlns:p14="http://schemas.microsoft.com/office/powerpoint/2010/main" val="3624025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change idea was to reintroduce protected mealtimes and in order to help do that the ward introduced the following initiatives: </a:t>
            </a:r>
          </a:p>
          <a:p>
            <a:r>
              <a:rPr lang="en-GB" sz="1200" b="1" i="0" kern="1200" dirty="0">
                <a:solidFill>
                  <a:schemeClr val="tx1"/>
                </a:solidFill>
                <a:effectLst/>
                <a:latin typeface="+mn-lt"/>
                <a:ea typeface="+mn-ea"/>
                <a:cs typeface="+mn-cs"/>
              </a:rPr>
              <a:t>Introduction of a meal champion to ensure: </a:t>
            </a:r>
            <a:endParaRPr lang="en-GB" sz="1200" i="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All patients were aware it was meal time.</a:t>
            </a:r>
          </a:p>
          <a:p>
            <a:r>
              <a:rPr lang="en-GB" sz="1200" i="1" kern="1200" dirty="0">
                <a:solidFill>
                  <a:schemeClr val="tx1"/>
                </a:solidFill>
                <a:effectLst/>
                <a:latin typeface="+mn-lt"/>
                <a:ea typeface="+mn-ea"/>
                <a:cs typeface="+mn-cs"/>
              </a:rPr>
              <a:t>        All patients were sat up or out of bed for meal time.</a:t>
            </a:r>
          </a:p>
          <a:p>
            <a:r>
              <a:rPr lang="en-GB" sz="1200" i="1" kern="1200" dirty="0">
                <a:solidFill>
                  <a:schemeClr val="tx1"/>
                </a:solidFill>
                <a:effectLst/>
                <a:latin typeface="+mn-lt"/>
                <a:ea typeface="+mn-ea"/>
                <a:cs typeface="+mn-cs"/>
              </a:rPr>
              <a:t>        Hand hygiene washing/wipe was offered to each patient.</a:t>
            </a:r>
          </a:p>
          <a:p>
            <a:r>
              <a:rPr lang="en-GB" sz="1200" i="1" kern="1200" dirty="0">
                <a:solidFill>
                  <a:schemeClr val="tx1"/>
                </a:solidFill>
                <a:effectLst/>
                <a:latin typeface="+mn-lt"/>
                <a:ea typeface="+mn-ea"/>
                <a:cs typeface="+mn-cs"/>
              </a:rPr>
              <a:t>                       Tables were clear and trays were easy for the patients to access.</a:t>
            </a:r>
          </a:p>
          <a:p>
            <a:r>
              <a:rPr lang="en-GB" sz="1200" i="1" kern="1200" dirty="0">
                <a:solidFill>
                  <a:schemeClr val="tx1"/>
                </a:solidFill>
                <a:effectLst/>
                <a:latin typeface="+mn-lt"/>
                <a:ea typeface="+mn-ea"/>
                <a:cs typeface="+mn-cs"/>
              </a:rPr>
              <a:t>        Any patients requiring assistance with meals were flagged to the nurse/CSW looking after the patient</a:t>
            </a:r>
            <a:r>
              <a:rPr lang="en-GB" sz="1200" b="1" i="1" kern="1200" dirty="0">
                <a:solidFill>
                  <a:schemeClr val="tx1"/>
                </a:solidFill>
                <a:effectLst/>
                <a:latin typeface="+mn-lt"/>
                <a:ea typeface="+mn-ea"/>
                <a:cs typeface="+mn-cs"/>
              </a:rPr>
              <a:t>.</a:t>
            </a:r>
            <a:endParaRPr lang="en-GB" sz="1200"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The introduction of the mealtime champion was successful and the ward was</a:t>
            </a:r>
            <a:r>
              <a:rPr lang="en-GB" sz="1200" i="1" kern="1200" baseline="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keen to keep this as business as usual going forward. We identified that we needed to communicate the initiative to the ward housekeeping staff to enable them to be involved and assist.</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A440E0DB-79A2-4D69-A47D-284B9547E0D5}" type="slidenum">
              <a:rPr lang="en-GB" smtClean="0"/>
              <a:t>7</a:t>
            </a:fld>
            <a:endParaRPr lang="en-GB"/>
          </a:p>
        </p:txBody>
      </p:sp>
    </p:spTree>
    <p:extLst>
      <p:ext uri="{BB962C8B-B14F-4D97-AF65-F5344CB8AC3E}">
        <p14:creationId xmlns:p14="http://schemas.microsoft.com/office/powerpoint/2010/main" val="2815349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ward decided to set up a board to display the mealtime champion of the day and added the information to the daily ward handover sheet all which helped to embed this initiative.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team made their own ‘meal time champion’ badge to clearly show who was responsible for this on any given day,</a:t>
            </a:r>
            <a:r>
              <a:rPr lang="en-GB" sz="1200" i="1" kern="1200" baseline="0" dirty="0">
                <a:solidFill>
                  <a:schemeClr val="tx1"/>
                </a:solidFill>
                <a:effectLst/>
                <a:latin typeface="+mn-lt"/>
                <a:ea typeface="+mn-ea"/>
                <a:cs typeface="+mn-cs"/>
              </a:rPr>
              <a:t> this </a:t>
            </a:r>
            <a:r>
              <a:rPr lang="en-GB" sz="1200" i="1" kern="1200" baseline="0" dirty="0" err="1">
                <a:solidFill>
                  <a:schemeClr val="tx1"/>
                </a:solidFill>
                <a:effectLst/>
                <a:latin typeface="+mn-lt"/>
                <a:ea typeface="+mn-ea"/>
                <a:cs typeface="+mn-cs"/>
              </a:rPr>
              <a:t>ideadcame</a:t>
            </a:r>
            <a:r>
              <a:rPr lang="en-GB" sz="1200" i="1" kern="1200" baseline="0" dirty="0">
                <a:solidFill>
                  <a:schemeClr val="tx1"/>
                </a:solidFill>
                <a:effectLst/>
                <a:latin typeface="+mn-lt"/>
                <a:ea typeface="+mn-ea"/>
                <a:cs typeface="+mn-cs"/>
              </a:rPr>
              <a:t> from the ward team and they used their crafting skills to produce their badge………</a:t>
            </a:r>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440E0DB-79A2-4D69-A47D-284B9547E0D5}" type="slidenum">
              <a:rPr lang="en-GB" smtClean="0"/>
              <a:t>8</a:t>
            </a:fld>
            <a:endParaRPr lang="en-GB"/>
          </a:p>
        </p:txBody>
      </p:sp>
    </p:spTree>
    <p:extLst>
      <p:ext uri="{BB962C8B-B14F-4D97-AF65-F5344CB8AC3E}">
        <p14:creationId xmlns:p14="http://schemas.microsoft.com/office/powerpoint/2010/main" val="1920188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i="1" dirty="0"/>
              <a:t>As stated above we recognised quite quickly that there was a perception that patients were being selected for the team to interview.  By </a:t>
            </a:r>
            <a:r>
              <a:rPr lang="en-GB" i="1" baseline="0" dirty="0"/>
              <a:t>subtly changing our approach we were able to collect more meaningful data.</a:t>
            </a:r>
          </a:p>
          <a:p>
            <a:endParaRPr lang="en-GB" i="1" baseline="0" dirty="0"/>
          </a:p>
          <a:p>
            <a:r>
              <a:rPr lang="en-GB" i="1" baseline="0" dirty="0"/>
              <a:t>As part of the process we were also being told things by patients which the team felt needed to be fed back to the nursing teams in real time (generally small things which make the difference to how a patient feels) for example: needed extra blanket or pillow, not  wanting to disturb ward staff who were busy but wanted to ask a </a:t>
            </a:r>
            <a:r>
              <a:rPr lang="en-GB" sz="1400" i="1" baseline="0" dirty="0"/>
              <a:t>question, didn’t like the food they were being given and were hungry……….it was agreed that before leaving the ward the team would have a couple of minutes huddle with the nurse in charge to feed back these comments so they were addressed immediately.  Patients and staff reported that this was an improvement and the members of the team who were told this information felt better that they were able to ensure staff were informed.</a:t>
            </a:r>
            <a:endParaRPr lang="en-GB" i="1" dirty="0"/>
          </a:p>
        </p:txBody>
      </p:sp>
      <p:sp>
        <p:nvSpPr>
          <p:cNvPr id="4" name="Slide Number Placeholder 3"/>
          <p:cNvSpPr>
            <a:spLocks noGrp="1"/>
          </p:cNvSpPr>
          <p:nvPr>
            <p:ph type="sldNum" sz="quarter" idx="10"/>
          </p:nvPr>
        </p:nvSpPr>
        <p:spPr/>
        <p:txBody>
          <a:bodyPr/>
          <a:lstStyle/>
          <a:p>
            <a:fld id="{A440E0DB-79A2-4D69-A47D-284B9547E0D5}" type="slidenum">
              <a:rPr lang="en-GB" smtClean="0"/>
              <a:t>9</a:t>
            </a:fld>
            <a:endParaRPr lang="en-GB"/>
          </a:p>
        </p:txBody>
      </p:sp>
    </p:spTree>
    <p:extLst>
      <p:ext uri="{BB962C8B-B14F-4D97-AF65-F5344CB8AC3E}">
        <p14:creationId xmlns:p14="http://schemas.microsoft.com/office/powerpoint/2010/main" val="9017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94729A6-0255-4244-8F9E-DD35365319DC}"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69A6BE-D770-4BFE-9579-2BCF3FAD6E60}" type="slidenum">
              <a:rPr lang="en-GB" smtClean="0"/>
              <a:t>‹#›</a:t>
            </a:fld>
            <a:endParaRPr lang="en-GB"/>
          </a:p>
        </p:txBody>
      </p:sp>
    </p:spTree>
    <p:extLst>
      <p:ext uri="{BB962C8B-B14F-4D97-AF65-F5344CB8AC3E}">
        <p14:creationId xmlns:p14="http://schemas.microsoft.com/office/powerpoint/2010/main" val="194827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4729A6-0255-4244-8F9E-DD35365319DC}"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69A6BE-D770-4BFE-9579-2BCF3FAD6E60}" type="slidenum">
              <a:rPr lang="en-GB" smtClean="0"/>
              <a:t>‹#›</a:t>
            </a:fld>
            <a:endParaRPr lang="en-GB"/>
          </a:p>
        </p:txBody>
      </p:sp>
    </p:spTree>
    <p:extLst>
      <p:ext uri="{BB962C8B-B14F-4D97-AF65-F5344CB8AC3E}">
        <p14:creationId xmlns:p14="http://schemas.microsoft.com/office/powerpoint/2010/main" val="122984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4729A6-0255-4244-8F9E-DD35365319DC}"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69A6BE-D770-4BFE-9579-2BCF3FAD6E60}" type="slidenum">
              <a:rPr lang="en-GB" smtClean="0"/>
              <a:t>‹#›</a:t>
            </a:fld>
            <a:endParaRPr lang="en-GB"/>
          </a:p>
        </p:txBody>
      </p:sp>
    </p:spTree>
    <p:extLst>
      <p:ext uri="{BB962C8B-B14F-4D97-AF65-F5344CB8AC3E}">
        <p14:creationId xmlns:p14="http://schemas.microsoft.com/office/powerpoint/2010/main" val="389522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4729A6-0255-4244-8F9E-DD35365319DC}"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69A6BE-D770-4BFE-9579-2BCF3FAD6E60}" type="slidenum">
              <a:rPr lang="en-GB" smtClean="0"/>
              <a:t>‹#›</a:t>
            </a:fld>
            <a:endParaRPr lang="en-GB"/>
          </a:p>
        </p:txBody>
      </p:sp>
    </p:spTree>
    <p:extLst>
      <p:ext uri="{BB962C8B-B14F-4D97-AF65-F5344CB8AC3E}">
        <p14:creationId xmlns:p14="http://schemas.microsoft.com/office/powerpoint/2010/main" val="105717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4729A6-0255-4244-8F9E-DD35365319DC}"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69A6BE-D770-4BFE-9579-2BCF3FAD6E60}" type="slidenum">
              <a:rPr lang="en-GB" smtClean="0"/>
              <a:t>‹#›</a:t>
            </a:fld>
            <a:endParaRPr lang="en-GB"/>
          </a:p>
        </p:txBody>
      </p:sp>
    </p:spTree>
    <p:extLst>
      <p:ext uri="{BB962C8B-B14F-4D97-AF65-F5344CB8AC3E}">
        <p14:creationId xmlns:p14="http://schemas.microsoft.com/office/powerpoint/2010/main" val="159503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94729A6-0255-4244-8F9E-DD35365319DC}"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69A6BE-D770-4BFE-9579-2BCF3FAD6E60}" type="slidenum">
              <a:rPr lang="en-GB" smtClean="0"/>
              <a:t>‹#›</a:t>
            </a:fld>
            <a:endParaRPr lang="en-GB"/>
          </a:p>
        </p:txBody>
      </p:sp>
    </p:spTree>
    <p:extLst>
      <p:ext uri="{BB962C8B-B14F-4D97-AF65-F5344CB8AC3E}">
        <p14:creationId xmlns:p14="http://schemas.microsoft.com/office/powerpoint/2010/main" val="173659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4729A6-0255-4244-8F9E-DD35365319DC}" type="datetimeFigureOut">
              <a:rPr lang="en-GB" smtClean="0"/>
              <a:t>30/08/2021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69A6BE-D770-4BFE-9579-2BCF3FAD6E60}" type="slidenum">
              <a:rPr lang="en-GB" smtClean="0"/>
              <a:t>‹#›</a:t>
            </a:fld>
            <a:endParaRPr lang="en-GB"/>
          </a:p>
        </p:txBody>
      </p:sp>
    </p:spTree>
    <p:extLst>
      <p:ext uri="{BB962C8B-B14F-4D97-AF65-F5344CB8AC3E}">
        <p14:creationId xmlns:p14="http://schemas.microsoft.com/office/powerpoint/2010/main" val="116307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4729A6-0255-4244-8F9E-DD35365319DC}" type="datetimeFigureOut">
              <a:rPr lang="en-GB" smtClean="0"/>
              <a:t>30/08/2021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69A6BE-D770-4BFE-9579-2BCF3FAD6E60}" type="slidenum">
              <a:rPr lang="en-GB" smtClean="0"/>
              <a:t>‹#›</a:t>
            </a:fld>
            <a:endParaRPr lang="en-GB"/>
          </a:p>
        </p:txBody>
      </p:sp>
    </p:spTree>
    <p:extLst>
      <p:ext uri="{BB962C8B-B14F-4D97-AF65-F5344CB8AC3E}">
        <p14:creationId xmlns:p14="http://schemas.microsoft.com/office/powerpoint/2010/main" val="261612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729A6-0255-4244-8F9E-DD35365319DC}" type="datetimeFigureOut">
              <a:rPr lang="en-GB" smtClean="0"/>
              <a:t>30/08/2021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69A6BE-D770-4BFE-9579-2BCF3FAD6E60}" type="slidenum">
              <a:rPr lang="en-GB" smtClean="0"/>
              <a:t>‹#›</a:t>
            </a:fld>
            <a:endParaRPr lang="en-GB"/>
          </a:p>
        </p:txBody>
      </p:sp>
    </p:spTree>
    <p:extLst>
      <p:ext uri="{BB962C8B-B14F-4D97-AF65-F5344CB8AC3E}">
        <p14:creationId xmlns:p14="http://schemas.microsoft.com/office/powerpoint/2010/main" val="253523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4729A6-0255-4244-8F9E-DD35365319DC}"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69A6BE-D770-4BFE-9579-2BCF3FAD6E60}" type="slidenum">
              <a:rPr lang="en-GB" smtClean="0"/>
              <a:t>‹#›</a:t>
            </a:fld>
            <a:endParaRPr lang="en-GB"/>
          </a:p>
        </p:txBody>
      </p:sp>
    </p:spTree>
    <p:extLst>
      <p:ext uri="{BB962C8B-B14F-4D97-AF65-F5344CB8AC3E}">
        <p14:creationId xmlns:p14="http://schemas.microsoft.com/office/powerpoint/2010/main" val="158063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4729A6-0255-4244-8F9E-DD35365319DC}"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69A6BE-D770-4BFE-9579-2BCF3FAD6E60}" type="slidenum">
              <a:rPr lang="en-GB" smtClean="0"/>
              <a:t>‹#›</a:t>
            </a:fld>
            <a:endParaRPr lang="en-GB"/>
          </a:p>
        </p:txBody>
      </p:sp>
    </p:spTree>
    <p:extLst>
      <p:ext uri="{BB962C8B-B14F-4D97-AF65-F5344CB8AC3E}">
        <p14:creationId xmlns:p14="http://schemas.microsoft.com/office/powerpoint/2010/main" val="799635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729A6-0255-4244-8F9E-DD35365319DC}" type="datetimeFigureOut">
              <a:rPr lang="en-GB" smtClean="0"/>
              <a:t>30/08/2021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9A6BE-D770-4BFE-9579-2BCF3FAD6E60}" type="slidenum">
              <a:rPr lang="en-GB" smtClean="0"/>
              <a:t>‹#›</a:t>
            </a:fld>
            <a:endParaRPr lang="en-GB"/>
          </a:p>
        </p:txBody>
      </p:sp>
    </p:spTree>
    <p:extLst>
      <p:ext uri="{BB962C8B-B14F-4D97-AF65-F5344CB8AC3E}">
        <p14:creationId xmlns:p14="http://schemas.microsoft.com/office/powerpoint/2010/main" val="1183485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solidFill>
                  <a:schemeClr val="accent4"/>
                </a:solidFill>
              </a:rPr>
              <a:t>PENNA AWARD</a:t>
            </a:r>
            <a:br>
              <a:rPr lang="en-GB" b="1" dirty="0">
                <a:solidFill>
                  <a:schemeClr val="accent4"/>
                </a:solidFill>
              </a:rPr>
            </a:br>
            <a:r>
              <a:rPr lang="en-GB" b="1" dirty="0">
                <a:solidFill>
                  <a:schemeClr val="accent4"/>
                </a:solidFill>
              </a:rPr>
              <a:t>PRESENTATION SEPTEMBER 2021</a:t>
            </a:r>
          </a:p>
        </p:txBody>
      </p:sp>
      <p:sp>
        <p:nvSpPr>
          <p:cNvPr id="3" name="Subtitle 2"/>
          <p:cNvSpPr>
            <a:spLocks noGrp="1"/>
          </p:cNvSpPr>
          <p:nvPr>
            <p:ph type="subTitle" idx="1"/>
          </p:nvPr>
        </p:nvSpPr>
        <p:spPr>
          <a:xfrm>
            <a:off x="2895600" y="3886200"/>
            <a:ext cx="6400800" cy="1126976"/>
          </a:xfrm>
        </p:spPr>
        <p:txBody>
          <a:bodyPr>
            <a:normAutofit fontScale="62500" lnSpcReduction="20000"/>
          </a:bodyPr>
          <a:lstStyle/>
          <a:p>
            <a:r>
              <a:rPr lang="en-GB" sz="5400" b="1" dirty="0">
                <a:solidFill>
                  <a:srgbClr val="7030A0"/>
                </a:solidFill>
              </a:rPr>
              <a:t>Leeds Teaching Hospitals</a:t>
            </a:r>
          </a:p>
          <a:p>
            <a:r>
              <a:rPr lang="en-GB" sz="5400" b="1" dirty="0">
                <a:solidFill>
                  <a:srgbClr val="7030A0"/>
                </a:solidFill>
              </a:rPr>
              <a:t> Story</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642" y="0"/>
            <a:ext cx="9144000"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39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29275" y="1700809"/>
            <a:ext cx="8263668" cy="3916981"/>
            <a:chOff x="4238625" y="1814513"/>
            <a:chExt cx="4714875" cy="4710112"/>
          </a:xfrm>
          <a:solidFill>
            <a:schemeClr val="accent4">
              <a:lumMod val="40000"/>
              <a:lumOff val="60000"/>
            </a:schemeClr>
          </a:solidFill>
        </p:grpSpPr>
        <p:sp>
          <p:nvSpPr>
            <p:cNvPr id="5" name="Freeform 4"/>
            <p:cNvSpPr>
              <a:spLocks/>
            </p:cNvSpPr>
            <p:nvPr/>
          </p:nvSpPr>
          <p:spPr bwMode="auto">
            <a:xfrm>
              <a:off x="4238625" y="3384550"/>
              <a:ext cx="1571625" cy="1887538"/>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chemeClr val="accent4">
                <a:lumMod val="60000"/>
                <a:lumOff val="40000"/>
              </a:schemeClr>
            </a:solidFill>
            <a:ln w="28575">
              <a:solidFill>
                <a:schemeClr val="accent4">
                  <a:lumMod val="60000"/>
                  <a:lumOff val="40000"/>
                </a:schemeClr>
              </a:solidFill>
              <a:prstDash val="solid"/>
              <a:round/>
              <a:headEnd/>
              <a:tailEnd/>
            </a:ln>
          </p:spPr>
          <p:txBody>
            <a:bodyPr bIns="270000" anchor="ctr"/>
            <a:lstStyle/>
            <a:p>
              <a:pPr algn="ctr" eaLnBrk="1" hangingPunct="1">
                <a:defRPr/>
              </a:pPr>
              <a:r>
                <a:rPr lang="en-US" sz="1350" b="1" dirty="0">
                  <a:solidFill>
                    <a:schemeClr val="tx1">
                      <a:lumMod val="65000"/>
                      <a:lumOff val="35000"/>
                    </a:schemeClr>
                  </a:solidFill>
                  <a:cs typeface="Arial" charset="0"/>
                </a:rPr>
                <a:t>Patients are embedded </a:t>
              </a:r>
            </a:p>
            <a:p>
              <a:pPr algn="ctr" eaLnBrk="1" hangingPunct="1">
                <a:defRPr/>
              </a:pPr>
              <a:r>
                <a:rPr lang="en-US" sz="1350" b="1" dirty="0">
                  <a:solidFill>
                    <a:schemeClr val="tx1">
                      <a:lumMod val="65000"/>
                      <a:lumOff val="35000"/>
                    </a:schemeClr>
                  </a:solidFill>
                  <a:cs typeface="Arial" charset="0"/>
                </a:rPr>
                <a:t>in Quality and </a:t>
              </a:r>
            </a:p>
            <a:p>
              <a:pPr algn="ctr" eaLnBrk="1" hangingPunct="1">
                <a:defRPr/>
              </a:pPr>
              <a:r>
                <a:rPr lang="en-US" sz="1350" b="1" dirty="0">
                  <a:solidFill>
                    <a:schemeClr val="tx1">
                      <a:lumMod val="65000"/>
                      <a:lumOff val="35000"/>
                    </a:schemeClr>
                  </a:solidFill>
                  <a:cs typeface="Arial" charset="0"/>
                </a:rPr>
                <a:t>Safety Review </a:t>
              </a:r>
            </a:p>
            <a:p>
              <a:pPr algn="ctr" eaLnBrk="1" hangingPunct="1">
                <a:defRPr/>
              </a:pPr>
              <a:r>
                <a:rPr lang="en-US" sz="1350" b="1" dirty="0">
                  <a:solidFill>
                    <a:schemeClr val="tx1">
                      <a:lumMod val="65000"/>
                      <a:lumOff val="35000"/>
                    </a:schemeClr>
                  </a:solidFill>
                  <a:cs typeface="Arial" charset="0"/>
                </a:rPr>
                <a:t>programmes</a:t>
              </a:r>
              <a:endParaRPr lang="en-GB" sz="1350" b="1" dirty="0">
                <a:solidFill>
                  <a:schemeClr val="tx1">
                    <a:lumMod val="65000"/>
                    <a:lumOff val="35000"/>
                  </a:schemeClr>
                </a:solidFill>
                <a:cs typeface="Arial" charset="0"/>
              </a:endParaRPr>
            </a:p>
          </p:txBody>
        </p:sp>
        <p:sp>
          <p:nvSpPr>
            <p:cNvPr id="6" name="Freeform 5"/>
            <p:cNvSpPr>
              <a:spLocks/>
            </p:cNvSpPr>
            <p:nvPr/>
          </p:nvSpPr>
          <p:spPr bwMode="auto">
            <a:xfrm>
              <a:off x="7381875" y="3073401"/>
              <a:ext cx="1571625" cy="1881187"/>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chemeClr val="accent4">
                <a:lumMod val="60000"/>
                <a:lumOff val="40000"/>
              </a:schemeClr>
            </a:solidFill>
            <a:ln w="28575">
              <a:solidFill>
                <a:schemeClr val="accent4">
                  <a:lumMod val="60000"/>
                  <a:lumOff val="40000"/>
                </a:schemeClr>
              </a:solidFill>
              <a:prstDash val="solid"/>
              <a:round/>
              <a:headEnd/>
              <a:tailEnd/>
            </a:ln>
          </p:spPr>
          <p:txBody>
            <a:bodyPr lIns="216000" tIns="216000" anchor="ctr"/>
            <a:lstStyle/>
            <a:p>
              <a:pPr algn="ctr" eaLnBrk="1" hangingPunct="1">
                <a:defRPr/>
              </a:pPr>
              <a:endParaRPr lang="en-GB" sz="1350" b="1" dirty="0">
                <a:solidFill>
                  <a:schemeClr val="accent5">
                    <a:lumMod val="75000"/>
                  </a:schemeClr>
                </a:solidFill>
                <a:cs typeface="Arial" charset="0"/>
              </a:endParaRPr>
            </a:p>
          </p:txBody>
        </p:sp>
        <p:sp>
          <p:nvSpPr>
            <p:cNvPr id="7" name="Freeform 6"/>
            <p:cNvSpPr>
              <a:spLocks/>
            </p:cNvSpPr>
            <p:nvPr/>
          </p:nvSpPr>
          <p:spPr bwMode="auto">
            <a:xfrm>
              <a:off x="5816600" y="4640263"/>
              <a:ext cx="1884363" cy="1884362"/>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accent4">
                <a:lumMod val="60000"/>
                <a:lumOff val="40000"/>
              </a:schemeClr>
            </a:solidFill>
            <a:ln w="28575">
              <a:solidFill>
                <a:schemeClr val="accent4">
                  <a:lumMod val="60000"/>
                  <a:lumOff val="40000"/>
                </a:schemeClr>
              </a:solidFill>
              <a:prstDash val="solid"/>
              <a:round/>
              <a:headEnd/>
              <a:tailEnd/>
            </a:ln>
          </p:spPr>
          <p:txBody>
            <a:bodyPr lIns="27000" tIns="243000" anchor="ctr"/>
            <a:lstStyle/>
            <a:p>
              <a:pPr algn="ctr" eaLnBrk="1" hangingPunct="1">
                <a:defRPr/>
              </a:pPr>
              <a:r>
                <a:rPr lang="en-US" sz="1350" b="1" dirty="0">
                  <a:solidFill>
                    <a:schemeClr val="tx1">
                      <a:lumMod val="65000"/>
                      <a:lumOff val="35000"/>
                    </a:schemeClr>
                  </a:solidFill>
                  <a:cs typeface="Arial" charset="0"/>
                </a:rPr>
                <a:t>Understand barriers </a:t>
              </a:r>
            </a:p>
            <a:p>
              <a:pPr algn="ctr" eaLnBrk="1" hangingPunct="1">
                <a:defRPr/>
              </a:pPr>
              <a:r>
                <a:rPr lang="en-US" sz="1350" b="1" dirty="0">
                  <a:solidFill>
                    <a:schemeClr val="tx1">
                      <a:lumMod val="65000"/>
                      <a:lumOff val="35000"/>
                    </a:schemeClr>
                  </a:solidFill>
                  <a:cs typeface="Arial" charset="0"/>
                </a:rPr>
                <a:t>to staff engagement </a:t>
              </a:r>
            </a:p>
            <a:p>
              <a:pPr algn="ctr" eaLnBrk="1" hangingPunct="1">
                <a:defRPr/>
              </a:pPr>
              <a:r>
                <a:rPr lang="en-US" sz="1350" b="1" dirty="0">
                  <a:solidFill>
                    <a:schemeClr val="tx1">
                      <a:lumMod val="65000"/>
                      <a:lumOff val="35000"/>
                    </a:schemeClr>
                  </a:solidFill>
                  <a:cs typeface="Arial" charset="0"/>
                </a:rPr>
                <a:t>and seek to overcome </a:t>
              </a:r>
            </a:p>
            <a:p>
              <a:pPr algn="ctr" eaLnBrk="1" hangingPunct="1">
                <a:defRPr/>
              </a:pPr>
              <a:r>
                <a:rPr lang="en-US" sz="1350" b="1" dirty="0">
                  <a:solidFill>
                    <a:schemeClr val="tx1">
                      <a:lumMod val="65000"/>
                      <a:lumOff val="35000"/>
                    </a:schemeClr>
                  </a:solidFill>
                  <a:cs typeface="Arial" charset="0"/>
                </a:rPr>
                <a:t>these</a:t>
              </a:r>
              <a:endParaRPr lang="en-GB" sz="1350" b="1" dirty="0">
                <a:solidFill>
                  <a:schemeClr val="tx1">
                    <a:lumMod val="65000"/>
                    <a:lumOff val="35000"/>
                  </a:schemeClr>
                </a:solidFill>
                <a:cs typeface="Arial" charset="0"/>
              </a:endParaRPr>
            </a:p>
          </p:txBody>
        </p:sp>
        <p:sp>
          <p:nvSpPr>
            <p:cNvPr id="8" name="Freeform 7"/>
            <p:cNvSpPr>
              <a:spLocks/>
            </p:cNvSpPr>
            <p:nvPr/>
          </p:nvSpPr>
          <p:spPr bwMode="auto">
            <a:xfrm>
              <a:off x="5492750" y="1814513"/>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accent4">
                <a:lumMod val="60000"/>
                <a:lumOff val="40000"/>
              </a:schemeClr>
            </a:solidFill>
            <a:ln w="28575">
              <a:solidFill>
                <a:schemeClr val="accent4">
                  <a:lumMod val="60000"/>
                  <a:lumOff val="40000"/>
                </a:schemeClr>
              </a:solidFill>
              <a:prstDash val="solid"/>
              <a:round/>
              <a:headEnd/>
              <a:tailEnd/>
            </a:ln>
          </p:spPr>
          <p:txBody>
            <a:bodyPr bIns="270000" anchor="ctr"/>
            <a:lstStyle/>
            <a:p>
              <a:pPr algn="ctr" eaLnBrk="1" hangingPunct="1">
                <a:defRPr/>
              </a:pPr>
              <a:r>
                <a:rPr lang="en-US" sz="1350" b="1" dirty="0">
                  <a:solidFill>
                    <a:schemeClr val="tx1">
                      <a:lumMod val="65000"/>
                      <a:lumOff val="35000"/>
                    </a:schemeClr>
                  </a:solidFill>
                  <a:cs typeface="Arial" charset="0"/>
                </a:rPr>
                <a:t>           Lived Experience</a:t>
              </a:r>
              <a:endParaRPr lang="en-GB" sz="1350" b="1" dirty="0">
                <a:solidFill>
                  <a:schemeClr val="tx1">
                    <a:lumMod val="65000"/>
                    <a:lumOff val="35000"/>
                  </a:schemeClr>
                </a:solidFill>
                <a:cs typeface="Arial" charset="0"/>
              </a:endParaRPr>
            </a:p>
          </p:txBody>
        </p:sp>
        <p:sp>
          <p:nvSpPr>
            <p:cNvPr id="9" name="Freeform 10"/>
            <p:cNvSpPr>
              <a:spLocks/>
            </p:cNvSpPr>
            <p:nvPr/>
          </p:nvSpPr>
          <p:spPr bwMode="auto">
            <a:xfrm>
              <a:off x="4238625" y="1814513"/>
              <a:ext cx="1568450" cy="1885950"/>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grpFill/>
            <a:ln w="28575">
              <a:solidFill>
                <a:schemeClr val="accent4">
                  <a:lumMod val="60000"/>
                  <a:lumOff val="40000"/>
                </a:schemeClr>
              </a:solidFill>
              <a:prstDash val="solid"/>
              <a:round/>
              <a:headEnd/>
              <a:tailEnd/>
            </a:ln>
          </p:spPr>
          <p:txBody>
            <a:bodyPr bIns="270000" anchor="ctr"/>
            <a:lstStyle/>
            <a:p>
              <a:pPr algn="ctr" eaLnBrk="1" hangingPunct="1">
                <a:defRPr/>
              </a:pPr>
              <a:r>
                <a:rPr lang="en-US" sz="1350" b="1" dirty="0">
                  <a:solidFill>
                    <a:schemeClr val="tx1">
                      <a:lumMod val="65000"/>
                      <a:lumOff val="35000"/>
                    </a:schemeClr>
                  </a:solidFill>
                  <a:cs typeface="Arial" charset="0"/>
                </a:rPr>
                <a:t>Brought the </a:t>
              </a:r>
            </a:p>
            <a:p>
              <a:pPr algn="ctr" eaLnBrk="1" hangingPunct="1">
                <a:defRPr/>
              </a:pPr>
              <a:r>
                <a:rPr lang="en-US" sz="1350" b="1" dirty="0">
                  <a:solidFill>
                    <a:schemeClr val="tx1">
                      <a:lumMod val="65000"/>
                      <a:lumOff val="35000"/>
                    </a:schemeClr>
                  </a:solidFill>
                  <a:cs typeface="Arial" charset="0"/>
                </a:rPr>
                <a:t>patient voice</a:t>
              </a:r>
              <a:endParaRPr lang="en-GB" sz="1350" b="1" dirty="0">
                <a:solidFill>
                  <a:schemeClr val="tx1">
                    <a:lumMod val="65000"/>
                    <a:lumOff val="35000"/>
                  </a:schemeClr>
                </a:solidFill>
                <a:cs typeface="Arial" charset="0"/>
              </a:endParaRPr>
            </a:p>
          </p:txBody>
        </p:sp>
        <p:sp>
          <p:nvSpPr>
            <p:cNvPr id="10" name="Freeform 11"/>
            <p:cNvSpPr>
              <a:spLocks/>
            </p:cNvSpPr>
            <p:nvPr/>
          </p:nvSpPr>
          <p:spPr bwMode="auto">
            <a:xfrm>
              <a:off x="4238625" y="4954588"/>
              <a:ext cx="1887538" cy="1570037"/>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grpFill/>
            <a:ln w="28575">
              <a:solidFill>
                <a:schemeClr val="accent4">
                  <a:lumMod val="60000"/>
                  <a:lumOff val="40000"/>
                </a:schemeClr>
              </a:solidFill>
              <a:prstDash val="solid"/>
              <a:round/>
              <a:headEnd/>
              <a:tailEnd/>
            </a:ln>
          </p:spPr>
          <p:txBody>
            <a:bodyPr rIns="243000" anchor="ctr"/>
            <a:lstStyle/>
            <a:p>
              <a:pPr algn="ctr" eaLnBrk="1" hangingPunct="1">
                <a:defRPr/>
              </a:pPr>
              <a:r>
                <a:rPr lang="en-GB" sz="1350" b="1" dirty="0">
                  <a:solidFill>
                    <a:schemeClr val="tx1">
                      <a:lumMod val="65000"/>
                      <a:lumOff val="35000"/>
                    </a:schemeClr>
                  </a:solidFill>
                  <a:cs typeface="Arial" charset="0"/>
                </a:rPr>
                <a:t>Patients are listened to </a:t>
              </a:r>
            </a:p>
            <a:p>
              <a:pPr algn="ctr" eaLnBrk="1" hangingPunct="1">
                <a:defRPr/>
              </a:pPr>
              <a:r>
                <a:rPr lang="en-GB" sz="1350" b="1" dirty="0">
                  <a:solidFill>
                    <a:schemeClr val="tx1">
                      <a:lumMod val="65000"/>
                      <a:lumOff val="35000"/>
                    </a:schemeClr>
                  </a:solidFill>
                  <a:cs typeface="Arial" charset="0"/>
                </a:rPr>
                <a:t>and their thoughts and ideas</a:t>
              </a:r>
            </a:p>
            <a:p>
              <a:pPr algn="ctr" eaLnBrk="1" hangingPunct="1">
                <a:defRPr/>
              </a:pPr>
              <a:r>
                <a:rPr lang="en-GB" sz="1350" b="1" dirty="0">
                  <a:solidFill>
                    <a:schemeClr val="tx1">
                      <a:lumMod val="65000"/>
                      <a:lumOff val="35000"/>
                    </a:schemeClr>
                  </a:solidFill>
                  <a:cs typeface="Arial" charset="0"/>
                </a:rPr>
                <a:t>are used to help form and </a:t>
              </a:r>
            </a:p>
            <a:p>
              <a:pPr algn="ctr" eaLnBrk="1" hangingPunct="1">
                <a:defRPr/>
              </a:pPr>
              <a:r>
                <a:rPr lang="en-GB" sz="1350" b="1" dirty="0">
                  <a:solidFill>
                    <a:schemeClr val="tx1">
                      <a:lumMod val="65000"/>
                      <a:lumOff val="35000"/>
                    </a:schemeClr>
                  </a:solidFill>
                  <a:cs typeface="Arial" charset="0"/>
                </a:rPr>
                <a:t>improve our services</a:t>
              </a:r>
            </a:p>
          </p:txBody>
        </p:sp>
        <p:sp>
          <p:nvSpPr>
            <p:cNvPr id="11" name="Freeform 12"/>
            <p:cNvSpPr>
              <a:spLocks/>
            </p:cNvSpPr>
            <p:nvPr/>
          </p:nvSpPr>
          <p:spPr bwMode="auto">
            <a:xfrm>
              <a:off x="7064375" y="1817688"/>
              <a:ext cx="1887538" cy="1568450"/>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grpFill/>
            <a:ln w="28575">
              <a:solidFill>
                <a:schemeClr val="accent4">
                  <a:lumMod val="60000"/>
                  <a:lumOff val="40000"/>
                </a:schemeClr>
              </a:solidFill>
              <a:prstDash val="solid"/>
              <a:round/>
              <a:headEnd/>
              <a:tailEnd/>
            </a:ln>
          </p:spPr>
          <p:txBody>
            <a:bodyPr lIns="270000" anchor="ctr"/>
            <a:lstStyle/>
            <a:p>
              <a:pPr algn="ctr" eaLnBrk="1" hangingPunct="1">
                <a:defRPr/>
              </a:pPr>
              <a:r>
                <a:rPr lang="en-GB" sz="1350" b="1" dirty="0">
                  <a:solidFill>
                    <a:schemeClr val="tx1">
                      <a:lumMod val="65000"/>
                      <a:lumOff val="35000"/>
                    </a:schemeClr>
                  </a:solidFill>
                  <a:cs typeface="Arial" charset="0"/>
                </a:rPr>
                <a:t>    Attended Cancer Board </a:t>
              </a:r>
            </a:p>
            <a:p>
              <a:pPr algn="ctr" eaLnBrk="1" hangingPunct="1">
                <a:defRPr/>
              </a:pPr>
              <a:r>
                <a:rPr lang="en-GB" sz="1350" b="1" dirty="0">
                  <a:solidFill>
                    <a:schemeClr val="tx1">
                      <a:lumMod val="65000"/>
                      <a:lumOff val="35000"/>
                    </a:schemeClr>
                  </a:solidFill>
                  <a:cs typeface="Arial" charset="0"/>
                </a:rPr>
                <a:t>     to share his experience</a:t>
              </a:r>
            </a:p>
          </p:txBody>
        </p:sp>
        <p:sp>
          <p:nvSpPr>
            <p:cNvPr id="12" name="Freeform 13"/>
            <p:cNvSpPr>
              <a:spLocks/>
            </p:cNvSpPr>
            <p:nvPr/>
          </p:nvSpPr>
          <p:spPr bwMode="auto">
            <a:xfrm>
              <a:off x="7381875" y="4638675"/>
              <a:ext cx="1570038" cy="1885950"/>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grpFill/>
            <a:ln w="28575">
              <a:solidFill>
                <a:schemeClr val="accent4">
                  <a:lumMod val="60000"/>
                  <a:lumOff val="40000"/>
                </a:schemeClr>
              </a:solidFill>
              <a:prstDash val="solid"/>
              <a:round/>
              <a:headEnd/>
              <a:tailEnd/>
            </a:ln>
          </p:spPr>
          <p:txBody>
            <a:bodyPr lIns="243000" tIns="216000" anchor="ctr"/>
            <a:lstStyle/>
            <a:p>
              <a:pPr algn="ctr" eaLnBrk="1" hangingPunct="1">
                <a:defRPr/>
              </a:pPr>
              <a:r>
                <a:rPr lang="en-US" sz="1350" b="1" dirty="0">
                  <a:solidFill>
                    <a:schemeClr val="tx1">
                      <a:lumMod val="65000"/>
                      <a:lumOff val="35000"/>
                    </a:schemeClr>
                  </a:solidFill>
                  <a:cs typeface="Arial" charset="0"/>
                </a:rPr>
                <a:t>Patient representatives are Involved in </a:t>
              </a:r>
            </a:p>
            <a:p>
              <a:pPr algn="ctr" eaLnBrk="1" hangingPunct="1">
                <a:defRPr/>
              </a:pPr>
              <a:r>
                <a:rPr lang="en-US" sz="1350" b="1" dirty="0">
                  <a:solidFill>
                    <a:schemeClr val="tx1">
                      <a:lumMod val="65000"/>
                      <a:lumOff val="35000"/>
                    </a:schemeClr>
                  </a:solidFill>
                  <a:cs typeface="Arial" charset="0"/>
                </a:rPr>
                <a:t>work across the </a:t>
              </a:r>
            </a:p>
            <a:p>
              <a:pPr algn="ctr" eaLnBrk="1" hangingPunct="1">
                <a:defRPr/>
              </a:pPr>
              <a:r>
                <a:rPr lang="en-US" sz="1350" b="1" dirty="0">
                  <a:solidFill>
                    <a:schemeClr val="tx1">
                      <a:lumMod val="65000"/>
                      <a:lumOff val="35000"/>
                    </a:schemeClr>
                  </a:solidFill>
                  <a:cs typeface="Arial" charset="0"/>
                </a:rPr>
                <a:t>wider healthcare </a:t>
              </a:r>
            </a:p>
            <a:p>
              <a:pPr algn="ctr" eaLnBrk="1" hangingPunct="1">
                <a:defRPr/>
              </a:pPr>
              <a:r>
                <a:rPr lang="en-US" sz="1350" b="1" dirty="0">
                  <a:solidFill>
                    <a:schemeClr val="tx1">
                      <a:lumMod val="65000"/>
                      <a:lumOff val="35000"/>
                    </a:schemeClr>
                  </a:solidFill>
                  <a:cs typeface="Arial" charset="0"/>
                </a:rPr>
                <a:t>system</a:t>
              </a:r>
              <a:endParaRPr lang="en-GB" sz="1350" b="1" dirty="0">
                <a:solidFill>
                  <a:schemeClr val="tx1">
                    <a:lumMod val="65000"/>
                    <a:lumOff val="35000"/>
                  </a:schemeClr>
                </a:solidFill>
                <a:cs typeface="Arial" charset="0"/>
              </a:endParaRPr>
            </a:p>
          </p:txBody>
        </p:sp>
        <p:sp>
          <p:nvSpPr>
            <p:cNvPr id="13" name="Freeform 9"/>
            <p:cNvSpPr>
              <a:spLocks/>
            </p:cNvSpPr>
            <p:nvPr/>
          </p:nvSpPr>
          <p:spPr bwMode="auto">
            <a:xfrm>
              <a:off x="5500688" y="3386138"/>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grpFill/>
            <a:ln w="28575">
              <a:solidFill>
                <a:schemeClr val="accent4">
                  <a:lumMod val="60000"/>
                  <a:lumOff val="40000"/>
                </a:schemeClr>
              </a:solidFill>
              <a:prstDash val="solid"/>
              <a:round/>
              <a:headEnd/>
              <a:tailEnd/>
            </a:ln>
          </p:spPr>
          <p:txBody>
            <a:bodyPr anchor="ctr"/>
            <a:lstStyle/>
            <a:p>
              <a:pPr algn="ctr" eaLnBrk="1" hangingPunct="1">
                <a:defRPr/>
              </a:pPr>
              <a:r>
                <a:rPr lang="en-US" sz="1350" b="1" dirty="0">
                  <a:solidFill>
                    <a:schemeClr val="tx1">
                      <a:lumMod val="65000"/>
                      <a:lumOff val="35000"/>
                    </a:schemeClr>
                  </a:solidFill>
                  <a:cs typeface="Arial" charset="0"/>
                </a:rPr>
                <a:t>Involved in Building The</a:t>
              </a:r>
            </a:p>
            <a:p>
              <a:pPr algn="ctr" eaLnBrk="1" hangingPunct="1">
                <a:defRPr/>
              </a:pPr>
              <a:r>
                <a:rPr lang="en-US" sz="1350" b="1" dirty="0">
                  <a:solidFill>
                    <a:schemeClr val="tx1">
                      <a:lumMod val="65000"/>
                      <a:lumOff val="35000"/>
                    </a:schemeClr>
                  </a:solidFill>
                  <a:cs typeface="Arial" charset="0"/>
                </a:rPr>
                <a:t>Leeds Way</a:t>
              </a:r>
              <a:endParaRPr lang="en-GB" sz="1350" b="1" dirty="0">
                <a:solidFill>
                  <a:schemeClr val="tx1">
                    <a:lumMod val="65000"/>
                    <a:lumOff val="35000"/>
                  </a:schemeClr>
                </a:solidFill>
                <a:cs typeface="Arial" charset="0"/>
              </a:endParaRPr>
            </a:p>
          </p:txBody>
        </p:sp>
      </p:grpSp>
      <p:sp>
        <p:nvSpPr>
          <p:cNvPr id="16" name="Rectangle 15"/>
          <p:cNvSpPr/>
          <p:nvPr/>
        </p:nvSpPr>
        <p:spPr>
          <a:xfrm>
            <a:off x="3244841" y="32525"/>
            <a:ext cx="5011399" cy="2062103"/>
          </a:xfrm>
          <a:prstGeom prst="rect">
            <a:avLst/>
          </a:prstGeom>
        </p:spPr>
        <p:txBody>
          <a:bodyPr wrap="square">
            <a:spAutoFit/>
          </a:bodyPr>
          <a:lstStyle/>
          <a:p>
            <a:pPr algn="ctr"/>
            <a:r>
              <a:rPr lang="en-GB" sz="3200" b="1" dirty="0">
                <a:solidFill>
                  <a:schemeClr val="accent4"/>
                </a:solidFill>
              </a:rPr>
              <a:t>Most Importantly</a:t>
            </a:r>
          </a:p>
          <a:p>
            <a:pPr algn="ctr"/>
            <a:r>
              <a:rPr lang="en-GB" sz="3200" b="1" dirty="0">
                <a:solidFill>
                  <a:schemeClr val="accent4"/>
                </a:solidFill>
              </a:rPr>
              <a:t>Our Patient Representative</a:t>
            </a:r>
          </a:p>
          <a:p>
            <a:pPr algn="ctr"/>
            <a:r>
              <a:rPr lang="en-GB" sz="3200" b="1" dirty="0">
                <a:solidFill>
                  <a:schemeClr val="accent4"/>
                </a:solidFill>
              </a:rPr>
              <a:t>Richard </a:t>
            </a:r>
            <a:r>
              <a:rPr lang="en-GB" sz="3200" b="1" dirty="0" err="1">
                <a:solidFill>
                  <a:schemeClr val="accent4"/>
                </a:solidFill>
              </a:rPr>
              <a:t>Seddon</a:t>
            </a:r>
            <a:br>
              <a:rPr lang="en-GB" sz="3200" dirty="0"/>
            </a:br>
            <a:endParaRPr lang="en-GB" sz="3200" dirty="0"/>
          </a:p>
        </p:txBody>
      </p:sp>
      <p:sp>
        <p:nvSpPr>
          <p:cNvPr id="18" name="Rectangle 17"/>
          <p:cNvSpPr/>
          <p:nvPr/>
        </p:nvSpPr>
        <p:spPr>
          <a:xfrm>
            <a:off x="6423046" y="3266545"/>
            <a:ext cx="4572000" cy="715581"/>
          </a:xfrm>
          <a:prstGeom prst="rect">
            <a:avLst/>
          </a:prstGeom>
        </p:spPr>
        <p:txBody>
          <a:bodyPr>
            <a:spAutoFit/>
          </a:bodyPr>
          <a:lstStyle/>
          <a:p>
            <a:pPr lvl="0" algn="ctr">
              <a:defRPr/>
            </a:pPr>
            <a:r>
              <a:rPr lang="en-US" sz="1350" b="1" dirty="0">
                <a:solidFill>
                  <a:schemeClr val="tx1">
                    <a:lumMod val="65000"/>
                    <a:lumOff val="35000"/>
                  </a:schemeClr>
                </a:solidFill>
                <a:cs typeface="Arial" charset="0"/>
              </a:rPr>
              <a:t>         Patients representatives </a:t>
            </a:r>
          </a:p>
          <a:p>
            <a:pPr lvl="0" algn="ctr">
              <a:defRPr/>
            </a:pPr>
            <a:r>
              <a:rPr lang="en-US" sz="1350" b="1" dirty="0">
                <a:solidFill>
                  <a:schemeClr val="tx1">
                    <a:lumMod val="65000"/>
                    <a:lumOff val="35000"/>
                  </a:schemeClr>
                </a:solidFill>
                <a:cs typeface="Arial" charset="0"/>
              </a:rPr>
              <a:t>        attend our peer reviews </a:t>
            </a:r>
          </a:p>
          <a:p>
            <a:pPr lvl="0" algn="ctr">
              <a:defRPr/>
            </a:pPr>
            <a:r>
              <a:rPr lang="en-US" sz="1350" b="1" dirty="0">
                <a:solidFill>
                  <a:schemeClr val="tx1">
                    <a:lumMod val="65000"/>
                    <a:lumOff val="35000"/>
                  </a:schemeClr>
                </a:solidFill>
                <a:cs typeface="Arial" charset="0"/>
              </a:rPr>
              <a:t> for cancer teams</a:t>
            </a:r>
            <a:endParaRPr lang="en-GB" sz="1350" b="1" dirty="0">
              <a:solidFill>
                <a:schemeClr val="tx1">
                  <a:lumMod val="65000"/>
                  <a:lumOff val="35000"/>
                </a:schemeClr>
              </a:solidFill>
              <a:cs typeface="Arial" charset="0"/>
            </a:endParaRPr>
          </a:p>
        </p:txBody>
      </p:sp>
    </p:spTree>
    <p:extLst>
      <p:ext uri="{BB962C8B-B14F-4D97-AF65-F5344CB8AC3E}">
        <p14:creationId xmlns:p14="http://schemas.microsoft.com/office/powerpoint/2010/main" val="3078846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7030A0"/>
                </a:solidFill>
              </a:rPr>
              <a:t>Next steps – Scale and Spread</a:t>
            </a:r>
          </a:p>
        </p:txBody>
      </p:sp>
      <p:sp>
        <p:nvSpPr>
          <p:cNvPr id="3" name="Content Placeholder 2"/>
          <p:cNvSpPr>
            <a:spLocks noGrp="1"/>
          </p:cNvSpPr>
          <p:nvPr>
            <p:ph idx="1"/>
          </p:nvPr>
        </p:nvSpPr>
        <p:spPr/>
        <p:txBody>
          <a:bodyPr>
            <a:normAutofit/>
          </a:bodyPr>
          <a:lstStyle/>
          <a:p>
            <a:pPr marL="0" indent="0">
              <a:buNone/>
            </a:pPr>
            <a:r>
              <a:rPr lang="en-GB" i="1" dirty="0"/>
              <a:t> </a:t>
            </a:r>
            <a:endParaRPr lang="en-GB" dirty="0"/>
          </a:p>
          <a:p>
            <a:endParaRPr lang="en-GB" dirty="0"/>
          </a:p>
        </p:txBody>
      </p:sp>
      <p:grpSp>
        <p:nvGrpSpPr>
          <p:cNvPr id="7" name="Group 6">
            <a:extLst>
              <a:ext uri="{FF2B5EF4-FFF2-40B4-BE49-F238E27FC236}">
                <a16:creationId xmlns:a16="http://schemas.microsoft.com/office/drawing/2014/main" id="{46F80CBC-1CEC-4C3E-8143-72D22E7D0011}"/>
              </a:ext>
            </a:extLst>
          </p:cNvPr>
          <p:cNvGrpSpPr/>
          <p:nvPr/>
        </p:nvGrpSpPr>
        <p:grpSpPr>
          <a:xfrm rot="2592435">
            <a:off x="9652596" y="1477579"/>
            <a:ext cx="478441" cy="1246001"/>
            <a:chOff x="3097662" y="4456372"/>
            <a:chExt cx="703343" cy="1831715"/>
          </a:xfrm>
          <a:solidFill>
            <a:schemeClr val="accent2"/>
          </a:solidFill>
        </p:grpSpPr>
        <p:sp>
          <p:nvSpPr>
            <p:cNvPr id="8" name="Freeform 7">
              <a:extLst>
                <a:ext uri="{FF2B5EF4-FFF2-40B4-BE49-F238E27FC236}">
                  <a16:creationId xmlns:a16="http://schemas.microsoft.com/office/drawing/2014/main" id="{BA468E78-5383-4170-AA29-8281EC31A278}"/>
                </a:ext>
              </a:extLst>
            </p:cNvPr>
            <p:cNvSpPr>
              <a:spLocks/>
            </p:cNvSpPr>
            <p:nvPr/>
          </p:nvSpPr>
          <p:spPr bwMode="auto">
            <a:xfrm>
              <a:off x="3097662" y="4456372"/>
              <a:ext cx="703343" cy="1161411"/>
            </a:xfrm>
            <a:custGeom>
              <a:avLst/>
              <a:gdLst>
                <a:gd name="T0" fmla="*/ 1172 w 1176"/>
                <a:gd name="T1" fmla="*/ 1085 h 1953"/>
                <a:gd name="T2" fmla="*/ 1122 w 1176"/>
                <a:gd name="T3" fmla="*/ 707 h 1953"/>
                <a:gd name="T4" fmla="*/ 980 w 1176"/>
                <a:gd name="T5" fmla="*/ 349 h 1953"/>
                <a:gd name="T6" fmla="*/ 743 w 1176"/>
                <a:gd name="T7" fmla="*/ 79 h 1953"/>
                <a:gd name="T8" fmla="*/ 464 w 1176"/>
                <a:gd name="T9" fmla="*/ 23 h 1953"/>
                <a:gd name="T10" fmla="*/ 288 w 1176"/>
                <a:gd name="T11" fmla="*/ 136 h 1953"/>
                <a:gd name="T12" fmla="*/ 106 w 1176"/>
                <a:gd name="T13" fmla="*/ 467 h 1953"/>
                <a:gd name="T14" fmla="*/ 4 w 1176"/>
                <a:gd name="T15" fmla="*/ 994 h 1953"/>
                <a:gd name="T16" fmla="*/ 44 w 1176"/>
                <a:gd name="T17" fmla="*/ 1287 h 1953"/>
                <a:gd name="T18" fmla="*/ 151 w 1176"/>
                <a:gd name="T19" fmla="*/ 1580 h 1953"/>
                <a:gd name="T20" fmla="*/ 209 w 1176"/>
                <a:gd name="T21" fmla="*/ 1842 h 1953"/>
                <a:gd name="T22" fmla="*/ 232 w 1176"/>
                <a:gd name="T23" fmla="*/ 1864 h 1953"/>
                <a:gd name="T24" fmla="*/ 477 w 1176"/>
                <a:gd name="T25" fmla="*/ 1893 h 1953"/>
                <a:gd name="T26" fmla="*/ 894 w 1176"/>
                <a:gd name="T27" fmla="*/ 1947 h 1953"/>
                <a:gd name="T28" fmla="*/ 961 w 1176"/>
                <a:gd name="T29" fmla="*/ 1907 h 1953"/>
                <a:gd name="T30" fmla="*/ 1058 w 1176"/>
                <a:gd name="T31" fmla="*/ 1666 h 1953"/>
                <a:gd name="T32" fmla="*/ 1172 w 1176"/>
                <a:gd name="T33" fmla="*/ 1085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6" h="1953">
                  <a:moveTo>
                    <a:pt x="1172" y="1085"/>
                  </a:moveTo>
                  <a:cubicBezTo>
                    <a:pt x="1173" y="957"/>
                    <a:pt x="1152" y="832"/>
                    <a:pt x="1122" y="707"/>
                  </a:cubicBezTo>
                  <a:cubicBezTo>
                    <a:pt x="1091" y="581"/>
                    <a:pt x="1044" y="462"/>
                    <a:pt x="980" y="349"/>
                  </a:cubicBezTo>
                  <a:cubicBezTo>
                    <a:pt x="920" y="244"/>
                    <a:pt x="845" y="149"/>
                    <a:pt x="743" y="79"/>
                  </a:cubicBezTo>
                  <a:cubicBezTo>
                    <a:pt x="658" y="21"/>
                    <a:pt x="563" y="0"/>
                    <a:pt x="464" y="23"/>
                  </a:cubicBezTo>
                  <a:cubicBezTo>
                    <a:pt x="394" y="39"/>
                    <a:pt x="337" y="82"/>
                    <a:pt x="288" y="136"/>
                  </a:cubicBezTo>
                  <a:cubicBezTo>
                    <a:pt x="201" y="232"/>
                    <a:pt x="147" y="347"/>
                    <a:pt x="106" y="467"/>
                  </a:cubicBezTo>
                  <a:cubicBezTo>
                    <a:pt x="47" y="637"/>
                    <a:pt x="11" y="813"/>
                    <a:pt x="4" y="994"/>
                  </a:cubicBezTo>
                  <a:cubicBezTo>
                    <a:pt x="0" y="1094"/>
                    <a:pt x="11" y="1192"/>
                    <a:pt x="44" y="1287"/>
                  </a:cubicBezTo>
                  <a:cubicBezTo>
                    <a:pt x="78" y="1385"/>
                    <a:pt x="117" y="1482"/>
                    <a:pt x="151" y="1580"/>
                  </a:cubicBezTo>
                  <a:cubicBezTo>
                    <a:pt x="181" y="1665"/>
                    <a:pt x="213" y="1750"/>
                    <a:pt x="209" y="1842"/>
                  </a:cubicBezTo>
                  <a:cubicBezTo>
                    <a:pt x="209" y="1859"/>
                    <a:pt x="217" y="1863"/>
                    <a:pt x="232" y="1864"/>
                  </a:cubicBezTo>
                  <a:cubicBezTo>
                    <a:pt x="314" y="1873"/>
                    <a:pt x="395" y="1883"/>
                    <a:pt x="477" y="1893"/>
                  </a:cubicBezTo>
                  <a:cubicBezTo>
                    <a:pt x="616" y="1911"/>
                    <a:pt x="755" y="1929"/>
                    <a:pt x="894" y="1947"/>
                  </a:cubicBezTo>
                  <a:cubicBezTo>
                    <a:pt x="942" y="1953"/>
                    <a:pt x="942" y="1953"/>
                    <a:pt x="961" y="1907"/>
                  </a:cubicBezTo>
                  <a:cubicBezTo>
                    <a:pt x="993" y="1827"/>
                    <a:pt x="1031" y="1748"/>
                    <a:pt x="1058" y="1666"/>
                  </a:cubicBezTo>
                  <a:cubicBezTo>
                    <a:pt x="1119" y="1477"/>
                    <a:pt x="1176" y="1287"/>
                    <a:pt x="1172" y="10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282F39"/>
                </a:solidFill>
                <a:latin typeface="Calibri" panose="020F0502020204030204"/>
              </a:endParaRPr>
            </a:p>
          </p:txBody>
        </p:sp>
        <p:sp>
          <p:nvSpPr>
            <p:cNvPr id="9" name="Freeform 8">
              <a:extLst>
                <a:ext uri="{FF2B5EF4-FFF2-40B4-BE49-F238E27FC236}">
                  <a16:creationId xmlns:a16="http://schemas.microsoft.com/office/drawing/2014/main" id="{9F49F067-030D-47D8-8B78-5C5E459280CF}"/>
                </a:ext>
              </a:extLst>
            </p:cNvPr>
            <p:cNvSpPr>
              <a:spLocks/>
            </p:cNvSpPr>
            <p:nvPr/>
          </p:nvSpPr>
          <p:spPr bwMode="auto">
            <a:xfrm>
              <a:off x="3130187" y="5700645"/>
              <a:ext cx="491933" cy="587442"/>
            </a:xfrm>
            <a:custGeom>
              <a:avLst/>
              <a:gdLst>
                <a:gd name="T0" fmla="*/ 0 w 821"/>
                <a:gd name="T1" fmla="*/ 562 h 987"/>
                <a:gd name="T2" fmla="*/ 49 w 821"/>
                <a:gd name="T3" fmla="*/ 795 h 987"/>
                <a:gd name="T4" fmla="*/ 164 w 821"/>
                <a:gd name="T5" fmla="*/ 915 h 987"/>
                <a:gd name="T6" fmla="*/ 487 w 821"/>
                <a:gd name="T7" fmla="*/ 964 h 987"/>
                <a:gd name="T8" fmla="*/ 635 w 821"/>
                <a:gd name="T9" fmla="*/ 879 h 987"/>
                <a:gd name="T10" fmla="*/ 771 w 821"/>
                <a:gd name="T11" fmla="*/ 574 h 987"/>
                <a:gd name="T12" fmla="*/ 819 w 821"/>
                <a:gd name="T13" fmla="*/ 138 h 987"/>
                <a:gd name="T14" fmla="*/ 795 w 821"/>
                <a:gd name="T15" fmla="*/ 102 h 987"/>
                <a:gd name="T16" fmla="*/ 658 w 821"/>
                <a:gd name="T17" fmla="*/ 81 h 987"/>
                <a:gd name="T18" fmla="*/ 421 w 821"/>
                <a:gd name="T19" fmla="*/ 43 h 987"/>
                <a:gd name="T20" fmla="*/ 336 w 821"/>
                <a:gd name="T21" fmla="*/ 33 h 987"/>
                <a:gd name="T22" fmla="*/ 143 w 821"/>
                <a:gd name="T23" fmla="*/ 3 h 987"/>
                <a:gd name="T24" fmla="*/ 108 w 821"/>
                <a:gd name="T25" fmla="*/ 25 h 987"/>
                <a:gd name="T26" fmla="*/ 45 w 821"/>
                <a:gd name="T27" fmla="*/ 264 h 987"/>
                <a:gd name="T28" fmla="*/ 3 w 821"/>
                <a:gd name="T29" fmla="*/ 515 h 987"/>
                <a:gd name="T30" fmla="*/ 0 w 821"/>
                <a:gd name="T31" fmla="*/ 562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1" h="987">
                  <a:moveTo>
                    <a:pt x="0" y="562"/>
                  </a:moveTo>
                  <a:cubicBezTo>
                    <a:pt x="2" y="647"/>
                    <a:pt x="11" y="724"/>
                    <a:pt x="49" y="795"/>
                  </a:cubicBezTo>
                  <a:cubicBezTo>
                    <a:pt x="75" y="845"/>
                    <a:pt x="113" y="887"/>
                    <a:pt x="164" y="915"/>
                  </a:cubicBezTo>
                  <a:cubicBezTo>
                    <a:pt x="265" y="970"/>
                    <a:pt x="374" y="987"/>
                    <a:pt x="487" y="964"/>
                  </a:cubicBezTo>
                  <a:cubicBezTo>
                    <a:pt x="545" y="952"/>
                    <a:pt x="595" y="923"/>
                    <a:pt x="635" y="879"/>
                  </a:cubicBezTo>
                  <a:cubicBezTo>
                    <a:pt x="715" y="793"/>
                    <a:pt x="747" y="686"/>
                    <a:pt x="771" y="574"/>
                  </a:cubicBezTo>
                  <a:cubicBezTo>
                    <a:pt x="802" y="430"/>
                    <a:pt x="802" y="283"/>
                    <a:pt x="819" y="138"/>
                  </a:cubicBezTo>
                  <a:cubicBezTo>
                    <a:pt x="821" y="117"/>
                    <a:pt x="816" y="105"/>
                    <a:pt x="795" y="102"/>
                  </a:cubicBezTo>
                  <a:cubicBezTo>
                    <a:pt x="750" y="95"/>
                    <a:pt x="704" y="89"/>
                    <a:pt x="658" y="81"/>
                  </a:cubicBezTo>
                  <a:cubicBezTo>
                    <a:pt x="579" y="69"/>
                    <a:pt x="500" y="56"/>
                    <a:pt x="421" y="43"/>
                  </a:cubicBezTo>
                  <a:cubicBezTo>
                    <a:pt x="393" y="39"/>
                    <a:pt x="364" y="37"/>
                    <a:pt x="336" y="33"/>
                  </a:cubicBezTo>
                  <a:cubicBezTo>
                    <a:pt x="272" y="23"/>
                    <a:pt x="207" y="13"/>
                    <a:pt x="143" y="3"/>
                  </a:cubicBezTo>
                  <a:cubicBezTo>
                    <a:pt x="124" y="0"/>
                    <a:pt x="113" y="5"/>
                    <a:pt x="108" y="25"/>
                  </a:cubicBezTo>
                  <a:cubicBezTo>
                    <a:pt x="88" y="105"/>
                    <a:pt x="63" y="184"/>
                    <a:pt x="45" y="264"/>
                  </a:cubicBezTo>
                  <a:cubicBezTo>
                    <a:pt x="28" y="347"/>
                    <a:pt x="16" y="431"/>
                    <a:pt x="3" y="515"/>
                  </a:cubicBezTo>
                  <a:cubicBezTo>
                    <a:pt x="0" y="532"/>
                    <a:pt x="0" y="550"/>
                    <a:pt x="0" y="5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282F39"/>
                </a:solidFill>
                <a:latin typeface="Calibri" panose="020F0502020204030204"/>
              </a:endParaRPr>
            </a:p>
          </p:txBody>
        </p:sp>
      </p:grpSp>
      <p:grpSp>
        <p:nvGrpSpPr>
          <p:cNvPr id="10" name="Group 9">
            <a:extLst>
              <a:ext uri="{FF2B5EF4-FFF2-40B4-BE49-F238E27FC236}">
                <a16:creationId xmlns:a16="http://schemas.microsoft.com/office/drawing/2014/main" id="{2862EA3D-AFAF-4F0F-BDB6-0F51374B87E1}"/>
              </a:ext>
            </a:extLst>
          </p:cNvPr>
          <p:cNvGrpSpPr/>
          <p:nvPr/>
        </p:nvGrpSpPr>
        <p:grpSpPr>
          <a:xfrm rot="2117189">
            <a:off x="7701997" y="4890166"/>
            <a:ext cx="478441" cy="1246001"/>
            <a:chOff x="2043326" y="4456372"/>
            <a:chExt cx="703343" cy="1831715"/>
          </a:xfrm>
          <a:solidFill>
            <a:schemeClr val="accent1"/>
          </a:solidFill>
        </p:grpSpPr>
        <p:sp>
          <p:nvSpPr>
            <p:cNvPr id="11" name="Freeform 5">
              <a:extLst>
                <a:ext uri="{FF2B5EF4-FFF2-40B4-BE49-F238E27FC236}">
                  <a16:creationId xmlns:a16="http://schemas.microsoft.com/office/drawing/2014/main" id="{090A66EE-5B82-40BF-A881-7952F259E70A}"/>
                </a:ext>
              </a:extLst>
            </p:cNvPr>
            <p:cNvSpPr>
              <a:spLocks/>
            </p:cNvSpPr>
            <p:nvPr/>
          </p:nvSpPr>
          <p:spPr bwMode="auto">
            <a:xfrm>
              <a:off x="2043326" y="4456372"/>
              <a:ext cx="703343" cy="1161411"/>
            </a:xfrm>
            <a:custGeom>
              <a:avLst/>
              <a:gdLst>
                <a:gd name="T0" fmla="*/ 4 w 1176"/>
                <a:gd name="T1" fmla="*/ 1085 h 1953"/>
                <a:gd name="T2" fmla="*/ 55 w 1176"/>
                <a:gd name="T3" fmla="*/ 707 h 1953"/>
                <a:gd name="T4" fmla="*/ 196 w 1176"/>
                <a:gd name="T5" fmla="*/ 349 h 1953"/>
                <a:gd name="T6" fmla="*/ 434 w 1176"/>
                <a:gd name="T7" fmla="*/ 79 h 1953"/>
                <a:gd name="T8" fmla="*/ 713 w 1176"/>
                <a:gd name="T9" fmla="*/ 23 h 1953"/>
                <a:gd name="T10" fmla="*/ 888 w 1176"/>
                <a:gd name="T11" fmla="*/ 136 h 1953"/>
                <a:gd name="T12" fmla="*/ 1070 w 1176"/>
                <a:gd name="T13" fmla="*/ 467 h 1953"/>
                <a:gd name="T14" fmla="*/ 1172 w 1176"/>
                <a:gd name="T15" fmla="*/ 994 h 1953"/>
                <a:gd name="T16" fmla="*/ 1132 w 1176"/>
                <a:gd name="T17" fmla="*/ 1287 h 1953"/>
                <a:gd name="T18" fmla="*/ 1025 w 1176"/>
                <a:gd name="T19" fmla="*/ 1580 h 1953"/>
                <a:gd name="T20" fmla="*/ 967 w 1176"/>
                <a:gd name="T21" fmla="*/ 1842 h 1953"/>
                <a:gd name="T22" fmla="*/ 944 w 1176"/>
                <a:gd name="T23" fmla="*/ 1864 h 1953"/>
                <a:gd name="T24" fmla="*/ 700 w 1176"/>
                <a:gd name="T25" fmla="*/ 1893 h 1953"/>
                <a:gd name="T26" fmla="*/ 282 w 1176"/>
                <a:gd name="T27" fmla="*/ 1947 h 1953"/>
                <a:gd name="T28" fmla="*/ 216 w 1176"/>
                <a:gd name="T29" fmla="*/ 1907 h 1953"/>
                <a:gd name="T30" fmla="*/ 119 w 1176"/>
                <a:gd name="T31" fmla="*/ 1666 h 1953"/>
                <a:gd name="T32" fmla="*/ 4 w 1176"/>
                <a:gd name="T33" fmla="*/ 1085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6" h="1953">
                  <a:moveTo>
                    <a:pt x="4" y="1085"/>
                  </a:moveTo>
                  <a:cubicBezTo>
                    <a:pt x="3" y="957"/>
                    <a:pt x="24" y="832"/>
                    <a:pt x="55" y="707"/>
                  </a:cubicBezTo>
                  <a:cubicBezTo>
                    <a:pt x="85" y="581"/>
                    <a:pt x="132" y="462"/>
                    <a:pt x="196" y="349"/>
                  </a:cubicBezTo>
                  <a:cubicBezTo>
                    <a:pt x="256" y="244"/>
                    <a:pt x="331" y="149"/>
                    <a:pt x="434" y="79"/>
                  </a:cubicBezTo>
                  <a:cubicBezTo>
                    <a:pt x="518" y="21"/>
                    <a:pt x="613" y="0"/>
                    <a:pt x="713" y="23"/>
                  </a:cubicBezTo>
                  <a:cubicBezTo>
                    <a:pt x="782" y="39"/>
                    <a:pt x="840" y="82"/>
                    <a:pt x="888" y="136"/>
                  </a:cubicBezTo>
                  <a:cubicBezTo>
                    <a:pt x="975" y="232"/>
                    <a:pt x="1029" y="347"/>
                    <a:pt x="1070" y="467"/>
                  </a:cubicBezTo>
                  <a:cubicBezTo>
                    <a:pt x="1129" y="637"/>
                    <a:pt x="1166" y="813"/>
                    <a:pt x="1172" y="994"/>
                  </a:cubicBezTo>
                  <a:cubicBezTo>
                    <a:pt x="1176" y="1094"/>
                    <a:pt x="1165" y="1192"/>
                    <a:pt x="1132" y="1287"/>
                  </a:cubicBezTo>
                  <a:cubicBezTo>
                    <a:pt x="1098" y="1385"/>
                    <a:pt x="1059" y="1482"/>
                    <a:pt x="1025" y="1580"/>
                  </a:cubicBezTo>
                  <a:cubicBezTo>
                    <a:pt x="996" y="1665"/>
                    <a:pt x="964" y="1750"/>
                    <a:pt x="967" y="1842"/>
                  </a:cubicBezTo>
                  <a:cubicBezTo>
                    <a:pt x="968" y="1859"/>
                    <a:pt x="959" y="1863"/>
                    <a:pt x="944" y="1864"/>
                  </a:cubicBezTo>
                  <a:cubicBezTo>
                    <a:pt x="862" y="1873"/>
                    <a:pt x="781" y="1883"/>
                    <a:pt x="700" y="1893"/>
                  </a:cubicBezTo>
                  <a:cubicBezTo>
                    <a:pt x="560" y="1911"/>
                    <a:pt x="421" y="1929"/>
                    <a:pt x="282" y="1947"/>
                  </a:cubicBezTo>
                  <a:cubicBezTo>
                    <a:pt x="235" y="1953"/>
                    <a:pt x="235" y="1953"/>
                    <a:pt x="216" y="1907"/>
                  </a:cubicBezTo>
                  <a:cubicBezTo>
                    <a:pt x="183" y="1827"/>
                    <a:pt x="145" y="1748"/>
                    <a:pt x="119" y="1666"/>
                  </a:cubicBezTo>
                  <a:cubicBezTo>
                    <a:pt x="57" y="1477"/>
                    <a:pt x="0" y="1287"/>
                    <a:pt x="4" y="10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282F39"/>
                </a:solidFill>
                <a:latin typeface="Calibri" panose="020F0502020204030204"/>
              </a:endParaRPr>
            </a:p>
          </p:txBody>
        </p:sp>
        <p:sp>
          <p:nvSpPr>
            <p:cNvPr id="12" name="Freeform 6">
              <a:extLst>
                <a:ext uri="{FF2B5EF4-FFF2-40B4-BE49-F238E27FC236}">
                  <a16:creationId xmlns:a16="http://schemas.microsoft.com/office/drawing/2014/main" id="{3DE0955C-A932-450A-A96F-557FEBD53F4C}"/>
                </a:ext>
              </a:extLst>
            </p:cNvPr>
            <p:cNvSpPr>
              <a:spLocks/>
            </p:cNvSpPr>
            <p:nvPr/>
          </p:nvSpPr>
          <p:spPr bwMode="auto">
            <a:xfrm>
              <a:off x="2222210" y="5700645"/>
              <a:ext cx="491933" cy="587442"/>
            </a:xfrm>
            <a:custGeom>
              <a:avLst/>
              <a:gdLst>
                <a:gd name="T0" fmla="*/ 821 w 821"/>
                <a:gd name="T1" fmla="*/ 562 h 987"/>
                <a:gd name="T2" fmla="*/ 773 w 821"/>
                <a:gd name="T3" fmla="*/ 795 h 987"/>
                <a:gd name="T4" fmla="*/ 658 w 821"/>
                <a:gd name="T5" fmla="*/ 915 h 987"/>
                <a:gd name="T6" fmla="*/ 334 w 821"/>
                <a:gd name="T7" fmla="*/ 964 h 987"/>
                <a:gd name="T8" fmla="*/ 186 w 821"/>
                <a:gd name="T9" fmla="*/ 879 h 987"/>
                <a:gd name="T10" fmla="*/ 50 w 821"/>
                <a:gd name="T11" fmla="*/ 574 h 987"/>
                <a:gd name="T12" fmla="*/ 2 w 821"/>
                <a:gd name="T13" fmla="*/ 138 h 987"/>
                <a:gd name="T14" fmla="*/ 26 w 821"/>
                <a:gd name="T15" fmla="*/ 102 h 987"/>
                <a:gd name="T16" fmla="*/ 163 w 821"/>
                <a:gd name="T17" fmla="*/ 81 h 987"/>
                <a:gd name="T18" fmla="*/ 400 w 821"/>
                <a:gd name="T19" fmla="*/ 43 h 987"/>
                <a:gd name="T20" fmla="*/ 485 w 821"/>
                <a:gd name="T21" fmla="*/ 33 h 987"/>
                <a:gd name="T22" fmla="*/ 678 w 821"/>
                <a:gd name="T23" fmla="*/ 3 h 987"/>
                <a:gd name="T24" fmla="*/ 713 w 821"/>
                <a:gd name="T25" fmla="*/ 25 h 987"/>
                <a:gd name="T26" fmla="*/ 776 w 821"/>
                <a:gd name="T27" fmla="*/ 264 h 987"/>
                <a:gd name="T28" fmla="*/ 819 w 821"/>
                <a:gd name="T29" fmla="*/ 515 h 987"/>
                <a:gd name="T30" fmla="*/ 821 w 821"/>
                <a:gd name="T31" fmla="*/ 562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1" h="987">
                  <a:moveTo>
                    <a:pt x="821" y="562"/>
                  </a:moveTo>
                  <a:cubicBezTo>
                    <a:pt x="820" y="647"/>
                    <a:pt x="810" y="724"/>
                    <a:pt x="773" y="795"/>
                  </a:cubicBezTo>
                  <a:cubicBezTo>
                    <a:pt x="746" y="845"/>
                    <a:pt x="708" y="887"/>
                    <a:pt x="658" y="915"/>
                  </a:cubicBezTo>
                  <a:cubicBezTo>
                    <a:pt x="556" y="970"/>
                    <a:pt x="448" y="987"/>
                    <a:pt x="334" y="964"/>
                  </a:cubicBezTo>
                  <a:cubicBezTo>
                    <a:pt x="276" y="952"/>
                    <a:pt x="226" y="923"/>
                    <a:pt x="186" y="879"/>
                  </a:cubicBezTo>
                  <a:cubicBezTo>
                    <a:pt x="106" y="793"/>
                    <a:pt x="74" y="686"/>
                    <a:pt x="50" y="574"/>
                  </a:cubicBezTo>
                  <a:cubicBezTo>
                    <a:pt x="19" y="430"/>
                    <a:pt x="19" y="283"/>
                    <a:pt x="2" y="138"/>
                  </a:cubicBezTo>
                  <a:cubicBezTo>
                    <a:pt x="0" y="117"/>
                    <a:pt x="5" y="105"/>
                    <a:pt x="26" y="102"/>
                  </a:cubicBezTo>
                  <a:cubicBezTo>
                    <a:pt x="72" y="95"/>
                    <a:pt x="118" y="89"/>
                    <a:pt x="163" y="81"/>
                  </a:cubicBezTo>
                  <a:cubicBezTo>
                    <a:pt x="242" y="69"/>
                    <a:pt x="321" y="56"/>
                    <a:pt x="400" y="43"/>
                  </a:cubicBezTo>
                  <a:cubicBezTo>
                    <a:pt x="428" y="39"/>
                    <a:pt x="457" y="37"/>
                    <a:pt x="485" y="33"/>
                  </a:cubicBezTo>
                  <a:cubicBezTo>
                    <a:pt x="550" y="23"/>
                    <a:pt x="614" y="13"/>
                    <a:pt x="678" y="3"/>
                  </a:cubicBezTo>
                  <a:cubicBezTo>
                    <a:pt x="697" y="0"/>
                    <a:pt x="708" y="5"/>
                    <a:pt x="713" y="25"/>
                  </a:cubicBezTo>
                  <a:cubicBezTo>
                    <a:pt x="734" y="105"/>
                    <a:pt x="758" y="184"/>
                    <a:pt x="776" y="264"/>
                  </a:cubicBezTo>
                  <a:cubicBezTo>
                    <a:pt x="794" y="347"/>
                    <a:pt x="805" y="431"/>
                    <a:pt x="819" y="515"/>
                  </a:cubicBezTo>
                  <a:cubicBezTo>
                    <a:pt x="821" y="532"/>
                    <a:pt x="821" y="550"/>
                    <a:pt x="821" y="5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282F39"/>
                </a:solidFill>
                <a:latin typeface="Calibri" panose="020F0502020204030204"/>
              </a:endParaRPr>
            </a:p>
          </p:txBody>
        </p:sp>
      </p:grpSp>
      <p:grpSp>
        <p:nvGrpSpPr>
          <p:cNvPr id="13" name="Group 12">
            <a:extLst>
              <a:ext uri="{FF2B5EF4-FFF2-40B4-BE49-F238E27FC236}">
                <a16:creationId xmlns:a16="http://schemas.microsoft.com/office/drawing/2014/main" id="{86DD11CB-3877-4963-89A5-E0FDC67AA467}"/>
              </a:ext>
            </a:extLst>
          </p:cNvPr>
          <p:cNvGrpSpPr/>
          <p:nvPr/>
        </p:nvGrpSpPr>
        <p:grpSpPr>
          <a:xfrm rot="2592435">
            <a:off x="8811002" y="4582905"/>
            <a:ext cx="478441" cy="1246001"/>
            <a:chOff x="3097662" y="4456372"/>
            <a:chExt cx="703343" cy="1831715"/>
          </a:xfrm>
          <a:solidFill>
            <a:schemeClr val="accent1"/>
          </a:solidFill>
        </p:grpSpPr>
        <p:sp>
          <p:nvSpPr>
            <p:cNvPr id="14" name="Freeform 7">
              <a:extLst>
                <a:ext uri="{FF2B5EF4-FFF2-40B4-BE49-F238E27FC236}">
                  <a16:creationId xmlns:a16="http://schemas.microsoft.com/office/drawing/2014/main" id="{8E43655A-4BD6-4111-9E28-07ACF023DD14}"/>
                </a:ext>
              </a:extLst>
            </p:cNvPr>
            <p:cNvSpPr>
              <a:spLocks/>
            </p:cNvSpPr>
            <p:nvPr/>
          </p:nvSpPr>
          <p:spPr bwMode="auto">
            <a:xfrm>
              <a:off x="3097662" y="4456372"/>
              <a:ext cx="703343" cy="1161411"/>
            </a:xfrm>
            <a:custGeom>
              <a:avLst/>
              <a:gdLst>
                <a:gd name="T0" fmla="*/ 1172 w 1176"/>
                <a:gd name="T1" fmla="*/ 1085 h 1953"/>
                <a:gd name="T2" fmla="*/ 1122 w 1176"/>
                <a:gd name="T3" fmla="*/ 707 h 1953"/>
                <a:gd name="T4" fmla="*/ 980 w 1176"/>
                <a:gd name="T5" fmla="*/ 349 h 1953"/>
                <a:gd name="T6" fmla="*/ 743 w 1176"/>
                <a:gd name="T7" fmla="*/ 79 h 1953"/>
                <a:gd name="T8" fmla="*/ 464 w 1176"/>
                <a:gd name="T9" fmla="*/ 23 h 1953"/>
                <a:gd name="T10" fmla="*/ 288 w 1176"/>
                <a:gd name="T11" fmla="*/ 136 h 1953"/>
                <a:gd name="T12" fmla="*/ 106 w 1176"/>
                <a:gd name="T13" fmla="*/ 467 h 1953"/>
                <a:gd name="T14" fmla="*/ 4 w 1176"/>
                <a:gd name="T15" fmla="*/ 994 h 1953"/>
                <a:gd name="T16" fmla="*/ 44 w 1176"/>
                <a:gd name="T17" fmla="*/ 1287 h 1953"/>
                <a:gd name="T18" fmla="*/ 151 w 1176"/>
                <a:gd name="T19" fmla="*/ 1580 h 1953"/>
                <a:gd name="T20" fmla="*/ 209 w 1176"/>
                <a:gd name="T21" fmla="*/ 1842 h 1953"/>
                <a:gd name="T22" fmla="*/ 232 w 1176"/>
                <a:gd name="T23" fmla="*/ 1864 h 1953"/>
                <a:gd name="T24" fmla="*/ 477 w 1176"/>
                <a:gd name="T25" fmla="*/ 1893 h 1953"/>
                <a:gd name="T26" fmla="*/ 894 w 1176"/>
                <a:gd name="T27" fmla="*/ 1947 h 1953"/>
                <a:gd name="T28" fmla="*/ 961 w 1176"/>
                <a:gd name="T29" fmla="*/ 1907 h 1953"/>
                <a:gd name="T30" fmla="*/ 1058 w 1176"/>
                <a:gd name="T31" fmla="*/ 1666 h 1953"/>
                <a:gd name="T32" fmla="*/ 1172 w 1176"/>
                <a:gd name="T33" fmla="*/ 1085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6" h="1953">
                  <a:moveTo>
                    <a:pt x="1172" y="1085"/>
                  </a:moveTo>
                  <a:cubicBezTo>
                    <a:pt x="1173" y="957"/>
                    <a:pt x="1152" y="832"/>
                    <a:pt x="1122" y="707"/>
                  </a:cubicBezTo>
                  <a:cubicBezTo>
                    <a:pt x="1091" y="581"/>
                    <a:pt x="1044" y="462"/>
                    <a:pt x="980" y="349"/>
                  </a:cubicBezTo>
                  <a:cubicBezTo>
                    <a:pt x="920" y="244"/>
                    <a:pt x="845" y="149"/>
                    <a:pt x="743" y="79"/>
                  </a:cubicBezTo>
                  <a:cubicBezTo>
                    <a:pt x="658" y="21"/>
                    <a:pt x="563" y="0"/>
                    <a:pt x="464" y="23"/>
                  </a:cubicBezTo>
                  <a:cubicBezTo>
                    <a:pt x="394" y="39"/>
                    <a:pt x="337" y="82"/>
                    <a:pt x="288" y="136"/>
                  </a:cubicBezTo>
                  <a:cubicBezTo>
                    <a:pt x="201" y="232"/>
                    <a:pt x="147" y="347"/>
                    <a:pt x="106" y="467"/>
                  </a:cubicBezTo>
                  <a:cubicBezTo>
                    <a:pt x="47" y="637"/>
                    <a:pt x="11" y="813"/>
                    <a:pt x="4" y="994"/>
                  </a:cubicBezTo>
                  <a:cubicBezTo>
                    <a:pt x="0" y="1094"/>
                    <a:pt x="11" y="1192"/>
                    <a:pt x="44" y="1287"/>
                  </a:cubicBezTo>
                  <a:cubicBezTo>
                    <a:pt x="78" y="1385"/>
                    <a:pt x="117" y="1482"/>
                    <a:pt x="151" y="1580"/>
                  </a:cubicBezTo>
                  <a:cubicBezTo>
                    <a:pt x="181" y="1665"/>
                    <a:pt x="213" y="1750"/>
                    <a:pt x="209" y="1842"/>
                  </a:cubicBezTo>
                  <a:cubicBezTo>
                    <a:pt x="209" y="1859"/>
                    <a:pt x="217" y="1863"/>
                    <a:pt x="232" y="1864"/>
                  </a:cubicBezTo>
                  <a:cubicBezTo>
                    <a:pt x="314" y="1873"/>
                    <a:pt x="395" y="1883"/>
                    <a:pt x="477" y="1893"/>
                  </a:cubicBezTo>
                  <a:cubicBezTo>
                    <a:pt x="616" y="1911"/>
                    <a:pt x="755" y="1929"/>
                    <a:pt x="894" y="1947"/>
                  </a:cubicBezTo>
                  <a:cubicBezTo>
                    <a:pt x="942" y="1953"/>
                    <a:pt x="942" y="1953"/>
                    <a:pt x="961" y="1907"/>
                  </a:cubicBezTo>
                  <a:cubicBezTo>
                    <a:pt x="993" y="1827"/>
                    <a:pt x="1031" y="1748"/>
                    <a:pt x="1058" y="1666"/>
                  </a:cubicBezTo>
                  <a:cubicBezTo>
                    <a:pt x="1119" y="1477"/>
                    <a:pt x="1176" y="1287"/>
                    <a:pt x="1172" y="10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282F39"/>
                </a:solidFill>
                <a:latin typeface="Calibri" panose="020F0502020204030204"/>
              </a:endParaRPr>
            </a:p>
          </p:txBody>
        </p:sp>
        <p:sp>
          <p:nvSpPr>
            <p:cNvPr id="15" name="Freeform 8">
              <a:extLst>
                <a:ext uri="{FF2B5EF4-FFF2-40B4-BE49-F238E27FC236}">
                  <a16:creationId xmlns:a16="http://schemas.microsoft.com/office/drawing/2014/main" id="{FFCC3426-F544-4B14-8166-5232D25E4203}"/>
                </a:ext>
              </a:extLst>
            </p:cNvPr>
            <p:cNvSpPr>
              <a:spLocks/>
            </p:cNvSpPr>
            <p:nvPr/>
          </p:nvSpPr>
          <p:spPr bwMode="auto">
            <a:xfrm>
              <a:off x="3130187" y="5700645"/>
              <a:ext cx="491933" cy="587442"/>
            </a:xfrm>
            <a:custGeom>
              <a:avLst/>
              <a:gdLst>
                <a:gd name="T0" fmla="*/ 0 w 821"/>
                <a:gd name="T1" fmla="*/ 562 h 987"/>
                <a:gd name="T2" fmla="*/ 49 w 821"/>
                <a:gd name="T3" fmla="*/ 795 h 987"/>
                <a:gd name="T4" fmla="*/ 164 w 821"/>
                <a:gd name="T5" fmla="*/ 915 h 987"/>
                <a:gd name="T6" fmla="*/ 487 w 821"/>
                <a:gd name="T7" fmla="*/ 964 h 987"/>
                <a:gd name="T8" fmla="*/ 635 w 821"/>
                <a:gd name="T9" fmla="*/ 879 h 987"/>
                <a:gd name="T10" fmla="*/ 771 w 821"/>
                <a:gd name="T11" fmla="*/ 574 h 987"/>
                <a:gd name="T12" fmla="*/ 819 w 821"/>
                <a:gd name="T13" fmla="*/ 138 h 987"/>
                <a:gd name="T14" fmla="*/ 795 w 821"/>
                <a:gd name="T15" fmla="*/ 102 h 987"/>
                <a:gd name="T16" fmla="*/ 658 w 821"/>
                <a:gd name="T17" fmla="*/ 81 h 987"/>
                <a:gd name="T18" fmla="*/ 421 w 821"/>
                <a:gd name="T19" fmla="*/ 43 h 987"/>
                <a:gd name="T20" fmla="*/ 336 w 821"/>
                <a:gd name="T21" fmla="*/ 33 h 987"/>
                <a:gd name="T22" fmla="*/ 143 w 821"/>
                <a:gd name="T23" fmla="*/ 3 h 987"/>
                <a:gd name="T24" fmla="*/ 108 w 821"/>
                <a:gd name="T25" fmla="*/ 25 h 987"/>
                <a:gd name="T26" fmla="*/ 45 w 821"/>
                <a:gd name="T27" fmla="*/ 264 h 987"/>
                <a:gd name="T28" fmla="*/ 3 w 821"/>
                <a:gd name="T29" fmla="*/ 515 h 987"/>
                <a:gd name="T30" fmla="*/ 0 w 821"/>
                <a:gd name="T31" fmla="*/ 562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1" h="987">
                  <a:moveTo>
                    <a:pt x="0" y="562"/>
                  </a:moveTo>
                  <a:cubicBezTo>
                    <a:pt x="2" y="647"/>
                    <a:pt x="11" y="724"/>
                    <a:pt x="49" y="795"/>
                  </a:cubicBezTo>
                  <a:cubicBezTo>
                    <a:pt x="75" y="845"/>
                    <a:pt x="113" y="887"/>
                    <a:pt x="164" y="915"/>
                  </a:cubicBezTo>
                  <a:cubicBezTo>
                    <a:pt x="265" y="970"/>
                    <a:pt x="374" y="987"/>
                    <a:pt x="487" y="964"/>
                  </a:cubicBezTo>
                  <a:cubicBezTo>
                    <a:pt x="545" y="952"/>
                    <a:pt x="595" y="923"/>
                    <a:pt x="635" y="879"/>
                  </a:cubicBezTo>
                  <a:cubicBezTo>
                    <a:pt x="715" y="793"/>
                    <a:pt x="747" y="686"/>
                    <a:pt x="771" y="574"/>
                  </a:cubicBezTo>
                  <a:cubicBezTo>
                    <a:pt x="802" y="430"/>
                    <a:pt x="802" y="283"/>
                    <a:pt x="819" y="138"/>
                  </a:cubicBezTo>
                  <a:cubicBezTo>
                    <a:pt x="821" y="117"/>
                    <a:pt x="816" y="105"/>
                    <a:pt x="795" y="102"/>
                  </a:cubicBezTo>
                  <a:cubicBezTo>
                    <a:pt x="750" y="95"/>
                    <a:pt x="704" y="89"/>
                    <a:pt x="658" y="81"/>
                  </a:cubicBezTo>
                  <a:cubicBezTo>
                    <a:pt x="579" y="69"/>
                    <a:pt x="500" y="56"/>
                    <a:pt x="421" y="43"/>
                  </a:cubicBezTo>
                  <a:cubicBezTo>
                    <a:pt x="393" y="39"/>
                    <a:pt x="364" y="37"/>
                    <a:pt x="336" y="33"/>
                  </a:cubicBezTo>
                  <a:cubicBezTo>
                    <a:pt x="272" y="23"/>
                    <a:pt x="207" y="13"/>
                    <a:pt x="143" y="3"/>
                  </a:cubicBezTo>
                  <a:cubicBezTo>
                    <a:pt x="124" y="0"/>
                    <a:pt x="113" y="5"/>
                    <a:pt x="108" y="25"/>
                  </a:cubicBezTo>
                  <a:cubicBezTo>
                    <a:pt x="88" y="105"/>
                    <a:pt x="63" y="184"/>
                    <a:pt x="45" y="264"/>
                  </a:cubicBezTo>
                  <a:cubicBezTo>
                    <a:pt x="28" y="347"/>
                    <a:pt x="16" y="431"/>
                    <a:pt x="3" y="515"/>
                  </a:cubicBezTo>
                  <a:cubicBezTo>
                    <a:pt x="0" y="532"/>
                    <a:pt x="0" y="550"/>
                    <a:pt x="0" y="5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282F39"/>
                </a:solidFill>
                <a:latin typeface="Calibri" panose="020F0502020204030204"/>
              </a:endParaRPr>
            </a:p>
          </p:txBody>
        </p:sp>
      </p:grpSp>
      <p:grpSp>
        <p:nvGrpSpPr>
          <p:cNvPr id="16" name="Group 15">
            <a:extLst>
              <a:ext uri="{FF2B5EF4-FFF2-40B4-BE49-F238E27FC236}">
                <a16:creationId xmlns:a16="http://schemas.microsoft.com/office/drawing/2014/main" id="{F7F2EB9A-0C43-475F-A47A-6F2C46F03C57}"/>
              </a:ext>
            </a:extLst>
          </p:cNvPr>
          <p:cNvGrpSpPr/>
          <p:nvPr/>
        </p:nvGrpSpPr>
        <p:grpSpPr>
          <a:xfrm rot="2117189">
            <a:off x="7846299" y="3058200"/>
            <a:ext cx="478441" cy="1246001"/>
            <a:chOff x="2043326" y="4456372"/>
            <a:chExt cx="703343" cy="1831715"/>
          </a:xfrm>
          <a:solidFill>
            <a:schemeClr val="accent4"/>
          </a:solidFill>
        </p:grpSpPr>
        <p:sp>
          <p:nvSpPr>
            <p:cNvPr id="17" name="Freeform 5">
              <a:extLst>
                <a:ext uri="{FF2B5EF4-FFF2-40B4-BE49-F238E27FC236}">
                  <a16:creationId xmlns:a16="http://schemas.microsoft.com/office/drawing/2014/main" id="{5088D7B1-955C-4C38-9ECF-8865295A3AEB}"/>
                </a:ext>
              </a:extLst>
            </p:cNvPr>
            <p:cNvSpPr>
              <a:spLocks/>
            </p:cNvSpPr>
            <p:nvPr/>
          </p:nvSpPr>
          <p:spPr bwMode="auto">
            <a:xfrm>
              <a:off x="2043326" y="4456372"/>
              <a:ext cx="703343" cy="1161411"/>
            </a:xfrm>
            <a:custGeom>
              <a:avLst/>
              <a:gdLst>
                <a:gd name="T0" fmla="*/ 4 w 1176"/>
                <a:gd name="T1" fmla="*/ 1085 h 1953"/>
                <a:gd name="T2" fmla="*/ 55 w 1176"/>
                <a:gd name="T3" fmla="*/ 707 h 1953"/>
                <a:gd name="T4" fmla="*/ 196 w 1176"/>
                <a:gd name="T5" fmla="*/ 349 h 1953"/>
                <a:gd name="T6" fmla="*/ 434 w 1176"/>
                <a:gd name="T7" fmla="*/ 79 h 1953"/>
                <a:gd name="T8" fmla="*/ 713 w 1176"/>
                <a:gd name="T9" fmla="*/ 23 h 1953"/>
                <a:gd name="T10" fmla="*/ 888 w 1176"/>
                <a:gd name="T11" fmla="*/ 136 h 1953"/>
                <a:gd name="T12" fmla="*/ 1070 w 1176"/>
                <a:gd name="T13" fmla="*/ 467 h 1953"/>
                <a:gd name="T14" fmla="*/ 1172 w 1176"/>
                <a:gd name="T15" fmla="*/ 994 h 1953"/>
                <a:gd name="T16" fmla="*/ 1132 w 1176"/>
                <a:gd name="T17" fmla="*/ 1287 h 1953"/>
                <a:gd name="T18" fmla="*/ 1025 w 1176"/>
                <a:gd name="T19" fmla="*/ 1580 h 1953"/>
                <a:gd name="T20" fmla="*/ 967 w 1176"/>
                <a:gd name="T21" fmla="*/ 1842 h 1953"/>
                <a:gd name="T22" fmla="*/ 944 w 1176"/>
                <a:gd name="T23" fmla="*/ 1864 h 1953"/>
                <a:gd name="T24" fmla="*/ 700 w 1176"/>
                <a:gd name="T25" fmla="*/ 1893 h 1953"/>
                <a:gd name="T26" fmla="*/ 282 w 1176"/>
                <a:gd name="T27" fmla="*/ 1947 h 1953"/>
                <a:gd name="T28" fmla="*/ 216 w 1176"/>
                <a:gd name="T29" fmla="*/ 1907 h 1953"/>
                <a:gd name="T30" fmla="*/ 119 w 1176"/>
                <a:gd name="T31" fmla="*/ 1666 h 1953"/>
                <a:gd name="T32" fmla="*/ 4 w 1176"/>
                <a:gd name="T33" fmla="*/ 1085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6" h="1953">
                  <a:moveTo>
                    <a:pt x="4" y="1085"/>
                  </a:moveTo>
                  <a:cubicBezTo>
                    <a:pt x="3" y="957"/>
                    <a:pt x="24" y="832"/>
                    <a:pt x="55" y="707"/>
                  </a:cubicBezTo>
                  <a:cubicBezTo>
                    <a:pt x="85" y="581"/>
                    <a:pt x="132" y="462"/>
                    <a:pt x="196" y="349"/>
                  </a:cubicBezTo>
                  <a:cubicBezTo>
                    <a:pt x="256" y="244"/>
                    <a:pt x="331" y="149"/>
                    <a:pt x="434" y="79"/>
                  </a:cubicBezTo>
                  <a:cubicBezTo>
                    <a:pt x="518" y="21"/>
                    <a:pt x="613" y="0"/>
                    <a:pt x="713" y="23"/>
                  </a:cubicBezTo>
                  <a:cubicBezTo>
                    <a:pt x="782" y="39"/>
                    <a:pt x="840" y="82"/>
                    <a:pt x="888" y="136"/>
                  </a:cubicBezTo>
                  <a:cubicBezTo>
                    <a:pt x="975" y="232"/>
                    <a:pt x="1029" y="347"/>
                    <a:pt x="1070" y="467"/>
                  </a:cubicBezTo>
                  <a:cubicBezTo>
                    <a:pt x="1129" y="637"/>
                    <a:pt x="1166" y="813"/>
                    <a:pt x="1172" y="994"/>
                  </a:cubicBezTo>
                  <a:cubicBezTo>
                    <a:pt x="1176" y="1094"/>
                    <a:pt x="1165" y="1192"/>
                    <a:pt x="1132" y="1287"/>
                  </a:cubicBezTo>
                  <a:cubicBezTo>
                    <a:pt x="1098" y="1385"/>
                    <a:pt x="1059" y="1482"/>
                    <a:pt x="1025" y="1580"/>
                  </a:cubicBezTo>
                  <a:cubicBezTo>
                    <a:pt x="996" y="1665"/>
                    <a:pt x="964" y="1750"/>
                    <a:pt x="967" y="1842"/>
                  </a:cubicBezTo>
                  <a:cubicBezTo>
                    <a:pt x="968" y="1859"/>
                    <a:pt x="959" y="1863"/>
                    <a:pt x="944" y="1864"/>
                  </a:cubicBezTo>
                  <a:cubicBezTo>
                    <a:pt x="862" y="1873"/>
                    <a:pt x="781" y="1883"/>
                    <a:pt x="700" y="1893"/>
                  </a:cubicBezTo>
                  <a:cubicBezTo>
                    <a:pt x="560" y="1911"/>
                    <a:pt x="421" y="1929"/>
                    <a:pt x="282" y="1947"/>
                  </a:cubicBezTo>
                  <a:cubicBezTo>
                    <a:pt x="235" y="1953"/>
                    <a:pt x="235" y="1953"/>
                    <a:pt x="216" y="1907"/>
                  </a:cubicBezTo>
                  <a:cubicBezTo>
                    <a:pt x="183" y="1827"/>
                    <a:pt x="145" y="1748"/>
                    <a:pt x="119" y="1666"/>
                  </a:cubicBezTo>
                  <a:cubicBezTo>
                    <a:pt x="57" y="1477"/>
                    <a:pt x="0" y="1287"/>
                    <a:pt x="4" y="10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282F39"/>
                </a:solidFill>
                <a:latin typeface="Calibri" panose="020F0502020204030204"/>
              </a:endParaRPr>
            </a:p>
          </p:txBody>
        </p:sp>
        <p:sp>
          <p:nvSpPr>
            <p:cNvPr id="18" name="Freeform 6">
              <a:extLst>
                <a:ext uri="{FF2B5EF4-FFF2-40B4-BE49-F238E27FC236}">
                  <a16:creationId xmlns:a16="http://schemas.microsoft.com/office/drawing/2014/main" id="{01E9CED9-886A-4C31-84C5-16D40806BF9E}"/>
                </a:ext>
              </a:extLst>
            </p:cNvPr>
            <p:cNvSpPr>
              <a:spLocks/>
            </p:cNvSpPr>
            <p:nvPr/>
          </p:nvSpPr>
          <p:spPr bwMode="auto">
            <a:xfrm>
              <a:off x="2222210" y="5700645"/>
              <a:ext cx="491933" cy="587442"/>
            </a:xfrm>
            <a:custGeom>
              <a:avLst/>
              <a:gdLst>
                <a:gd name="T0" fmla="*/ 821 w 821"/>
                <a:gd name="T1" fmla="*/ 562 h 987"/>
                <a:gd name="T2" fmla="*/ 773 w 821"/>
                <a:gd name="T3" fmla="*/ 795 h 987"/>
                <a:gd name="T4" fmla="*/ 658 w 821"/>
                <a:gd name="T5" fmla="*/ 915 h 987"/>
                <a:gd name="T6" fmla="*/ 334 w 821"/>
                <a:gd name="T7" fmla="*/ 964 h 987"/>
                <a:gd name="T8" fmla="*/ 186 w 821"/>
                <a:gd name="T9" fmla="*/ 879 h 987"/>
                <a:gd name="T10" fmla="*/ 50 w 821"/>
                <a:gd name="T11" fmla="*/ 574 h 987"/>
                <a:gd name="T12" fmla="*/ 2 w 821"/>
                <a:gd name="T13" fmla="*/ 138 h 987"/>
                <a:gd name="T14" fmla="*/ 26 w 821"/>
                <a:gd name="T15" fmla="*/ 102 h 987"/>
                <a:gd name="T16" fmla="*/ 163 w 821"/>
                <a:gd name="T17" fmla="*/ 81 h 987"/>
                <a:gd name="T18" fmla="*/ 400 w 821"/>
                <a:gd name="T19" fmla="*/ 43 h 987"/>
                <a:gd name="T20" fmla="*/ 485 w 821"/>
                <a:gd name="T21" fmla="*/ 33 h 987"/>
                <a:gd name="T22" fmla="*/ 678 w 821"/>
                <a:gd name="T23" fmla="*/ 3 h 987"/>
                <a:gd name="T24" fmla="*/ 713 w 821"/>
                <a:gd name="T25" fmla="*/ 25 h 987"/>
                <a:gd name="T26" fmla="*/ 776 w 821"/>
                <a:gd name="T27" fmla="*/ 264 h 987"/>
                <a:gd name="T28" fmla="*/ 819 w 821"/>
                <a:gd name="T29" fmla="*/ 515 h 987"/>
                <a:gd name="T30" fmla="*/ 821 w 821"/>
                <a:gd name="T31" fmla="*/ 562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1" h="987">
                  <a:moveTo>
                    <a:pt x="821" y="562"/>
                  </a:moveTo>
                  <a:cubicBezTo>
                    <a:pt x="820" y="647"/>
                    <a:pt x="810" y="724"/>
                    <a:pt x="773" y="795"/>
                  </a:cubicBezTo>
                  <a:cubicBezTo>
                    <a:pt x="746" y="845"/>
                    <a:pt x="708" y="887"/>
                    <a:pt x="658" y="915"/>
                  </a:cubicBezTo>
                  <a:cubicBezTo>
                    <a:pt x="556" y="970"/>
                    <a:pt x="448" y="987"/>
                    <a:pt x="334" y="964"/>
                  </a:cubicBezTo>
                  <a:cubicBezTo>
                    <a:pt x="276" y="952"/>
                    <a:pt x="226" y="923"/>
                    <a:pt x="186" y="879"/>
                  </a:cubicBezTo>
                  <a:cubicBezTo>
                    <a:pt x="106" y="793"/>
                    <a:pt x="74" y="686"/>
                    <a:pt x="50" y="574"/>
                  </a:cubicBezTo>
                  <a:cubicBezTo>
                    <a:pt x="19" y="430"/>
                    <a:pt x="19" y="283"/>
                    <a:pt x="2" y="138"/>
                  </a:cubicBezTo>
                  <a:cubicBezTo>
                    <a:pt x="0" y="117"/>
                    <a:pt x="5" y="105"/>
                    <a:pt x="26" y="102"/>
                  </a:cubicBezTo>
                  <a:cubicBezTo>
                    <a:pt x="72" y="95"/>
                    <a:pt x="118" y="89"/>
                    <a:pt x="163" y="81"/>
                  </a:cubicBezTo>
                  <a:cubicBezTo>
                    <a:pt x="242" y="69"/>
                    <a:pt x="321" y="56"/>
                    <a:pt x="400" y="43"/>
                  </a:cubicBezTo>
                  <a:cubicBezTo>
                    <a:pt x="428" y="39"/>
                    <a:pt x="457" y="37"/>
                    <a:pt x="485" y="33"/>
                  </a:cubicBezTo>
                  <a:cubicBezTo>
                    <a:pt x="550" y="23"/>
                    <a:pt x="614" y="13"/>
                    <a:pt x="678" y="3"/>
                  </a:cubicBezTo>
                  <a:cubicBezTo>
                    <a:pt x="697" y="0"/>
                    <a:pt x="708" y="5"/>
                    <a:pt x="713" y="25"/>
                  </a:cubicBezTo>
                  <a:cubicBezTo>
                    <a:pt x="734" y="105"/>
                    <a:pt x="758" y="184"/>
                    <a:pt x="776" y="264"/>
                  </a:cubicBezTo>
                  <a:cubicBezTo>
                    <a:pt x="794" y="347"/>
                    <a:pt x="805" y="431"/>
                    <a:pt x="819" y="515"/>
                  </a:cubicBezTo>
                  <a:cubicBezTo>
                    <a:pt x="821" y="532"/>
                    <a:pt x="821" y="550"/>
                    <a:pt x="821" y="5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282F39"/>
                </a:solidFill>
                <a:latin typeface="Calibri" panose="020F0502020204030204"/>
              </a:endParaRPr>
            </a:p>
          </p:txBody>
        </p:sp>
      </p:grpSp>
      <p:grpSp>
        <p:nvGrpSpPr>
          <p:cNvPr id="19" name="Group 18">
            <a:extLst>
              <a:ext uri="{FF2B5EF4-FFF2-40B4-BE49-F238E27FC236}">
                <a16:creationId xmlns:a16="http://schemas.microsoft.com/office/drawing/2014/main" id="{9A4A522B-134B-455F-84E0-003CC0036349}"/>
              </a:ext>
            </a:extLst>
          </p:cNvPr>
          <p:cNvGrpSpPr/>
          <p:nvPr/>
        </p:nvGrpSpPr>
        <p:grpSpPr>
          <a:xfrm rot="2592435">
            <a:off x="9024089" y="3011521"/>
            <a:ext cx="478441" cy="1246001"/>
            <a:chOff x="3097662" y="4456372"/>
            <a:chExt cx="703343" cy="1831715"/>
          </a:xfrm>
          <a:solidFill>
            <a:schemeClr val="accent4"/>
          </a:solidFill>
        </p:grpSpPr>
        <p:sp>
          <p:nvSpPr>
            <p:cNvPr id="20" name="Freeform 7">
              <a:extLst>
                <a:ext uri="{FF2B5EF4-FFF2-40B4-BE49-F238E27FC236}">
                  <a16:creationId xmlns:a16="http://schemas.microsoft.com/office/drawing/2014/main" id="{06DA823C-FD72-4FC3-A339-5FCC8EFDE805}"/>
                </a:ext>
              </a:extLst>
            </p:cNvPr>
            <p:cNvSpPr>
              <a:spLocks/>
            </p:cNvSpPr>
            <p:nvPr/>
          </p:nvSpPr>
          <p:spPr bwMode="auto">
            <a:xfrm>
              <a:off x="3097662" y="4456372"/>
              <a:ext cx="703343" cy="1161411"/>
            </a:xfrm>
            <a:custGeom>
              <a:avLst/>
              <a:gdLst>
                <a:gd name="T0" fmla="*/ 1172 w 1176"/>
                <a:gd name="T1" fmla="*/ 1085 h 1953"/>
                <a:gd name="T2" fmla="*/ 1122 w 1176"/>
                <a:gd name="T3" fmla="*/ 707 h 1953"/>
                <a:gd name="T4" fmla="*/ 980 w 1176"/>
                <a:gd name="T5" fmla="*/ 349 h 1953"/>
                <a:gd name="T6" fmla="*/ 743 w 1176"/>
                <a:gd name="T7" fmla="*/ 79 h 1953"/>
                <a:gd name="T8" fmla="*/ 464 w 1176"/>
                <a:gd name="T9" fmla="*/ 23 h 1953"/>
                <a:gd name="T10" fmla="*/ 288 w 1176"/>
                <a:gd name="T11" fmla="*/ 136 h 1953"/>
                <a:gd name="T12" fmla="*/ 106 w 1176"/>
                <a:gd name="T13" fmla="*/ 467 h 1953"/>
                <a:gd name="T14" fmla="*/ 4 w 1176"/>
                <a:gd name="T15" fmla="*/ 994 h 1953"/>
                <a:gd name="T16" fmla="*/ 44 w 1176"/>
                <a:gd name="T17" fmla="*/ 1287 h 1953"/>
                <a:gd name="T18" fmla="*/ 151 w 1176"/>
                <a:gd name="T19" fmla="*/ 1580 h 1953"/>
                <a:gd name="T20" fmla="*/ 209 w 1176"/>
                <a:gd name="T21" fmla="*/ 1842 h 1953"/>
                <a:gd name="T22" fmla="*/ 232 w 1176"/>
                <a:gd name="T23" fmla="*/ 1864 h 1953"/>
                <a:gd name="T24" fmla="*/ 477 w 1176"/>
                <a:gd name="T25" fmla="*/ 1893 h 1953"/>
                <a:gd name="T26" fmla="*/ 894 w 1176"/>
                <a:gd name="T27" fmla="*/ 1947 h 1953"/>
                <a:gd name="T28" fmla="*/ 961 w 1176"/>
                <a:gd name="T29" fmla="*/ 1907 h 1953"/>
                <a:gd name="T30" fmla="*/ 1058 w 1176"/>
                <a:gd name="T31" fmla="*/ 1666 h 1953"/>
                <a:gd name="T32" fmla="*/ 1172 w 1176"/>
                <a:gd name="T33" fmla="*/ 1085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6" h="1953">
                  <a:moveTo>
                    <a:pt x="1172" y="1085"/>
                  </a:moveTo>
                  <a:cubicBezTo>
                    <a:pt x="1173" y="957"/>
                    <a:pt x="1152" y="832"/>
                    <a:pt x="1122" y="707"/>
                  </a:cubicBezTo>
                  <a:cubicBezTo>
                    <a:pt x="1091" y="581"/>
                    <a:pt x="1044" y="462"/>
                    <a:pt x="980" y="349"/>
                  </a:cubicBezTo>
                  <a:cubicBezTo>
                    <a:pt x="920" y="244"/>
                    <a:pt x="845" y="149"/>
                    <a:pt x="743" y="79"/>
                  </a:cubicBezTo>
                  <a:cubicBezTo>
                    <a:pt x="658" y="21"/>
                    <a:pt x="563" y="0"/>
                    <a:pt x="464" y="23"/>
                  </a:cubicBezTo>
                  <a:cubicBezTo>
                    <a:pt x="394" y="39"/>
                    <a:pt x="337" y="82"/>
                    <a:pt x="288" y="136"/>
                  </a:cubicBezTo>
                  <a:cubicBezTo>
                    <a:pt x="201" y="232"/>
                    <a:pt x="147" y="347"/>
                    <a:pt x="106" y="467"/>
                  </a:cubicBezTo>
                  <a:cubicBezTo>
                    <a:pt x="47" y="637"/>
                    <a:pt x="11" y="813"/>
                    <a:pt x="4" y="994"/>
                  </a:cubicBezTo>
                  <a:cubicBezTo>
                    <a:pt x="0" y="1094"/>
                    <a:pt x="11" y="1192"/>
                    <a:pt x="44" y="1287"/>
                  </a:cubicBezTo>
                  <a:cubicBezTo>
                    <a:pt x="78" y="1385"/>
                    <a:pt x="117" y="1482"/>
                    <a:pt x="151" y="1580"/>
                  </a:cubicBezTo>
                  <a:cubicBezTo>
                    <a:pt x="181" y="1665"/>
                    <a:pt x="213" y="1750"/>
                    <a:pt x="209" y="1842"/>
                  </a:cubicBezTo>
                  <a:cubicBezTo>
                    <a:pt x="209" y="1859"/>
                    <a:pt x="217" y="1863"/>
                    <a:pt x="232" y="1864"/>
                  </a:cubicBezTo>
                  <a:cubicBezTo>
                    <a:pt x="314" y="1873"/>
                    <a:pt x="395" y="1883"/>
                    <a:pt x="477" y="1893"/>
                  </a:cubicBezTo>
                  <a:cubicBezTo>
                    <a:pt x="616" y="1911"/>
                    <a:pt x="755" y="1929"/>
                    <a:pt x="894" y="1947"/>
                  </a:cubicBezTo>
                  <a:cubicBezTo>
                    <a:pt x="942" y="1953"/>
                    <a:pt x="942" y="1953"/>
                    <a:pt x="961" y="1907"/>
                  </a:cubicBezTo>
                  <a:cubicBezTo>
                    <a:pt x="993" y="1827"/>
                    <a:pt x="1031" y="1748"/>
                    <a:pt x="1058" y="1666"/>
                  </a:cubicBezTo>
                  <a:cubicBezTo>
                    <a:pt x="1119" y="1477"/>
                    <a:pt x="1176" y="1287"/>
                    <a:pt x="1172" y="10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282F39"/>
                </a:solidFill>
                <a:latin typeface="Calibri" panose="020F0502020204030204"/>
              </a:endParaRPr>
            </a:p>
          </p:txBody>
        </p:sp>
        <p:sp>
          <p:nvSpPr>
            <p:cNvPr id="21" name="Freeform 8">
              <a:extLst>
                <a:ext uri="{FF2B5EF4-FFF2-40B4-BE49-F238E27FC236}">
                  <a16:creationId xmlns:a16="http://schemas.microsoft.com/office/drawing/2014/main" id="{00346DD7-2E1C-47ED-826B-87A433917CF9}"/>
                </a:ext>
              </a:extLst>
            </p:cNvPr>
            <p:cNvSpPr>
              <a:spLocks/>
            </p:cNvSpPr>
            <p:nvPr/>
          </p:nvSpPr>
          <p:spPr bwMode="auto">
            <a:xfrm>
              <a:off x="3130187" y="5700645"/>
              <a:ext cx="491933" cy="587442"/>
            </a:xfrm>
            <a:custGeom>
              <a:avLst/>
              <a:gdLst>
                <a:gd name="T0" fmla="*/ 0 w 821"/>
                <a:gd name="T1" fmla="*/ 562 h 987"/>
                <a:gd name="T2" fmla="*/ 49 w 821"/>
                <a:gd name="T3" fmla="*/ 795 h 987"/>
                <a:gd name="T4" fmla="*/ 164 w 821"/>
                <a:gd name="T5" fmla="*/ 915 h 987"/>
                <a:gd name="T6" fmla="*/ 487 w 821"/>
                <a:gd name="T7" fmla="*/ 964 h 987"/>
                <a:gd name="T8" fmla="*/ 635 w 821"/>
                <a:gd name="T9" fmla="*/ 879 h 987"/>
                <a:gd name="T10" fmla="*/ 771 w 821"/>
                <a:gd name="T11" fmla="*/ 574 h 987"/>
                <a:gd name="T12" fmla="*/ 819 w 821"/>
                <a:gd name="T13" fmla="*/ 138 h 987"/>
                <a:gd name="T14" fmla="*/ 795 w 821"/>
                <a:gd name="T15" fmla="*/ 102 h 987"/>
                <a:gd name="T16" fmla="*/ 658 w 821"/>
                <a:gd name="T17" fmla="*/ 81 h 987"/>
                <a:gd name="T18" fmla="*/ 421 w 821"/>
                <a:gd name="T19" fmla="*/ 43 h 987"/>
                <a:gd name="T20" fmla="*/ 336 w 821"/>
                <a:gd name="T21" fmla="*/ 33 h 987"/>
                <a:gd name="T22" fmla="*/ 143 w 821"/>
                <a:gd name="T23" fmla="*/ 3 h 987"/>
                <a:gd name="T24" fmla="*/ 108 w 821"/>
                <a:gd name="T25" fmla="*/ 25 h 987"/>
                <a:gd name="T26" fmla="*/ 45 w 821"/>
                <a:gd name="T27" fmla="*/ 264 h 987"/>
                <a:gd name="T28" fmla="*/ 3 w 821"/>
                <a:gd name="T29" fmla="*/ 515 h 987"/>
                <a:gd name="T30" fmla="*/ 0 w 821"/>
                <a:gd name="T31" fmla="*/ 562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1" h="987">
                  <a:moveTo>
                    <a:pt x="0" y="562"/>
                  </a:moveTo>
                  <a:cubicBezTo>
                    <a:pt x="2" y="647"/>
                    <a:pt x="11" y="724"/>
                    <a:pt x="49" y="795"/>
                  </a:cubicBezTo>
                  <a:cubicBezTo>
                    <a:pt x="75" y="845"/>
                    <a:pt x="113" y="887"/>
                    <a:pt x="164" y="915"/>
                  </a:cubicBezTo>
                  <a:cubicBezTo>
                    <a:pt x="265" y="970"/>
                    <a:pt x="374" y="987"/>
                    <a:pt x="487" y="964"/>
                  </a:cubicBezTo>
                  <a:cubicBezTo>
                    <a:pt x="545" y="952"/>
                    <a:pt x="595" y="923"/>
                    <a:pt x="635" y="879"/>
                  </a:cubicBezTo>
                  <a:cubicBezTo>
                    <a:pt x="715" y="793"/>
                    <a:pt x="747" y="686"/>
                    <a:pt x="771" y="574"/>
                  </a:cubicBezTo>
                  <a:cubicBezTo>
                    <a:pt x="802" y="430"/>
                    <a:pt x="802" y="283"/>
                    <a:pt x="819" y="138"/>
                  </a:cubicBezTo>
                  <a:cubicBezTo>
                    <a:pt x="821" y="117"/>
                    <a:pt x="816" y="105"/>
                    <a:pt x="795" y="102"/>
                  </a:cubicBezTo>
                  <a:cubicBezTo>
                    <a:pt x="750" y="95"/>
                    <a:pt x="704" y="89"/>
                    <a:pt x="658" y="81"/>
                  </a:cubicBezTo>
                  <a:cubicBezTo>
                    <a:pt x="579" y="69"/>
                    <a:pt x="500" y="56"/>
                    <a:pt x="421" y="43"/>
                  </a:cubicBezTo>
                  <a:cubicBezTo>
                    <a:pt x="393" y="39"/>
                    <a:pt x="364" y="37"/>
                    <a:pt x="336" y="33"/>
                  </a:cubicBezTo>
                  <a:cubicBezTo>
                    <a:pt x="272" y="23"/>
                    <a:pt x="207" y="13"/>
                    <a:pt x="143" y="3"/>
                  </a:cubicBezTo>
                  <a:cubicBezTo>
                    <a:pt x="124" y="0"/>
                    <a:pt x="113" y="5"/>
                    <a:pt x="108" y="25"/>
                  </a:cubicBezTo>
                  <a:cubicBezTo>
                    <a:pt x="88" y="105"/>
                    <a:pt x="63" y="184"/>
                    <a:pt x="45" y="264"/>
                  </a:cubicBezTo>
                  <a:cubicBezTo>
                    <a:pt x="28" y="347"/>
                    <a:pt x="16" y="431"/>
                    <a:pt x="3" y="515"/>
                  </a:cubicBezTo>
                  <a:cubicBezTo>
                    <a:pt x="0" y="532"/>
                    <a:pt x="0" y="550"/>
                    <a:pt x="0" y="5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282F39"/>
                </a:solidFill>
                <a:latin typeface="Calibri" panose="020F0502020204030204"/>
              </a:endParaRPr>
            </a:p>
          </p:txBody>
        </p:sp>
      </p:grpSp>
      <p:grpSp>
        <p:nvGrpSpPr>
          <p:cNvPr id="22" name="Group 21">
            <a:extLst>
              <a:ext uri="{FF2B5EF4-FFF2-40B4-BE49-F238E27FC236}">
                <a16:creationId xmlns:a16="http://schemas.microsoft.com/office/drawing/2014/main" id="{376D1922-63F1-4651-90AD-8D83DEFC66AE}"/>
              </a:ext>
            </a:extLst>
          </p:cNvPr>
          <p:cNvGrpSpPr/>
          <p:nvPr/>
        </p:nvGrpSpPr>
        <p:grpSpPr>
          <a:xfrm rot="2117189">
            <a:off x="8579102" y="1531085"/>
            <a:ext cx="478441" cy="1246001"/>
            <a:chOff x="2043326" y="4456372"/>
            <a:chExt cx="703343" cy="1831715"/>
          </a:xfrm>
          <a:solidFill>
            <a:schemeClr val="accent2"/>
          </a:solidFill>
        </p:grpSpPr>
        <p:sp>
          <p:nvSpPr>
            <p:cNvPr id="23" name="Freeform 5">
              <a:extLst>
                <a:ext uri="{FF2B5EF4-FFF2-40B4-BE49-F238E27FC236}">
                  <a16:creationId xmlns:a16="http://schemas.microsoft.com/office/drawing/2014/main" id="{33DA7191-722D-41D1-A7D2-09A9C299FA87}"/>
                </a:ext>
              </a:extLst>
            </p:cNvPr>
            <p:cNvSpPr>
              <a:spLocks/>
            </p:cNvSpPr>
            <p:nvPr/>
          </p:nvSpPr>
          <p:spPr bwMode="auto">
            <a:xfrm>
              <a:off x="2043326" y="4456372"/>
              <a:ext cx="703343" cy="1161411"/>
            </a:xfrm>
            <a:custGeom>
              <a:avLst/>
              <a:gdLst>
                <a:gd name="T0" fmla="*/ 4 w 1176"/>
                <a:gd name="T1" fmla="*/ 1085 h 1953"/>
                <a:gd name="T2" fmla="*/ 55 w 1176"/>
                <a:gd name="T3" fmla="*/ 707 h 1953"/>
                <a:gd name="T4" fmla="*/ 196 w 1176"/>
                <a:gd name="T5" fmla="*/ 349 h 1953"/>
                <a:gd name="T6" fmla="*/ 434 w 1176"/>
                <a:gd name="T7" fmla="*/ 79 h 1953"/>
                <a:gd name="T8" fmla="*/ 713 w 1176"/>
                <a:gd name="T9" fmla="*/ 23 h 1953"/>
                <a:gd name="T10" fmla="*/ 888 w 1176"/>
                <a:gd name="T11" fmla="*/ 136 h 1953"/>
                <a:gd name="T12" fmla="*/ 1070 w 1176"/>
                <a:gd name="T13" fmla="*/ 467 h 1953"/>
                <a:gd name="T14" fmla="*/ 1172 w 1176"/>
                <a:gd name="T15" fmla="*/ 994 h 1953"/>
                <a:gd name="T16" fmla="*/ 1132 w 1176"/>
                <a:gd name="T17" fmla="*/ 1287 h 1953"/>
                <a:gd name="T18" fmla="*/ 1025 w 1176"/>
                <a:gd name="T19" fmla="*/ 1580 h 1953"/>
                <a:gd name="T20" fmla="*/ 967 w 1176"/>
                <a:gd name="T21" fmla="*/ 1842 h 1953"/>
                <a:gd name="T22" fmla="*/ 944 w 1176"/>
                <a:gd name="T23" fmla="*/ 1864 h 1953"/>
                <a:gd name="T24" fmla="*/ 700 w 1176"/>
                <a:gd name="T25" fmla="*/ 1893 h 1953"/>
                <a:gd name="T26" fmla="*/ 282 w 1176"/>
                <a:gd name="T27" fmla="*/ 1947 h 1953"/>
                <a:gd name="T28" fmla="*/ 216 w 1176"/>
                <a:gd name="T29" fmla="*/ 1907 h 1953"/>
                <a:gd name="T30" fmla="*/ 119 w 1176"/>
                <a:gd name="T31" fmla="*/ 1666 h 1953"/>
                <a:gd name="T32" fmla="*/ 4 w 1176"/>
                <a:gd name="T33" fmla="*/ 1085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6" h="1953">
                  <a:moveTo>
                    <a:pt x="4" y="1085"/>
                  </a:moveTo>
                  <a:cubicBezTo>
                    <a:pt x="3" y="957"/>
                    <a:pt x="24" y="832"/>
                    <a:pt x="55" y="707"/>
                  </a:cubicBezTo>
                  <a:cubicBezTo>
                    <a:pt x="85" y="581"/>
                    <a:pt x="132" y="462"/>
                    <a:pt x="196" y="349"/>
                  </a:cubicBezTo>
                  <a:cubicBezTo>
                    <a:pt x="256" y="244"/>
                    <a:pt x="331" y="149"/>
                    <a:pt x="434" y="79"/>
                  </a:cubicBezTo>
                  <a:cubicBezTo>
                    <a:pt x="518" y="21"/>
                    <a:pt x="613" y="0"/>
                    <a:pt x="713" y="23"/>
                  </a:cubicBezTo>
                  <a:cubicBezTo>
                    <a:pt x="782" y="39"/>
                    <a:pt x="840" y="82"/>
                    <a:pt x="888" y="136"/>
                  </a:cubicBezTo>
                  <a:cubicBezTo>
                    <a:pt x="975" y="232"/>
                    <a:pt x="1029" y="347"/>
                    <a:pt x="1070" y="467"/>
                  </a:cubicBezTo>
                  <a:cubicBezTo>
                    <a:pt x="1129" y="637"/>
                    <a:pt x="1166" y="813"/>
                    <a:pt x="1172" y="994"/>
                  </a:cubicBezTo>
                  <a:cubicBezTo>
                    <a:pt x="1176" y="1094"/>
                    <a:pt x="1165" y="1192"/>
                    <a:pt x="1132" y="1287"/>
                  </a:cubicBezTo>
                  <a:cubicBezTo>
                    <a:pt x="1098" y="1385"/>
                    <a:pt x="1059" y="1482"/>
                    <a:pt x="1025" y="1580"/>
                  </a:cubicBezTo>
                  <a:cubicBezTo>
                    <a:pt x="996" y="1665"/>
                    <a:pt x="964" y="1750"/>
                    <a:pt x="967" y="1842"/>
                  </a:cubicBezTo>
                  <a:cubicBezTo>
                    <a:pt x="968" y="1859"/>
                    <a:pt x="959" y="1863"/>
                    <a:pt x="944" y="1864"/>
                  </a:cubicBezTo>
                  <a:cubicBezTo>
                    <a:pt x="862" y="1873"/>
                    <a:pt x="781" y="1883"/>
                    <a:pt x="700" y="1893"/>
                  </a:cubicBezTo>
                  <a:cubicBezTo>
                    <a:pt x="560" y="1911"/>
                    <a:pt x="421" y="1929"/>
                    <a:pt x="282" y="1947"/>
                  </a:cubicBezTo>
                  <a:cubicBezTo>
                    <a:pt x="235" y="1953"/>
                    <a:pt x="235" y="1953"/>
                    <a:pt x="216" y="1907"/>
                  </a:cubicBezTo>
                  <a:cubicBezTo>
                    <a:pt x="183" y="1827"/>
                    <a:pt x="145" y="1748"/>
                    <a:pt x="119" y="1666"/>
                  </a:cubicBezTo>
                  <a:cubicBezTo>
                    <a:pt x="57" y="1477"/>
                    <a:pt x="0" y="1287"/>
                    <a:pt x="4" y="10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282F39"/>
                </a:solidFill>
                <a:latin typeface="Calibri" panose="020F0502020204030204"/>
              </a:endParaRPr>
            </a:p>
          </p:txBody>
        </p:sp>
        <p:sp>
          <p:nvSpPr>
            <p:cNvPr id="24" name="Freeform 6">
              <a:extLst>
                <a:ext uri="{FF2B5EF4-FFF2-40B4-BE49-F238E27FC236}">
                  <a16:creationId xmlns:a16="http://schemas.microsoft.com/office/drawing/2014/main" id="{29017B88-1266-480C-ADC6-E072937F12FA}"/>
                </a:ext>
              </a:extLst>
            </p:cNvPr>
            <p:cNvSpPr>
              <a:spLocks/>
            </p:cNvSpPr>
            <p:nvPr/>
          </p:nvSpPr>
          <p:spPr bwMode="auto">
            <a:xfrm>
              <a:off x="2222210" y="5700645"/>
              <a:ext cx="491933" cy="587442"/>
            </a:xfrm>
            <a:custGeom>
              <a:avLst/>
              <a:gdLst>
                <a:gd name="T0" fmla="*/ 821 w 821"/>
                <a:gd name="T1" fmla="*/ 562 h 987"/>
                <a:gd name="T2" fmla="*/ 773 w 821"/>
                <a:gd name="T3" fmla="*/ 795 h 987"/>
                <a:gd name="T4" fmla="*/ 658 w 821"/>
                <a:gd name="T5" fmla="*/ 915 h 987"/>
                <a:gd name="T6" fmla="*/ 334 w 821"/>
                <a:gd name="T7" fmla="*/ 964 h 987"/>
                <a:gd name="T8" fmla="*/ 186 w 821"/>
                <a:gd name="T9" fmla="*/ 879 h 987"/>
                <a:gd name="T10" fmla="*/ 50 w 821"/>
                <a:gd name="T11" fmla="*/ 574 h 987"/>
                <a:gd name="T12" fmla="*/ 2 w 821"/>
                <a:gd name="T13" fmla="*/ 138 h 987"/>
                <a:gd name="T14" fmla="*/ 26 w 821"/>
                <a:gd name="T15" fmla="*/ 102 h 987"/>
                <a:gd name="T16" fmla="*/ 163 w 821"/>
                <a:gd name="T17" fmla="*/ 81 h 987"/>
                <a:gd name="T18" fmla="*/ 400 w 821"/>
                <a:gd name="T19" fmla="*/ 43 h 987"/>
                <a:gd name="T20" fmla="*/ 485 w 821"/>
                <a:gd name="T21" fmla="*/ 33 h 987"/>
                <a:gd name="T22" fmla="*/ 678 w 821"/>
                <a:gd name="T23" fmla="*/ 3 h 987"/>
                <a:gd name="T24" fmla="*/ 713 w 821"/>
                <a:gd name="T25" fmla="*/ 25 h 987"/>
                <a:gd name="T26" fmla="*/ 776 w 821"/>
                <a:gd name="T27" fmla="*/ 264 h 987"/>
                <a:gd name="T28" fmla="*/ 819 w 821"/>
                <a:gd name="T29" fmla="*/ 515 h 987"/>
                <a:gd name="T30" fmla="*/ 821 w 821"/>
                <a:gd name="T31" fmla="*/ 562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1" h="987">
                  <a:moveTo>
                    <a:pt x="821" y="562"/>
                  </a:moveTo>
                  <a:cubicBezTo>
                    <a:pt x="820" y="647"/>
                    <a:pt x="810" y="724"/>
                    <a:pt x="773" y="795"/>
                  </a:cubicBezTo>
                  <a:cubicBezTo>
                    <a:pt x="746" y="845"/>
                    <a:pt x="708" y="887"/>
                    <a:pt x="658" y="915"/>
                  </a:cubicBezTo>
                  <a:cubicBezTo>
                    <a:pt x="556" y="970"/>
                    <a:pt x="448" y="987"/>
                    <a:pt x="334" y="964"/>
                  </a:cubicBezTo>
                  <a:cubicBezTo>
                    <a:pt x="276" y="952"/>
                    <a:pt x="226" y="923"/>
                    <a:pt x="186" y="879"/>
                  </a:cubicBezTo>
                  <a:cubicBezTo>
                    <a:pt x="106" y="793"/>
                    <a:pt x="74" y="686"/>
                    <a:pt x="50" y="574"/>
                  </a:cubicBezTo>
                  <a:cubicBezTo>
                    <a:pt x="19" y="430"/>
                    <a:pt x="19" y="283"/>
                    <a:pt x="2" y="138"/>
                  </a:cubicBezTo>
                  <a:cubicBezTo>
                    <a:pt x="0" y="117"/>
                    <a:pt x="5" y="105"/>
                    <a:pt x="26" y="102"/>
                  </a:cubicBezTo>
                  <a:cubicBezTo>
                    <a:pt x="72" y="95"/>
                    <a:pt x="118" y="89"/>
                    <a:pt x="163" y="81"/>
                  </a:cubicBezTo>
                  <a:cubicBezTo>
                    <a:pt x="242" y="69"/>
                    <a:pt x="321" y="56"/>
                    <a:pt x="400" y="43"/>
                  </a:cubicBezTo>
                  <a:cubicBezTo>
                    <a:pt x="428" y="39"/>
                    <a:pt x="457" y="37"/>
                    <a:pt x="485" y="33"/>
                  </a:cubicBezTo>
                  <a:cubicBezTo>
                    <a:pt x="550" y="23"/>
                    <a:pt x="614" y="13"/>
                    <a:pt x="678" y="3"/>
                  </a:cubicBezTo>
                  <a:cubicBezTo>
                    <a:pt x="697" y="0"/>
                    <a:pt x="708" y="5"/>
                    <a:pt x="713" y="25"/>
                  </a:cubicBezTo>
                  <a:cubicBezTo>
                    <a:pt x="734" y="105"/>
                    <a:pt x="758" y="184"/>
                    <a:pt x="776" y="264"/>
                  </a:cubicBezTo>
                  <a:cubicBezTo>
                    <a:pt x="794" y="347"/>
                    <a:pt x="805" y="431"/>
                    <a:pt x="819" y="515"/>
                  </a:cubicBezTo>
                  <a:cubicBezTo>
                    <a:pt x="821" y="532"/>
                    <a:pt x="821" y="550"/>
                    <a:pt x="821" y="5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282F39"/>
                </a:solidFill>
                <a:latin typeface="Calibri" panose="020F0502020204030204"/>
              </a:endParaRPr>
            </a:p>
          </p:txBody>
        </p:sp>
      </p:grpSp>
      <p:cxnSp>
        <p:nvCxnSpPr>
          <p:cNvPr id="25" name="Straight Connector 24">
            <a:extLst>
              <a:ext uri="{FF2B5EF4-FFF2-40B4-BE49-F238E27FC236}">
                <a16:creationId xmlns:a16="http://schemas.microsoft.com/office/drawing/2014/main" id="{6803268F-B033-4220-BC50-DE9F0D9D2CFE}"/>
              </a:ext>
            </a:extLst>
          </p:cNvPr>
          <p:cNvCxnSpPr>
            <a:cxnSpLocks/>
          </p:cNvCxnSpPr>
          <p:nvPr/>
        </p:nvCxnSpPr>
        <p:spPr>
          <a:xfrm flipV="1">
            <a:off x="2914651" y="2788034"/>
            <a:ext cx="7133251" cy="127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FA92CD5-A335-4EB6-BC1F-8FCD535DE203}"/>
              </a:ext>
            </a:extLst>
          </p:cNvPr>
          <p:cNvCxnSpPr>
            <a:cxnSpLocks/>
          </p:cNvCxnSpPr>
          <p:nvPr/>
        </p:nvCxnSpPr>
        <p:spPr>
          <a:xfrm>
            <a:off x="2914651" y="4482400"/>
            <a:ext cx="71332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5FB1A2A-534F-47B8-8FB7-0D01BA699673}"/>
              </a:ext>
            </a:extLst>
          </p:cNvPr>
          <p:cNvSpPr txBox="1"/>
          <p:nvPr/>
        </p:nvSpPr>
        <p:spPr>
          <a:xfrm>
            <a:off x="2622556" y="1512313"/>
            <a:ext cx="1453384" cy="2092881"/>
          </a:xfrm>
          <a:prstGeom prst="rect">
            <a:avLst/>
          </a:prstGeom>
          <a:noFill/>
        </p:spPr>
        <p:txBody>
          <a:bodyPr wrap="square" rtlCol="0">
            <a:spAutoFit/>
          </a:bodyPr>
          <a:lstStyle/>
          <a:p>
            <a:pPr algn="ctr">
              <a:defRPr/>
            </a:pPr>
            <a:r>
              <a:rPr lang="en-US" sz="6500" b="1" dirty="0">
                <a:solidFill>
                  <a:srgbClr val="42AFB6"/>
                </a:solidFill>
                <a:latin typeface="Open Sans" panose="020B0606030504020204" pitchFamily="34" charset="0"/>
              </a:rPr>
              <a:t>01	</a:t>
            </a:r>
            <a:endParaRPr lang="en-GB" sz="6500" b="1" dirty="0">
              <a:solidFill>
                <a:srgbClr val="42AFB6"/>
              </a:solidFill>
              <a:latin typeface="Noto Sans" panose="020B0502040504020204" pitchFamily="34"/>
              <a:ea typeface="Noto Sans" panose="020B0502040504020204" pitchFamily="34"/>
              <a:cs typeface="Noto Sans" panose="020B0502040504020204" pitchFamily="34"/>
            </a:endParaRPr>
          </a:p>
        </p:txBody>
      </p:sp>
      <p:sp>
        <p:nvSpPr>
          <p:cNvPr id="28" name="TextBox 27">
            <a:extLst>
              <a:ext uri="{FF2B5EF4-FFF2-40B4-BE49-F238E27FC236}">
                <a16:creationId xmlns:a16="http://schemas.microsoft.com/office/drawing/2014/main" id="{21700D90-F6DF-40F3-94BA-7D5B5AEAE4B0}"/>
              </a:ext>
            </a:extLst>
          </p:cNvPr>
          <p:cNvSpPr txBox="1"/>
          <p:nvPr/>
        </p:nvSpPr>
        <p:spPr>
          <a:xfrm>
            <a:off x="2762963" y="3088219"/>
            <a:ext cx="1357846" cy="1092607"/>
          </a:xfrm>
          <a:prstGeom prst="rect">
            <a:avLst/>
          </a:prstGeom>
          <a:noFill/>
        </p:spPr>
        <p:txBody>
          <a:bodyPr wrap="square" rtlCol="0">
            <a:spAutoFit/>
          </a:bodyPr>
          <a:lstStyle/>
          <a:p>
            <a:pPr algn="ctr">
              <a:defRPr/>
            </a:pPr>
            <a:r>
              <a:rPr lang="en-US" sz="6500" b="1" dirty="0">
                <a:solidFill>
                  <a:srgbClr val="CB1B4A"/>
                </a:solidFill>
                <a:latin typeface="Open Sans" panose="020B0606030504020204" pitchFamily="34" charset="0"/>
              </a:rPr>
              <a:t>02</a:t>
            </a:r>
            <a:endParaRPr lang="en-GB" sz="6500" b="1" dirty="0">
              <a:solidFill>
                <a:srgbClr val="CB1B4A"/>
              </a:solidFill>
              <a:latin typeface="Noto Sans" panose="020B0502040504020204" pitchFamily="34"/>
              <a:ea typeface="Noto Sans" panose="020B0502040504020204" pitchFamily="34"/>
              <a:cs typeface="Noto Sans" panose="020B0502040504020204" pitchFamily="34"/>
            </a:endParaRPr>
          </a:p>
        </p:txBody>
      </p:sp>
      <p:sp>
        <p:nvSpPr>
          <p:cNvPr id="29" name="TextBox 28">
            <a:extLst>
              <a:ext uri="{FF2B5EF4-FFF2-40B4-BE49-F238E27FC236}">
                <a16:creationId xmlns:a16="http://schemas.microsoft.com/office/drawing/2014/main" id="{D7D96CE6-63B3-4C1B-9266-02E00021CF4D}"/>
              </a:ext>
            </a:extLst>
          </p:cNvPr>
          <p:cNvSpPr txBox="1"/>
          <p:nvPr/>
        </p:nvSpPr>
        <p:spPr>
          <a:xfrm>
            <a:off x="2649067" y="4781351"/>
            <a:ext cx="1400362" cy="1092607"/>
          </a:xfrm>
          <a:prstGeom prst="rect">
            <a:avLst/>
          </a:prstGeom>
          <a:noFill/>
        </p:spPr>
        <p:txBody>
          <a:bodyPr wrap="square" rtlCol="0">
            <a:spAutoFit/>
          </a:bodyPr>
          <a:lstStyle/>
          <a:p>
            <a:pPr algn="ctr">
              <a:defRPr/>
            </a:pPr>
            <a:r>
              <a:rPr lang="en-US" sz="6500" b="1" dirty="0">
                <a:solidFill>
                  <a:srgbClr val="C2C923"/>
                </a:solidFill>
                <a:latin typeface="Open Sans" panose="020B0606030504020204" pitchFamily="34" charset="0"/>
              </a:rPr>
              <a:t>03</a:t>
            </a:r>
            <a:endParaRPr lang="en-GB" sz="6500" b="1" dirty="0">
              <a:solidFill>
                <a:srgbClr val="C2C923"/>
              </a:solidFill>
              <a:latin typeface="Noto Sans" panose="020B0502040504020204" pitchFamily="34"/>
              <a:ea typeface="Noto Sans" panose="020B0502040504020204" pitchFamily="34"/>
              <a:cs typeface="Noto Sans" panose="020B0502040504020204" pitchFamily="34"/>
            </a:endParaRPr>
          </a:p>
        </p:txBody>
      </p:sp>
      <p:sp>
        <p:nvSpPr>
          <p:cNvPr id="30" name="TextBox 29">
            <a:extLst>
              <a:ext uri="{FF2B5EF4-FFF2-40B4-BE49-F238E27FC236}">
                <a16:creationId xmlns:a16="http://schemas.microsoft.com/office/drawing/2014/main" id="{D1ED499B-6245-4F6D-9EBC-EF41884C6B1B}"/>
              </a:ext>
            </a:extLst>
          </p:cNvPr>
          <p:cNvSpPr txBox="1"/>
          <p:nvPr/>
        </p:nvSpPr>
        <p:spPr>
          <a:xfrm>
            <a:off x="4012967" y="1823025"/>
            <a:ext cx="2947129" cy="553998"/>
          </a:xfrm>
          <a:prstGeom prst="rect">
            <a:avLst/>
          </a:prstGeom>
          <a:noFill/>
        </p:spPr>
        <p:txBody>
          <a:bodyPr wrap="square" rtlCol="0">
            <a:spAutoFit/>
          </a:bodyPr>
          <a:lstStyle/>
          <a:p>
            <a:pPr algn="just">
              <a:defRPr/>
            </a:pPr>
            <a:r>
              <a:rPr lang="en-US" sz="1500" dirty="0">
                <a:latin typeface="Open Sans" panose="020B0606030504020204" pitchFamily="34" charset="0"/>
              </a:rPr>
              <a:t>Continue working with Ward J42</a:t>
            </a:r>
            <a:endParaRPr lang="en-GB" sz="1500" dirty="0">
              <a:latin typeface="Noto Sans" panose="020B0502040504020204" pitchFamily="34"/>
              <a:ea typeface="Noto Sans" panose="020B0502040504020204" pitchFamily="34"/>
              <a:cs typeface="Noto Sans" panose="020B0502040504020204" pitchFamily="34"/>
            </a:endParaRPr>
          </a:p>
        </p:txBody>
      </p:sp>
      <p:sp>
        <p:nvSpPr>
          <p:cNvPr id="31" name="TextBox 30">
            <a:extLst>
              <a:ext uri="{FF2B5EF4-FFF2-40B4-BE49-F238E27FC236}">
                <a16:creationId xmlns:a16="http://schemas.microsoft.com/office/drawing/2014/main" id="{D0E9D0C6-A7E5-45C9-BF18-F22E5A7616D6}"/>
              </a:ext>
            </a:extLst>
          </p:cNvPr>
          <p:cNvSpPr txBox="1"/>
          <p:nvPr/>
        </p:nvSpPr>
        <p:spPr>
          <a:xfrm>
            <a:off x="4036371" y="3493756"/>
            <a:ext cx="2458142" cy="323165"/>
          </a:xfrm>
          <a:prstGeom prst="rect">
            <a:avLst/>
          </a:prstGeom>
          <a:noFill/>
        </p:spPr>
        <p:txBody>
          <a:bodyPr wrap="square" rtlCol="0">
            <a:spAutoFit/>
          </a:bodyPr>
          <a:lstStyle/>
          <a:p>
            <a:pPr algn="just">
              <a:defRPr/>
            </a:pPr>
            <a:r>
              <a:rPr lang="en-US" sz="1500" dirty="0">
                <a:latin typeface="Open Sans" panose="020B0606030504020204" pitchFamily="34" charset="0"/>
              </a:rPr>
              <a:t>Potential volunteers. </a:t>
            </a:r>
            <a:endParaRPr lang="en-GB" sz="1500" dirty="0">
              <a:latin typeface="Noto Sans" panose="020B0502040504020204" pitchFamily="34"/>
              <a:ea typeface="Noto Sans" panose="020B0502040504020204" pitchFamily="34"/>
              <a:cs typeface="Noto Sans" panose="020B0502040504020204" pitchFamily="34"/>
            </a:endParaRPr>
          </a:p>
        </p:txBody>
      </p:sp>
      <p:sp>
        <p:nvSpPr>
          <p:cNvPr id="32" name="TextBox 31">
            <a:extLst>
              <a:ext uri="{FF2B5EF4-FFF2-40B4-BE49-F238E27FC236}">
                <a16:creationId xmlns:a16="http://schemas.microsoft.com/office/drawing/2014/main" id="{718A2A0C-732B-4396-AC75-864ACC094D3D}"/>
              </a:ext>
            </a:extLst>
          </p:cNvPr>
          <p:cNvSpPr txBox="1"/>
          <p:nvPr/>
        </p:nvSpPr>
        <p:spPr>
          <a:xfrm>
            <a:off x="4036371" y="5157122"/>
            <a:ext cx="2458142" cy="323165"/>
          </a:xfrm>
          <a:prstGeom prst="rect">
            <a:avLst/>
          </a:prstGeom>
          <a:noFill/>
        </p:spPr>
        <p:txBody>
          <a:bodyPr wrap="square" rtlCol="0">
            <a:spAutoFit/>
          </a:bodyPr>
          <a:lstStyle/>
          <a:p>
            <a:pPr algn="just">
              <a:defRPr/>
            </a:pPr>
            <a:r>
              <a:rPr lang="en-US" sz="1500" dirty="0">
                <a:latin typeface="Open Sans" panose="020B0606030504020204" pitchFamily="34" charset="0"/>
              </a:rPr>
              <a:t>On going funding</a:t>
            </a:r>
            <a:endParaRPr lang="en-GB" sz="1500" dirty="0">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526995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7030A0"/>
                </a:solidFill>
              </a:rPr>
              <a:t>Communications</a:t>
            </a:r>
          </a:p>
        </p:txBody>
      </p:sp>
      <p:sp>
        <p:nvSpPr>
          <p:cNvPr id="3" name="Content Placeholder 2"/>
          <p:cNvSpPr>
            <a:spLocks noGrp="1"/>
          </p:cNvSpPr>
          <p:nvPr>
            <p:ph idx="1"/>
          </p:nvPr>
        </p:nvSpPr>
        <p:spPr/>
        <p:txBody>
          <a:bodyPr>
            <a:normAutofit/>
          </a:bodyPr>
          <a:lstStyle/>
          <a:p>
            <a:pPr marL="0" indent="0">
              <a:buNone/>
            </a:pPr>
            <a:r>
              <a:rPr lang="en-GB" i="1" dirty="0"/>
              <a:t> </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pSp>
        <p:nvGrpSpPr>
          <p:cNvPr id="5" name="Group 4"/>
          <p:cNvGrpSpPr/>
          <p:nvPr/>
        </p:nvGrpSpPr>
        <p:grpSpPr>
          <a:xfrm>
            <a:off x="5447928" y="1276232"/>
            <a:ext cx="5266932" cy="5070445"/>
            <a:chOff x="4043957" y="2251798"/>
            <a:chExt cx="3869115" cy="3851946"/>
          </a:xfrm>
        </p:grpSpPr>
        <p:cxnSp>
          <p:nvCxnSpPr>
            <p:cNvPr id="6" name="Straight Connector 5"/>
            <p:cNvCxnSpPr>
              <a:endCxn id="40" idx="2"/>
            </p:cNvCxnSpPr>
            <p:nvPr/>
          </p:nvCxnSpPr>
          <p:spPr>
            <a:xfrm>
              <a:off x="7173935" y="2956832"/>
              <a:ext cx="333906" cy="184836"/>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3" idx="7"/>
              <a:endCxn id="39" idx="3"/>
            </p:cNvCxnSpPr>
            <p:nvPr/>
          </p:nvCxnSpPr>
          <p:spPr>
            <a:xfrm flipV="1">
              <a:off x="7253612" y="2619160"/>
              <a:ext cx="167478" cy="157182"/>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2" idx="1"/>
              <a:endCxn id="29" idx="5"/>
            </p:cNvCxnSpPr>
            <p:nvPr/>
          </p:nvCxnSpPr>
          <p:spPr>
            <a:xfrm flipH="1" flipV="1">
              <a:off x="5088171" y="3159540"/>
              <a:ext cx="156065" cy="190363"/>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646420" y="4460171"/>
              <a:ext cx="0" cy="1377214"/>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24" idx="5"/>
            </p:cNvCxnSpPr>
            <p:nvPr/>
          </p:nvCxnSpPr>
          <p:spPr>
            <a:xfrm flipH="1" flipV="1">
              <a:off x="5173011" y="4257483"/>
              <a:ext cx="482350" cy="219311"/>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812675" y="4189129"/>
              <a:ext cx="0" cy="1859979"/>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7" idx="7"/>
              <a:endCxn id="23" idx="2"/>
            </p:cNvCxnSpPr>
            <p:nvPr/>
          </p:nvCxnSpPr>
          <p:spPr>
            <a:xfrm flipV="1">
              <a:off x="6500725" y="2946851"/>
              <a:ext cx="344582" cy="238729"/>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036479" y="4189129"/>
              <a:ext cx="0" cy="1648257"/>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27" idx="4"/>
            </p:cNvCxnSpPr>
            <p:nvPr/>
          </p:nvCxnSpPr>
          <p:spPr>
            <a:xfrm flipV="1">
              <a:off x="6033305" y="3669419"/>
              <a:ext cx="268222" cy="535587"/>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260283" y="4189129"/>
              <a:ext cx="0" cy="1224813"/>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1" idx="3"/>
            </p:cNvCxnSpPr>
            <p:nvPr/>
          </p:nvCxnSpPr>
          <p:spPr>
            <a:xfrm flipV="1">
              <a:off x="6257109" y="3927528"/>
              <a:ext cx="506221" cy="274304"/>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575335" y="5781197"/>
              <a:ext cx="142170" cy="1421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panose="020F0502020204030204"/>
              </a:endParaRPr>
            </a:p>
          </p:txBody>
        </p:sp>
        <p:sp>
          <p:nvSpPr>
            <p:cNvPr id="18" name="Oval 17"/>
            <p:cNvSpPr/>
            <p:nvPr/>
          </p:nvSpPr>
          <p:spPr>
            <a:xfrm>
              <a:off x="5741590" y="5961574"/>
              <a:ext cx="142170" cy="1421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panose="020F0502020204030204"/>
              </a:endParaRPr>
            </a:p>
          </p:txBody>
        </p:sp>
        <p:sp>
          <p:nvSpPr>
            <p:cNvPr id="19" name="Oval 18"/>
            <p:cNvSpPr/>
            <p:nvPr/>
          </p:nvSpPr>
          <p:spPr>
            <a:xfrm>
              <a:off x="5966923" y="5777848"/>
              <a:ext cx="142170" cy="1421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panose="020F0502020204030204"/>
              </a:endParaRPr>
            </a:p>
          </p:txBody>
        </p:sp>
        <p:sp>
          <p:nvSpPr>
            <p:cNvPr id="20" name="Oval 19"/>
            <p:cNvSpPr/>
            <p:nvPr/>
          </p:nvSpPr>
          <p:spPr>
            <a:xfrm>
              <a:off x="6195909" y="5357685"/>
              <a:ext cx="142170" cy="1421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panose="020F0502020204030204"/>
              </a:endParaRPr>
            </a:p>
          </p:txBody>
        </p:sp>
        <p:sp>
          <p:nvSpPr>
            <p:cNvPr id="21" name="Oval 5">
              <a:extLst>
                <a:ext uri="{FF2B5EF4-FFF2-40B4-BE49-F238E27FC236}">
                  <a16:creationId xmlns:a16="http://schemas.microsoft.com/office/drawing/2014/main" id="{D2292BFB-D27A-4763-B051-2FC808888BC7}"/>
                </a:ext>
              </a:extLst>
            </p:cNvPr>
            <p:cNvSpPr>
              <a:spLocks noChangeArrowheads="1"/>
            </p:cNvSpPr>
            <p:nvPr/>
          </p:nvSpPr>
          <p:spPr bwMode="auto">
            <a:xfrm>
              <a:off x="6659249" y="3315876"/>
              <a:ext cx="710712" cy="716595"/>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7">
              <a:extLst>
                <a:ext uri="{FF2B5EF4-FFF2-40B4-BE49-F238E27FC236}">
                  <a16:creationId xmlns:a16="http://schemas.microsoft.com/office/drawing/2014/main" id="{97B8378C-7394-440B-BB8B-DA705B307BEC}"/>
                </a:ext>
              </a:extLst>
            </p:cNvPr>
            <p:cNvSpPr>
              <a:spLocks/>
            </p:cNvSpPr>
            <p:nvPr/>
          </p:nvSpPr>
          <p:spPr bwMode="auto">
            <a:xfrm>
              <a:off x="6976951" y="3564154"/>
              <a:ext cx="147085" cy="217685"/>
            </a:xfrm>
            <a:custGeom>
              <a:avLst/>
              <a:gdLst>
                <a:gd name="T0" fmla="*/ 125 w 125"/>
                <a:gd name="T1" fmla="*/ 93 h 185"/>
                <a:gd name="T2" fmla="*/ 0 w 125"/>
                <a:gd name="T3" fmla="*/ 185 h 185"/>
                <a:gd name="T4" fmla="*/ 0 w 125"/>
                <a:gd name="T5" fmla="*/ 0 h 185"/>
                <a:gd name="T6" fmla="*/ 125 w 125"/>
                <a:gd name="T7" fmla="*/ 93 h 185"/>
              </a:gdLst>
              <a:ahLst/>
              <a:cxnLst>
                <a:cxn ang="0">
                  <a:pos x="T0" y="T1"/>
                </a:cxn>
                <a:cxn ang="0">
                  <a:pos x="T2" y="T3"/>
                </a:cxn>
                <a:cxn ang="0">
                  <a:pos x="T4" y="T5"/>
                </a:cxn>
                <a:cxn ang="0">
                  <a:pos x="T6" y="T7"/>
                </a:cxn>
              </a:cxnLst>
              <a:rect l="0" t="0" r="r" b="b"/>
              <a:pathLst>
                <a:path w="125" h="185">
                  <a:moveTo>
                    <a:pt x="125" y="93"/>
                  </a:moveTo>
                  <a:lnTo>
                    <a:pt x="0" y="185"/>
                  </a:lnTo>
                  <a:lnTo>
                    <a:pt x="0" y="0"/>
                  </a:lnTo>
                  <a:lnTo>
                    <a:pt x="125" y="9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Oval 46">
              <a:extLst>
                <a:ext uri="{FF2B5EF4-FFF2-40B4-BE49-F238E27FC236}">
                  <a16:creationId xmlns:a16="http://schemas.microsoft.com/office/drawing/2014/main" id="{8E43302F-702D-436D-8265-DC40F022A4CD}"/>
                </a:ext>
              </a:extLst>
            </p:cNvPr>
            <p:cNvSpPr>
              <a:spLocks noChangeArrowheads="1"/>
            </p:cNvSpPr>
            <p:nvPr/>
          </p:nvSpPr>
          <p:spPr bwMode="auto">
            <a:xfrm>
              <a:off x="6845307" y="2705715"/>
              <a:ext cx="478359" cy="482272"/>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Oval 78">
              <a:extLst>
                <a:ext uri="{FF2B5EF4-FFF2-40B4-BE49-F238E27FC236}">
                  <a16:creationId xmlns:a16="http://schemas.microsoft.com/office/drawing/2014/main" id="{FB8FDF7E-A059-44DE-A03D-F5CA04AC0DB0}"/>
                </a:ext>
              </a:extLst>
            </p:cNvPr>
            <p:cNvSpPr>
              <a:spLocks noChangeArrowheads="1"/>
            </p:cNvSpPr>
            <p:nvPr/>
          </p:nvSpPr>
          <p:spPr bwMode="auto">
            <a:xfrm>
              <a:off x="4772136" y="3853222"/>
              <a:ext cx="469654" cy="4736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25" name="Straight Connector 24"/>
            <p:cNvCxnSpPr>
              <a:stCxn id="27" idx="1"/>
              <a:endCxn id="38" idx="5"/>
            </p:cNvCxnSpPr>
            <p:nvPr/>
          </p:nvCxnSpPr>
          <p:spPr>
            <a:xfrm flipH="1" flipV="1">
              <a:off x="5909543" y="2786681"/>
              <a:ext cx="192786" cy="398899"/>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7" idx="0"/>
              <a:endCxn id="37" idx="3"/>
            </p:cNvCxnSpPr>
            <p:nvPr/>
          </p:nvCxnSpPr>
          <p:spPr>
            <a:xfrm flipV="1">
              <a:off x="6301527" y="2733677"/>
              <a:ext cx="175734" cy="368889"/>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Oval 19">
              <a:extLst>
                <a:ext uri="{FF2B5EF4-FFF2-40B4-BE49-F238E27FC236}">
                  <a16:creationId xmlns:a16="http://schemas.microsoft.com/office/drawing/2014/main" id="{2900AD70-9DA8-47C4-9352-F6E4CB6E9ED5}"/>
                </a:ext>
              </a:extLst>
            </p:cNvPr>
            <p:cNvSpPr>
              <a:spLocks noChangeArrowheads="1"/>
            </p:cNvSpPr>
            <p:nvPr/>
          </p:nvSpPr>
          <p:spPr bwMode="auto">
            <a:xfrm>
              <a:off x="6019818" y="3102566"/>
              <a:ext cx="563418" cy="566853"/>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pPr>
                <a:defRPr/>
              </a:pPr>
              <a:endParaRPr lang="en-GB">
                <a:solidFill>
                  <a:srgbClr val="282F39"/>
                </a:solidFill>
                <a:latin typeface="Calibri" panose="020F0502020204030204"/>
              </a:endParaRPr>
            </a:p>
          </p:txBody>
        </p:sp>
        <p:cxnSp>
          <p:nvCxnSpPr>
            <p:cNvPr id="28" name="Straight Connector 27"/>
            <p:cNvCxnSpPr>
              <a:stCxn id="32" idx="5"/>
            </p:cNvCxnSpPr>
            <p:nvPr/>
          </p:nvCxnSpPr>
          <p:spPr>
            <a:xfrm>
              <a:off x="5656258" y="3765939"/>
              <a:ext cx="159524" cy="426499"/>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Oval 31">
              <a:extLst>
                <a:ext uri="{FF2B5EF4-FFF2-40B4-BE49-F238E27FC236}">
                  <a16:creationId xmlns:a16="http://schemas.microsoft.com/office/drawing/2014/main" id="{907A43AF-8B3B-4BF1-837E-DE2E8D4DE274}"/>
                </a:ext>
              </a:extLst>
            </p:cNvPr>
            <p:cNvSpPr>
              <a:spLocks noChangeArrowheads="1"/>
            </p:cNvSpPr>
            <p:nvPr/>
          </p:nvSpPr>
          <p:spPr bwMode="auto">
            <a:xfrm>
              <a:off x="4645129" y="2713038"/>
              <a:ext cx="519056" cy="52311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pPr>
                <a:defRPr/>
              </a:pPr>
              <a:endParaRPr lang="en-GB" dirty="0">
                <a:solidFill>
                  <a:srgbClr val="282F39"/>
                </a:solidFill>
                <a:latin typeface="Calibri" panose="020F0502020204030204"/>
              </a:endParaRPr>
            </a:p>
          </p:txBody>
        </p:sp>
        <p:sp>
          <p:nvSpPr>
            <p:cNvPr id="30" name="Freeform 5"/>
            <p:cNvSpPr>
              <a:spLocks noEditPoints="1"/>
            </p:cNvSpPr>
            <p:nvPr/>
          </p:nvSpPr>
          <p:spPr bwMode="auto">
            <a:xfrm>
              <a:off x="6132374" y="3227984"/>
              <a:ext cx="307051" cy="317786"/>
            </a:xfrm>
            <a:custGeom>
              <a:avLst/>
              <a:gdLst>
                <a:gd name="T0" fmla="*/ 1404 w 1513"/>
                <a:gd name="T1" fmla="*/ 0 h 1566"/>
                <a:gd name="T2" fmla="*/ 270 w 1513"/>
                <a:gd name="T3" fmla="*/ 0 h 1566"/>
                <a:gd name="T4" fmla="*/ 162 w 1513"/>
                <a:gd name="T5" fmla="*/ 109 h 1566"/>
                <a:gd name="T6" fmla="*/ 162 w 1513"/>
                <a:gd name="T7" fmla="*/ 305 h 1566"/>
                <a:gd name="T8" fmla="*/ 78 w 1513"/>
                <a:gd name="T9" fmla="*/ 305 h 1566"/>
                <a:gd name="T10" fmla="*/ 0 w 1513"/>
                <a:gd name="T11" fmla="*/ 383 h 1566"/>
                <a:gd name="T12" fmla="*/ 0 w 1513"/>
                <a:gd name="T13" fmla="*/ 421 h 1566"/>
                <a:gd name="T14" fmla="*/ 78 w 1513"/>
                <a:gd name="T15" fmla="*/ 499 h 1566"/>
                <a:gd name="T16" fmla="*/ 162 w 1513"/>
                <a:gd name="T17" fmla="*/ 499 h 1566"/>
                <a:gd name="T18" fmla="*/ 162 w 1513"/>
                <a:gd name="T19" fmla="*/ 686 h 1566"/>
                <a:gd name="T20" fmla="*/ 78 w 1513"/>
                <a:gd name="T21" fmla="*/ 686 h 1566"/>
                <a:gd name="T22" fmla="*/ 0 w 1513"/>
                <a:gd name="T23" fmla="*/ 764 h 1566"/>
                <a:gd name="T24" fmla="*/ 0 w 1513"/>
                <a:gd name="T25" fmla="*/ 802 h 1566"/>
                <a:gd name="T26" fmla="*/ 78 w 1513"/>
                <a:gd name="T27" fmla="*/ 880 h 1566"/>
                <a:gd name="T28" fmla="*/ 162 w 1513"/>
                <a:gd name="T29" fmla="*/ 880 h 1566"/>
                <a:gd name="T30" fmla="*/ 162 w 1513"/>
                <a:gd name="T31" fmla="*/ 1067 h 1566"/>
                <a:gd name="T32" fmla="*/ 78 w 1513"/>
                <a:gd name="T33" fmla="*/ 1067 h 1566"/>
                <a:gd name="T34" fmla="*/ 0 w 1513"/>
                <a:gd name="T35" fmla="*/ 1145 h 1566"/>
                <a:gd name="T36" fmla="*/ 0 w 1513"/>
                <a:gd name="T37" fmla="*/ 1183 h 1566"/>
                <a:gd name="T38" fmla="*/ 78 w 1513"/>
                <a:gd name="T39" fmla="*/ 1261 h 1566"/>
                <a:gd name="T40" fmla="*/ 162 w 1513"/>
                <a:gd name="T41" fmla="*/ 1261 h 1566"/>
                <a:gd name="T42" fmla="*/ 162 w 1513"/>
                <a:gd name="T43" fmla="*/ 1458 h 1566"/>
                <a:gd name="T44" fmla="*/ 270 w 1513"/>
                <a:gd name="T45" fmla="*/ 1566 h 1566"/>
                <a:gd name="T46" fmla="*/ 1404 w 1513"/>
                <a:gd name="T47" fmla="*/ 1566 h 1566"/>
                <a:gd name="T48" fmla="*/ 1513 w 1513"/>
                <a:gd name="T49" fmla="*/ 1458 h 1566"/>
                <a:gd name="T50" fmla="*/ 1513 w 1513"/>
                <a:gd name="T51" fmla="*/ 109 h 1566"/>
                <a:gd name="T52" fmla="*/ 1404 w 1513"/>
                <a:gd name="T53" fmla="*/ 0 h 1566"/>
                <a:gd name="T54" fmla="*/ 1259 w 1513"/>
                <a:gd name="T55" fmla="*/ 1177 h 1566"/>
                <a:gd name="T56" fmla="*/ 1211 w 1513"/>
                <a:gd name="T57" fmla="*/ 1224 h 1566"/>
                <a:gd name="T58" fmla="*/ 468 w 1513"/>
                <a:gd name="T59" fmla="*/ 1224 h 1566"/>
                <a:gd name="T60" fmla="*/ 421 w 1513"/>
                <a:gd name="T61" fmla="*/ 1177 h 1566"/>
                <a:gd name="T62" fmla="*/ 421 w 1513"/>
                <a:gd name="T63" fmla="*/ 1155 h 1566"/>
                <a:gd name="T64" fmla="*/ 494 w 1513"/>
                <a:gd name="T65" fmla="*/ 1008 h 1566"/>
                <a:gd name="T66" fmla="*/ 696 w 1513"/>
                <a:gd name="T67" fmla="*/ 884 h 1566"/>
                <a:gd name="T68" fmla="*/ 700 w 1513"/>
                <a:gd name="T69" fmla="*/ 878 h 1566"/>
                <a:gd name="T70" fmla="*/ 700 w 1513"/>
                <a:gd name="T71" fmla="*/ 796 h 1566"/>
                <a:gd name="T72" fmla="*/ 677 w 1513"/>
                <a:gd name="T73" fmla="*/ 731 h 1566"/>
                <a:gd name="T74" fmla="*/ 643 w 1513"/>
                <a:gd name="T75" fmla="*/ 672 h 1566"/>
                <a:gd name="T76" fmla="*/ 660 w 1513"/>
                <a:gd name="T77" fmla="*/ 602 h 1566"/>
                <a:gd name="T78" fmla="*/ 653 w 1513"/>
                <a:gd name="T79" fmla="*/ 576 h 1566"/>
                <a:gd name="T80" fmla="*/ 653 w 1513"/>
                <a:gd name="T81" fmla="*/ 494 h 1566"/>
                <a:gd name="T82" fmla="*/ 701 w 1513"/>
                <a:gd name="T83" fmla="*/ 410 h 1566"/>
                <a:gd name="T84" fmla="*/ 745 w 1513"/>
                <a:gd name="T85" fmla="*/ 373 h 1566"/>
                <a:gd name="T86" fmla="*/ 788 w 1513"/>
                <a:gd name="T87" fmla="*/ 351 h 1566"/>
                <a:gd name="T88" fmla="*/ 828 w 1513"/>
                <a:gd name="T89" fmla="*/ 344 h 1566"/>
                <a:gd name="T90" fmla="*/ 926 w 1513"/>
                <a:gd name="T91" fmla="*/ 364 h 1566"/>
                <a:gd name="T92" fmla="*/ 974 w 1513"/>
                <a:gd name="T93" fmla="*/ 409 h 1566"/>
                <a:gd name="T94" fmla="*/ 1027 w 1513"/>
                <a:gd name="T95" fmla="*/ 576 h 1566"/>
                <a:gd name="T96" fmla="*/ 1020 w 1513"/>
                <a:gd name="T97" fmla="*/ 602 h 1566"/>
                <a:gd name="T98" fmla="*/ 1037 w 1513"/>
                <a:gd name="T99" fmla="*/ 672 h 1566"/>
                <a:gd name="T100" fmla="*/ 1004 w 1513"/>
                <a:gd name="T101" fmla="*/ 731 h 1566"/>
                <a:gd name="T102" fmla="*/ 980 w 1513"/>
                <a:gd name="T103" fmla="*/ 796 h 1566"/>
                <a:gd name="T104" fmla="*/ 980 w 1513"/>
                <a:gd name="T105" fmla="*/ 878 h 1566"/>
                <a:gd name="T106" fmla="*/ 984 w 1513"/>
                <a:gd name="T107" fmla="*/ 884 h 1566"/>
                <a:gd name="T108" fmla="*/ 1186 w 1513"/>
                <a:gd name="T109" fmla="*/ 1008 h 1566"/>
                <a:gd name="T110" fmla="*/ 1260 w 1513"/>
                <a:gd name="T111" fmla="*/ 1155 h 1566"/>
                <a:gd name="T112" fmla="*/ 1260 w 1513"/>
                <a:gd name="T113" fmla="*/ 1177 h 1566"/>
                <a:gd name="T114" fmla="*/ 1259 w 1513"/>
                <a:gd name="T115" fmla="*/ 1177 h 1566"/>
                <a:gd name="T116" fmla="*/ 1259 w 1513"/>
                <a:gd name="T117" fmla="*/ 1177 h 1566"/>
                <a:gd name="T118" fmla="*/ 1259 w 1513"/>
                <a:gd name="T119" fmla="*/ 1177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3" h="1566">
                  <a:moveTo>
                    <a:pt x="1404" y="0"/>
                  </a:moveTo>
                  <a:cubicBezTo>
                    <a:pt x="270" y="0"/>
                    <a:pt x="270" y="0"/>
                    <a:pt x="270" y="0"/>
                  </a:cubicBezTo>
                  <a:cubicBezTo>
                    <a:pt x="210" y="0"/>
                    <a:pt x="162" y="49"/>
                    <a:pt x="162" y="109"/>
                  </a:cubicBezTo>
                  <a:cubicBezTo>
                    <a:pt x="162" y="305"/>
                    <a:pt x="162" y="305"/>
                    <a:pt x="162" y="305"/>
                  </a:cubicBezTo>
                  <a:cubicBezTo>
                    <a:pt x="78" y="305"/>
                    <a:pt x="78" y="305"/>
                    <a:pt x="78" y="305"/>
                  </a:cubicBezTo>
                  <a:cubicBezTo>
                    <a:pt x="35" y="305"/>
                    <a:pt x="0" y="340"/>
                    <a:pt x="0" y="383"/>
                  </a:cubicBezTo>
                  <a:cubicBezTo>
                    <a:pt x="0" y="421"/>
                    <a:pt x="0" y="421"/>
                    <a:pt x="0" y="421"/>
                  </a:cubicBezTo>
                  <a:cubicBezTo>
                    <a:pt x="0" y="464"/>
                    <a:pt x="35" y="499"/>
                    <a:pt x="78" y="499"/>
                  </a:cubicBezTo>
                  <a:cubicBezTo>
                    <a:pt x="162" y="499"/>
                    <a:pt x="162" y="499"/>
                    <a:pt x="162" y="499"/>
                  </a:cubicBezTo>
                  <a:cubicBezTo>
                    <a:pt x="162" y="686"/>
                    <a:pt x="162" y="686"/>
                    <a:pt x="162" y="686"/>
                  </a:cubicBezTo>
                  <a:cubicBezTo>
                    <a:pt x="78" y="686"/>
                    <a:pt x="78" y="686"/>
                    <a:pt x="78" y="686"/>
                  </a:cubicBezTo>
                  <a:cubicBezTo>
                    <a:pt x="35" y="686"/>
                    <a:pt x="0" y="721"/>
                    <a:pt x="0" y="764"/>
                  </a:cubicBezTo>
                  <a:cubicBezTo>
                    <a:pt x="0" y="802"/>
                    <a:pt x="0" y="802"/>
                    <a:pt x="0" y="802"/>
                  </a:cubicBezTo>
                  <a:cubicBezTo>
                    <a:pt x="0" y="845"/>
                    <a:pt x="35" y="880"/>
                    <a:pt x="78" y="880"/>
                  </a:cubicBezTo>
                  <a:cubicBezTo>
                    <a:pt x="162" y="880"/>
                    <a:pt x="162" y="880"/>
                    <a:pt x="162" y="880"/>
                  </a:cubicBezTo>
                  <a:cubicBezTo>
                    <a:pt x="162" y="1067"/>
                    <a:pt x="162" y="1067"/>
                    <a:pt x="162" y="1067"/>
                  </a:cubicBezTo>
                  <a:cubicBezTo>
                    <a:pt x="78" y="1067"/>
                    <a:pt x="78" y="1067"/>
                    <a:pt x="78" y="1067"/>
                  </a:cubicBezTo>
                  <a:cubicBezTo>
                    <a:pt x="35" y="1067"/>
                    <a:pt x="0" y="1102"/>
                    <a:pt x="0" y="1145"/>
                  </a:cubicBezTo>
                  <a:cubicBezTo>
                    <a:pt x="0" y="1183"/>
                    <a:pt x="0" y="1183"/>
                    <a:pt x="0" y="1183"/>
                  </a:cubicBezTo>
                  <a:cubicBezTo>
                    <a:pt x="0" y="1227"/>
                    <a:pt x="35" y="1261"/>
                    <a:pt x="78" y="1261"/>
                  </a:cubicBezTo>
                  <a:cubicBezTo>
                    <a:pt x="162" y="1261"/>
                    <a:pt x="162" y="1261"/>
                    <a:pt x="162" y="1261"/>
                  </a:cubicBezTo>
                  <a:cubicBezTo>
                    <a:pt x="162" y="1458"/>
                    <a:pt x="162" y="1458"/>
                    <a:pt x="162" y="1458"/>
                  </a:cubicBezTo>
                  <a:cubicBezTo>
                    <a:pt x="162" y="1518"/>
                    <a:pt x="210" y="1566"/>
                    <a:pt x="270" y="1566"/>
                  </a:cubicBezTo>
                  <a:cubicBezTo>
                    <a:pt x="1404" y="1566"/>
                    <a:pt x="1404" y="1566"/>
                    <a:pt x="1404" y="1566"/>
                  </a:cubicBezTo>
                  <a:cubicBezTo>
                    <a:pt x="1464" y="1566"/>
                    <a:pt x="1513" y="1518"/>
                    <a:pt x="1513" y="1458"/>
                  </a:cubicBezTo>
                  <a:cubicBezTo>
                    <a:pt x="1513" y="109"/>
                    <a:pt x="1513" y="109"/>
                    <a:pt x="1513" y="109"/>
                  </a:cubicBezTo>
                  <a:cubicBezTo>
                    <a:pt x="1513" y="49"/>
                    <a:pt x="1464" y="0"/>
                    <a:pt x="1404" y="0"/>
                  </a:cubicBezTo>
                  <a:close/>
                  <a:moveTo>
                    <a:pt x="1259" y="1177"/>
                  </a:moveTo>
                  <a:cubicBezTo>
                    <a:pt x="1259" y="1203"/>
                    <a:pt x="1237" y="1224"/>
                    <a:pt x="1211" y="1224"/>
                  </a:cubicBezTo>
                  <a:cubicBezTo>
                    <a:pt x="468" y="1224"/>
                    <a:pt x="468" y="1224"/>
                    <a:pt x="468" y="1224"/>
                  </a:cubicBezTo>
                  <a:cubicBezTo>
                    <a:pt x="442" y="1224"/>
                    <a:pt x="421" y="1203"/>
                    <a:pt x="421" y="1177"/>
                  </a:cubicBezTo>
                  <a:cubicBezTo>
                    <a:pt x="421" y="1155"/>
                    <a:pt x="421" y="1155"/>
                    <a:pt x="421" y="1155"/>
                  </a:cubicBezTo>
                  <a:cubicBezTo>
                    <a:pt x="421" y="1097"/>
                    <a:pt x="448" y="1043"/>
                    <a:pt x="494" y="1008"/>
                  </a:cubicBezTo>
                  <a:cubicBezTo>
                    <a:pt x="587" y="939"/>
                    <a:pt x="676" y="894"/>
                    <a:pt x="696" y="884"/>
                  </a:cubicBezTo>
                  <a:cubicBezTo>
                    <a:pt x="699" y="883"/>
                    <a:pt x="700" y="881"/>
                    <a:pt x="700" y="878"/>
                  </a:cubicBezTo>
                  <a:cubicBezTo>
                    <a:pt x="700" y="796"/>
                    <a:pt x="700" y="796"/>
                    <a:pt x="700" y="796"/>
                  </a:cubicBezTo>
                  <a:cubicBezTo>
                    <a:pt x="688" y="775"/>
                    <a:pt x="680" y="752"/>
                    <a:pt x="677" y="731"/>
                  </a:cubicBezTo>
                  <a:cubicBezTo>
                    <a:pt x="668" y="731"/>
                    <a:pt x="656" y="718"/>
                    <a:pt x="643" y="672"/>
                  </a:cubicBezTo>
                  <a:cubicBezTo>
                    <a:pt x="625" y="610"/>
                    <a:pt x="644" y="600"/>
                    <a:pt x="660" y="602"/>
                  </a:cubicBezTo>
                  <a:cubicBezTo>
                    <a:pt x="657" y="593"/>
                    <a:pt x="654" y="585"/>
                    <a:pt x="653" y="576"/>
                  </a:cubicBezTo>
                  <a:cubicBezTo>
                    <a:pt x="647" y="547"/>
                    <a:pt x="646" y="520"/>
                    <a:pt x="653" y="494"/>
                  </a:cubicBezTo>
                  <a:cubicBezTo>
                    <a:pt x="661" y="459"/>
                    <a:pt x="680" y="431"/>
                    <a:pt x="701" y="410"/>
                  </a:cubicBezTo>
                  <a:cubicBezTo>
                    <a:pt x="714" y="396"/>
                    <a:pt x="729" y="383"/>
                    <a:pt x="745" y="373"/>
                  </a:cubicBezTo>
                  <a:cubicBezTo>
                    <a:pt x="758" y="364"/>
                    <a:pt x="773" y="356"/>
                    <a:pt x="788" y="351"/>
                  </a:cubicBezTo>
                  <a:cubicBezTo>
                    <a:pt x="801" y="347"/>
                    <a:pt x="814" y="344"/>
                    <a:pt x="828" y="344"/>
                  </a:cubicBezTo>
                  <a:cubicBezTo>
                    <a:pt x="871" y="340"/>
                    <a:pt x="903" y="351"/>
                    <a:pt x="926" y="364"/>
                  </a:cubicBezTo>
                  <a:cubicBezTo>
                    <a:pt x="961" y="384"/>
                    <a:pt x="974" y="409"/>
                    <a:pt x="974" y="409"/>
                  </a:cubicBezTo>
                  <a:cubicBezTo>
                    <a:pt x="974" y="409"/>
                    <a:pt x="1054" y="415"/>
                    <a:pt x="1027" y="576"/>
                  </a:cubicBezTo>
                  <a:cubicBezTo>
                    <a:pt x="1026" y="585"/>
                    <a:pt x="1023" y="593"/>
                    <a:pt x="1020" y="602"/>
                  </a:cubicBezTo>
                  <a:cubicBezTo>
                    <a:pt x="1036" y="600"/>
                    <a:pt x="1055" y="610"/>
                    <a:pt x="1037" y="672"/>
                  </a:cubicBezTo>
                  <a:cubicBezTo>
                    <a:pt x="1025" y="718"/>
                    <a:pt x="1012" y="731"/>
                    <a:pt x="1004" y="731"/>
                  </a:cubicBezTo>
                  <a:cubicBezTo>
                    <a:pt x="1000" y="752"/>
                    <a:pt x="992" y="774"/>
                    <a:pt x="980" y="796"/>
                  </a:cubicBezTo>
                  <a:cubicBezTo>
                    <a:pt x="980" y="878"/>
                    <a:pt x="980" y="878"/>
                    <a:pt x="980" y="878"/>
                  </a:cubicBezTo>
                  <a:cubicBezTo>
                    <a:pt x="980" y="881"/>
                    <a:pt x="981" y="883"/>
                    <a:pt x="984" y="884"/>
                  </a:cubicBezTo>
                  <a:cubicBezTo>
                    <a:pt x="1004" y="894"/>
                    <a:pt x="1093" y="940"/>
                    <a:pt x="1186" y="1008"/>
                  </a:cubicBezTo>
                  <a:cubicBezTo>
                    <a:pt x="1233" y="1043"/>
                    <a:pt x="1260" y="1097"/>
                    <a:pt x="1260" y="1155"/>
                  </a:cubicBezTo>
                  <a:cubicBezTo>
                    <a:pt x="1260" y="1177"/>
                    <a:pt x="1260" y="1177"/>
                    <a:pt x="1260" y="1177"/>
                  </a:cubicBezTo>
                  <a:lnTo>
                    <a:pt x="1259" y="1177"/>
                  </a:lnTo>
                  <a:close/>
                  <a:moveTo>
                    <a:pt x="1259" y="1177"/>
                  </a:moveTo>
                  <a:cubicBezTo>
                    <a:pt x="1259" y="1177"/>
                    <a:pt x="1259" y="1177"/>
                    <a:pt x="1259" y="117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
            <p:cNvSpPr>
              <a:spLocks noEditPoints="1"/>
            </p:cNvSpPr>
            <p:nvPr/>
          </p:nvSpPr>
          <p:spPr bwMode="auto">
            <a:xfrm>
              <a:off x="6769891" y="3486734"/>
              <a:ext cx="501704" cy="365369"/>
            </a:xfrm>
            <a:custGeom>
              <a:avLst/>
              <a:gdLst>
                <a:gd name="T0" fmla="*/ 1224 w 1566"/>
                <a:gd name="T1" fmla="*/ 1140 h 1140"/>
                <a:gd name="T2" fmla="*/ 888 w 1566"/>
                <a:gd name="T3" fmla="*/ 1140 h 1140"/>
                <a:gd name="T4" fmla="*/ 888 w 1566"/>
                <a:gd name="T5" fmla="*/ 800 h 1140"/>
                <a:gd name="T6" fmla="*/ 999 w 1566"/>
                <a:gd name="T7" fmla="*/ 800 h 1140"/>
                <a:gd name="T8" fmla="*/ 1027 w 1566"/>
                <a:gd name="T9" fmla="*/ 745 h 1140"/>
                <a:gd name="T10" fmla="*/ 811 w 1566"/>
                <a:gd name="T11" fmla="*/ 446 h 1140"/>
                <a:gd name="T12" fmla="*/ 755 w 1566"/>
                <a:gd name="T13" fmla="*/ 446 h 1140"/>
                <a:gd name="T14" fmla="*/ 539 w 1566"/>
                <a:gd name="T15" fmla="*/ 745 h 1140"/>
                <a:gd name="T16" fmla="*/ 567 w 1566"/>
                <a:gd name="T17" fmla="*/ 800 h 1140"/>
                <a:gd name="T18" fmla="*/ 678 w 1566"/>
                <a:gd name="T19" fmla="*/ 800 h 1140"/>
                <a:gd name="T20" fmla="*/ 678 w 1566"/>
                <a:gd name="T21" fmla="*/ 1140 h 1140"/>
                <a:gd name="T22" fmla="*/ 302 w 1566"/>
                <a:gd name="T23" fmla="*/ 1140 h 1140"/>
                <a:gd name="T24" fmla="*/ 0 w 1566"/>
                <a:gd name="T25" fmla="*/ 803 h 1140"/>
                <a:gd name="T26" fmla="*/ 158 w 1566"/>
                <a:gd name="T27" fmla="*/ 528 h 1140"/>
                <a:gd name="T28" fmla="*/ 145 w 1566"/>
                <a:gd name="T29" fmla="*/ 453 h 1140"/>
                <a:gd name="T30" fmla="*/ 362 w 1566"/>
                <a:gd name="T31" fmla="*/ 236 h 1140"/>
                <a:gd name="T32" fmla="*/ 436 w 1566"/>
                <a:gd name="T33" fmla="*/ 249 h 1140"/>
                <a:gd name="T34" fmla="*/ 829 w 1566"/>
                <a:gd name="T35" fmla="*/ 0 h 1140"/>
                <a:gd name="T36" fmla="*/ 1261 w 1566"/>
                <a:gd name="T37" fmla="*/ 393 h 1140"/>
                <a:gd name="T38" fmla="*/ 1566 w 1566"/>
                <a:gd name="T39" fmla="*/ 764 h 1140"/>
                <a:gd name="T40" fmla="*/ 1224 w 1566"/>
                <a:gd name="T41" fmla="*/ 1140 h 1140"/>
                <a:gd name="T42" fmla="*/ 1224 w 1566"/>
                <a:gd name="T43" fmla="*/ 1140 h 1140"/>
                <a:gd name="T44" fmla="*/ 1224 w 1566"/>
                <a:gd name="T45" fmla="*/ 114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6" h="1140">
                  <a:moveTo>
                    <a:pt x="1224" y="1140"/>
                  </a:moveTo>
                  <a:cubicBezTo>
                    <a:pt x="888" y="1140"/>
                    <a:pt x="888" y="1140"/>
                    <a:pt x="888" y="1140"/>
                  </a:cubicBezTo>
                  <a:cubicBezTo>
                    <a:pt x="888" y="800"/>
                    <a:pt x="888" y="800"/>
                    <a:pt x="888" y="800"/>
                  </a:cubicBezTo>
                  <a:cubicBezTo>
                    <a:pt x="999" y="800"/>
                    <a:pt x="999" y="800"/>
                    <a:pt x="999" y="800"/>
                  </a:cubicBezTo>
                  <a:cubicBezTo>
                    <a:pt x="1027" y="800"/>
                    <a:pt x="1044" y="768"/>
                    <a:pt x="1027" y="745"/>
                  </a:cubicBezTo>
                  <a:cubicBezTo>
                    <a:pt x="811" y="446"/>
                    <a:pt x="811" y="446"/>
                    <a:pt x="811" y="446"/>
                  </a:cubicBezTo>
                  <a:cubicBezTo>
                    <a:pt x="797" y="427"/>
                    <a:pt x="769" y="427"/>
                    <a:pt x="755" y="446"/>
                  </a:cubicBezTo>
                  <a:cubicBezTo>
                    <a:pt x="539" y="745"/>
                    <a:pt x="539" y="745"/>
                    <a:pt x="539" y="745"/>
                  </a:cubicBezTo>
                  <a:cubicBezTo>
                    <a:pt x="522" y="768"/>
                    <a:pt x="539" y="800"/>
                    <a:pt x="567" y="800"/>
                  </a:cubicBezTo>
                  <a:cubicBezTo>
                    <a:pt x="678" y="800"/>
                    <a:pt x="678" y="800"/>
                    <a:pt x="678" y="800"/>
                  </a:cubicBezTo>
                  <a:cubicBezTo>
                    <a:pt x="678" y="1140"/>
                    <a:pt x="678" y="1140"/>
                    <a:pt x="678" y="1140"/>
                  </a:cubicBezTo>
                  <a:cubicBezTo>
                    <a:pt x="302" y="1140"/>
                    <a:pt x="302" y="1140"/>
                    <a:pt x="302" y="1140"/>
                  </a:cubicBezTo>
                  <a:cubicBezTo>
                    <a:pt x="134" y="1130"/>
                    <a:pt x="0" y="973"/>
                    <a:pt x="0" y="803"/>
                  </a:cubicBezTo>
                  <a:cubicBezTo>
                    <a:pt x="0" y="685"/>
                    <a:pt x="64" y="583"/>
                    <a:pt x="158" y="528"/>
                  </a:cubicBezTo>
                  <a:cubicBezTo>
                    <a:pt x="149" y="504"/>
                    <a:pt x="145" y="479"/>
                    <a:pt x="145" y="453"/>
                  </a:cubicBezTo>
                  <a:cubicBezTo>
                    <a:pt x="145" y="333"/>
                    <a:pt x="242" y="236"/>
                    <a:pt x="362" y="236"/>
                  </a:cubicBezTo>
                  <a:cubicBezTo>
                    <a:pt x="388" y="236"/>
                    <a:pt x="413" y="241"/>
                    <a:pt x="436" y="249"/>
                  </a:cubicBezTo>
                  <a:cubicBezTo>
                    <a:pt x="506" y="102"/>
                    <a:pt x="655" y="0"/>
                    <a:pt x="829" y="0"/>
                  </a:cubicBezTo>
                  <a:cubicBezTo>
                    <a:pt x="1055" y="0"/>
                    <a:pt x="1240" y="173"/>
                    <a:pt x="1261" y="393"/>
                  </a:cubicBezTo>
                  <a:cubicBezTo>
                    <a:pt x="1435" y="422"/>
                    <a:pt x="1566" y="583"/>
                    <a:pt x="1566" y="764"/>
                  </a:cubicBezTo>
                  <a:cubicBezTo>
                    <a:pt x="1566" y="958"/>
                    <a:pt x="1415" y="1126"/>
                    <a:pt x="1224" y="1140"/>
                  </a:cubicBezTo>
                  <a:close/>
                  <a:moveTo>
                    <a:pt x="1224" y="1140"/>
                  </a:moveTo>
                  <a:cubicBezTo>
                    <a:pt x="1224" y="1140"/>
                    <a:pt x="1224" y="1140"/>
                    <a:pt x="1224" y="114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Oval 62">
              <a:extLst>
                <a:ext uri="{FF2B5EF4-FFF2-40B4-BE49-F238E27FC236}">
                  <a16:creationId xmlns:a16="http://schemas.microsoft.com/office/drawing/2014/main" id="{2B9C0BA6-A82D-48FF-B21F-279C60815683}"/>
                </a:ext>
              </a:extLst>
            </p:cNvPr>
            <p:cNvSpPr>
              <a:spLocks noChangeArrowheads="1"/>
            </p:cNvSpPr>
            <p:nvPr/>
          </p:nvSpPr>
          <p:spPr bwMode="auto">
            <a:xfrm>
              <a:off x="5158904" y="3263739"/>
              <a:ext cx="582686" cy="588364"/>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GB">
                <a:solidFill>
                  <a:srgbClr val="282F39"/>
                </a:solidFill>
                <a:latin typeface="Calibri" panose="020F0502020204030204"/>
              </a:endParaRPr>
            </a:p>
          </p:txBody>
        </p:sp>
        <p:grpSp>
          <p:nvGrpSpPr>
            <p:cNvPr id="33" name="Group 32"/>
            <p:cNvGrpSpPr/>
            <p:nvPr/>
          </p:nvGrpSpPr>
          <p:grpSpPr>
            <a:xfrm>
              <a:off x="5292848" y="3349928"/>
              <a:ext cx="339440" cy="360412"/>
              <a:chOff x="-47625" y="750888"/>
              <a:chExt cx="4856163" cy="5156201"/>
            </a:xfrm>
          </p:grpSpPr>
          <p:sp>
            <p:nvSpPr>
              <p:cNvPr id="53" name="Freeform 13"/>
              <p:cNvSpPr>
                <a:spLocks noEditPoints="1"/>
              </p:cNvSpPr>
              <p:nvPr/>
            </p:nvSpPr>
            <p:spPr bwMode="auto">
              <a:xfrm>
                <a:off x="-47625" y="1622426"/>
                <a:ext cx="4276725" cy="4284663"/>
              </a:xfrm>
              <a:custGeom>
                <a:avLst/>
                <a:gdLst>
                  <a:gd name="T0" fmla="*/ 1324 w 1344"/>
                  <a:gd name="T1" fmla="*/ 711 h 1347"/>
                  <a:gd name="T2" fmla="*/ 708 w 1344"/>
                  <a:gd name="T3" fmla="*/ 21 h 1347"/>
                  <a:gd name="T4" fmla="*/ 637 w 1344"/>
                  <a:gd name="T5" fmla="*/ 21 h 1347"/>
                  <a:gd name="T6" fmla="*/ 21 w 1344"/>
                  <a:gd name="T7" fmla="*/ 711 h 1347"/>
                  <a:gd name="T8" fmla="*/ 48 w 1344"/>
                  <a:gd name="T9" fmla="*/ 772 h 1347"/>
                  <a:gd name="T10" fmla="*/ 188 w 1344"/>
                  <a:gd name="T11" fmla="*/ 772 h 1347"/>
                  <a:gd name="T12" fmla="*/ 188 w 1344"/>
                  <a:gd name="T13" fmla="*/ 1280 h 1347"/>
                  <a:gd name="T14" fmla="*/ 255 w 1344"/>
                  <a:gd name="T15" fmla="*/ 1346 h 1347"/>
                  <a:gd name="T16" fmla="*/ 511 w 1344"/>
                  <a:gd name="T17" fmla="*/ 1346 h 1347"/>
                  <a:gd name="T18" fmla="*/ 511 w 1344"/>
                  <a:gd name="T19" fmla="*/ 1008 h 1347"/>
                  <a:gd name="T20" fmla="*/ 558 w 1344"/>
                  <a:gd name="T21" fmla="*/ 961 h 1347"/>
                  <a:gd name="T22" fmla="*/ 787 w 1344"/>
                  <a:gd name="T23" fmla="*/ 961 h 1347"/>
                  <a:gd name="T24" fmla="*/ 834 w 1344"/>
                  <a:gd name="T25" fmla="*/ 1008 h 1347"/>
                  <a:gd name="T26" fmla="*/ 834 w 1344"/>
                  <a:gd name="T27" fmla="*/ 1347 h 1347"/>
                  <a:gd name="T28" fmla="*/ 1090 w 1344"/>
                  <a:gd name="T29" fmla="*/ 1347 h 1347"/>
                  <a:gd name="T30" fmla="*/ 1156 w 1344"/>
                  <a:gd name="T31" fmla="*/ 1280 h 1347"/>
                  <a:gd name="T32" fmla="*/ 1156 w 1344"/>
                  <a:gd name="T33" fmla="*/ 772 h 1347"/>
                  <a:gd name="T34" fmla="*/ 1296 w 1344"/>
                  <a:gd name="T35" fmla="*/ 772 h 1347"/>
                  <a:gd name="T36" fmla="*/ 1324 w 1344"/>
                  <a:gd name="T37" fmla="*/ 711 h 1347"/>
                  <a:gd name="T38" fmla="*/ 1324 w 1344"/>
                  <a:gd name="T39" fmla="*/ 711 h 1347"/>
                  <a:gd name="T40" fmla="*/ 1324 w 1344"/>
                  <a:gd name="T41" fmla="*/ 711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4" h="1347">
                    <a:moveTo>
                      <a:pt x="1324" y="711"/>
                    </a:moveTo>
                    <a:cubicBezTo>
                      <a:pt x="708" y="21"/>
                      <a:pt x="708" y="21"/>
                      <a:pt x="708" y="21"/>
                    </a:cubicBezTo>
                    <a:cubicBezTo>
                      <a:pt x="689" y="0"/>
                      <a:pt x="656" y="0"/>
                      <a:pt x="637" y="21"/>
                    </a:cubicBezTo>
                    <a:cubicBezTo>
                      <a:pt x="21" y="711"/>
                      <a:pt x="21" y="711"/>
                      <a:pt x="21" y="711"/>
                    </a:cubicBezTo>
                    <a:cubicBezTo>
                      <a:pt x="0" y="735"/>
                      <a:pt x="17" y="772"/>
                      <a:pt x="48" y="772"/>
                    </a:cubicBezTo>
                    <a:cubicBezTo>
                      <a:pt x="188" y="772"/>
                      <a:pt x="188" y="772"/>
                      <a:pt x="188" y="772"/>
                    </a:cubicBezTo>
                    <a:cubicBezTo>
                      <a:pt x="188" y="1280"/>
                      <a:pt x="188" y="1280"/>
                      <a:pt x="188" y="1280"/>
                    </a:cubicBezTo>
                    <a:cubicBezTo>
                      <a:pt x="188" y="1317"/>
                      <a:pt x="218" y="1346"/>
                      <a:pt x="255" y="1346"/>
                    </a:cubicBezTo>
                    <a:cubicBezTo>
                      <a:pt x="511" y="1346"/>
                      <a:pt x="511" y="1346"/>
                      <a:pt x="511" y="1346"/>
                    </a:cubicBezTo>
                    <a:cubicBezTo>
                      <a:pt x="511" y="1008"/>
                      <a:pt x="511" y="1008"/>
                      <a:pt x="511" y="1008"/>
                    </a:cubicBezTo>
                    <a:cubicBezTo>
                      <a:pt x="511" y="982"/>
                      <a:pt x="532" y="961"/>
                      <a:pt x="558" y="961"/>
                    </a:cubicBezTo>
                    <a:cubicBezTo>
                      <a:pt x="787" y="961"/>
                      <a:pt x="787" y="961"/>
                      <a:pt x="787" y="961"/>
                    </a:cubicBezTo>
                    <a:cubicBezTo>
                      <a:pt x="813" y="961"/>
                      <a:pt x="834" y="982"/>
                      <a:pt x="834" y="1008"/>
                    </a:cubicBezTo>
                    <a:cubicBezTo>
                      <a:pt x="834" y="1347"/>
                      <a:pt x="834" y="1347"/>
                      <a:pt x="834" y="1347"/>
                    </a:cubicBezTo>
                    <a:cubicBezTo>
                      <a:pt x="1090" y="1347"/>
                      <a:pt x="1090" y="1347"/>
                      <a:pt x="1090" y="1347"/>
                    </a:cubicBezTo>
                    <a:cubicBezTo>
                      <a:pt x="1127" y="1347"/>
                      <a:pt x="1156" y="1317"/>
                      <a:pt x="1156" y="1280"/>
                    </a:cubicBezTo>
                    <a:cubicBezTo>
                      <a:pt x="1156" y="772"/>
                      <a:pt x="1156" y="772"/>
                      <a:pt x="1156" y="772"/>
                    </a:cubicBezTo>
                    <a:cubicBezTo>
                      <a:pt x="1296" y="772"/>
                      <a:pt x="1296" y="772"/>
                      <a:pt x="1296" y="772"/>
                    </a:cubicBezTo>
                    <a:cubicBezTo>
                      <a:pt x="1328" y="772"/>
                      <a:pt x="1344" y="735"/>
                      <a:pt x="1324" y="711"/>
                    </a:cubicBezTo>
                    <a:close/>
                    <a:moveTo>
                      <a:pt x="1324" y="711"/>
                    </a:moveTo>
                    <a:cubicBezTo>
                      <a:pt x="1324" y="711"/>
                      <a:pt x="1324" y="711"/>
                      <a:pt x="1324" y="71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4"/>
              <p:cNvSpPr>
                <a:spLocks noEditPoints="1"/>
              </p:cNvSpPr>
              <p:nvPr/>
            </p:nvSpPr>
            <p:spPr bwMode="auto">
              <a:xfrm>
                <a:off x="2403475" y="750888"/>
                <a:ext cx="2405063" cy="1863725"/>
              </a:xfrm>
              <a:custGeom>
                <a:avLst/>
                <a:gdLst>
                  <a:gd name="T0" fmla="*/ 756 w 756"/>
                  <a:gd name="T1" fmla="*/ 208 h 586"/>
                  <a:gd name="T2" fmla="*/ 684 w 756"/>
                  <a:gd name="T3" fmla="*/ 280 h 586"/>
                  <a:gd name="T4" fmla="*/ 72 w 756"/>
                  <a:gd name="T5" fmla="*/ 280 h 586"/>
                  <a:gd name="T6" fmla="*/ 0 w 756"/>
                  <a:gd name="T7" fmla="*/ 208 h 586"/>
                  <a:gd name="T8" fmla="*/ 756 w 756"/>
                  <a:gd name="T9" fmla="*/ 208 h 586"/>
                  <a:gd name="T10" fmla="*/ 378 w 756"/>
                  <a:gd name="T11" fmla="*/ 345 h 586"/>
                  <a:gd name="T12" fmla="*/ 549 w 756"/>
                  <a:gd name="T13" fmla="*/ 416 h 586"/>
                  <a:gd name="T14" fmla="*/ 621 w 756"/>
                  <a:gd name="T15" fmla="*/ 344 h 586"/>
                  <a:gd name="T16" fmla="*/ 135 w 756"/>
                  <a:gd name="T17" fmla="*/ 344 h 586"/>
                  <a:gd name="T18" fmla="*/ 207 w 756"/>
                  <a:gd name="T19" fmla="*/ 416 h 586"/>
                  <a:gd name="T20" fmla="*/ 378 w 756"/>
                  <a:gd name="T21" fmla="*/ 345 h 586"/>
                  <a:gd name="T22" fmla="*/ 482 w 756"/>
                  <a:gd name="T23" fmla="*/ 483 h 586"/>
                  <a:gd name="T24" fmla="*/ 378 w 756"/>
                  <a:gd name="T25" fmla="*/ 434 h 586"/>
                  <a:gd name="T26" fmla="*/ 274 w 756"/>
                  <a:gd name="T27" fmla="*/ 483 h 586"/>
                  <a:gd name="T28" fmla="*/ 378 w 756"/>
                  <a:gd name="T29" fmla="*/ 586 h 586"/>
                  <a:gd name="T30" fmla="*/ 482 w 756"/>
                  <a:gd name="T31" fmla="*/ 483 h 586"/>
                  <a:gd name="T32" fmla="*/ 482 w 756"/>
                  <a:gd name="T33" fmla="*/ 483 h 586"/>
                  <a:gd name="T34" fmla="*/ 482 w 756"/>
                  <a:gd name="T35" fmla="*/ 483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6" h="586">
                    <a:moveTo>
                      <a:pt x="756" y="208"/>
                    </a:moveTo>
                    <a:cubicBezTo>
                      <a:pt x="684" y="280"/>
                      <a:pt x="684" y="280"/>
                      <a:pt x="684" y="280"/>
                    </a:cubicBezTo>
                    <a:cubicBezTo>
                      <a:pt x="515" y="111"/>
                      <a:pt x="240" y="111"/>
                      <a:pt x="72" y="280"/>
                    </a:cubicBezTo>
                    <a:cubicBezTo>
                      <a:pt x="0" y="208"/>
                      <a:pt x="0" y="208"/>
                      <a:pt x="0" y="208"/>
                    </a:cubicBezTo>
                    <a:cubicBezTo>
                      <a:pt x="208" y="0"/>
                      <a:pt x="548" y="0"/>
                      <a:pt x="756" y="208"/>
                    </a:cubicBezTo>
                    <a:close/>
                    <a:moveTo>
                      <a:pt x="378" y="345"/>
                    </a:moveTo>
                    <a:cubicBezTo>
                      <a:pt x="443" y="345"/>
                      <a:pt x="503" y="370"/>
                      <a:pt x="549" y="416"/>
                    </a:cubicBezTo>
                    <a:cubicBezTo>
                      <a:pt x="621" y="344"/>
                      <a:pt x="621" y="344"/>
                      <a:pt x="621" y="344"/>
                    </a:cubicBezTo>
                    <a:cubicBezTo>
                      <a:pt x="487" y="210"/>
                      <a:pt x="269" y="210"/>
                      <a:pt x="135" y="344"/>
                    </a:cubicBezTo>
                    <a:cubicBezTo>
                      <a:pt x="207" y="416"/>
                      <a:pt x="207" y="416"/>
                      <a:pt x="207" y="416"/>
                    </a:cubicBezTo>
                    <a:cubicBezTo>
                      <a:pt x="253" y="370"/>
                      <a:pt x="313" y="345"/>
                      <a:pt x="378" y="345"/>
                    </a:cubicBezTo>
                    <a:close/>
                    <a:moveTo>
                      <a:pt x="482" y="483"/>
                    </a:moveTo>
                    <a:cubicBezTo>
                      <a:pt x="457" y="453"/>
                      <a:pt x="420" y="434"/>
                      <a:pt x="378" y="434"/>
                    </a:cubicBezTo>
                    <a:cubicBezTo>
                      <a:pt x="336" y="434"/>
                      <a:pt x="299" y="453"/>
                      <a:pt x="274" y="483"/>
                    </a:cubicBezTo>
                    <a:cubicBezTo>
                      <a:pt x="378" y="586"/>
                      <a:pt x="378" y="586"/>
                      <a:pt x="378" y="586"/>
                    </a:cubicBezTo>
                    <a:lnTo>
                      <a:pt x="482" y="483"/>
                    </a:lnTo>
                    <a:close/>
                    <a:moveTo>
                      <a:pt x="482" y="483"/>
                    </a:moveTo>
                    <a:cubicBezTo>
                      <a:pt x="482" y="483"/>
                      <a:pt x="482" y="483"/>
                      <a:pt x="482" y="48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33"/>
            <p:cNvGrpSpPr/>
            <p:nvPr/>
          </p:nvGrpSpPr>
          <p:grpSpPr>
            <a:xfrm>
              <a:off x="4856596" y="3925608"/>
              <a:ext cx="283976" cy="328848"/>
              <a:chOff x="358503" y="768189"/>
              <a:chExt cx="4310062" cy="4991100"/>
            </a:xfrm>
          </p:grpSpPr>
          <p:sp>
            <p:nvSpPr>
              <p:cNvPr id="51" name="Freeform 18"/>
              <p:cNvSpPr>
                <a:spLocks noEditPoints="1"/>
              </p:cNvSpPr>
              <p:nvPr/>
            </p:nvSpPr>
            <p:spPr bwMode="auto">
              <a:xfrm>
                <a:off x="358503" y="768189"/>
                <a:ext cx="4310062" cy="4991100"/>
              </a:xfrm>
              <a:custGeom>
                <a:avLst/>
                <a:gdLst>
                  <a:gd name="T0" fmla="*/ 755 w 1354"/>
                  <a:gd name="T1" fmla="*/ 0 h 1569"/>
                  <a:gd name="T2" fmla="*/ 500 w 1354"/>
                  <a:gd name="T3" fmla="*/ 57 h 1569"/>
                  <a:gd name="T4" fmla="*/ 153 w 1354"/>
                  <a:gd name="T5" fmla="*/ 598 h 1569"/>
                  <a:gd name="T6" fmla="*/ 153 w 1354"/>
                  <a:gd name="T7" fmla="*/ 697 h 1569"/>
                  <a:gd name="T8" fmla="*/ 32 w 1354"/>
                  <a:gd name="T9" fmla="*/ 931 h 1569"/>
                  <a:gd name="T10" fmla="*/ 96 w 1354"/>
                  <a:gd name="T11" fmla="*/ 1039 h 1569"/>
                  <a:gd name="T12" fmla="*/ 153 w 1354"/>
                  <a:gd name="T13" fmla="*/ 1039 h 1569"/>
                  <a:gd name="T14" fmla="*/ 153 w 1354"/>
                  <a:gd name="T15" fmla="*/ 1259 h 1569"/>
                  <a:gd name="T16" fmla="*/ 279 w 1354"/>
                  <a:gd name="T17" fmla="*/ 1385 h 1569"/>
                  <a:gd name="T18" fmla="*/ 452 w 1354"/>
                  <a:gd name="T19" fmla="*/ 1359 h 1569"/>
                  <a:gd name="T20" fmla="*/ 452 w 1354"/>
                  <a:gd name="T21" fmla="*/ 1533 h 1569"/>
                  <a:gd name="T22" fmla="*/ 495 w 1354"/>
                  <a:gd name="T23" fmla="*/ 1566 h 1569"/>
                  <a:gd name="T24" fmla="*/ 1117 w 1354"/>
                  <a:gd name="T25" fmla="*/ 1456 h 1569"/>
                  <a:gd name="T26" fmla="*/ 1160 w 1354"/>
                  <a:gd name="T27" fmla="*/ 1405 h 1569"/>
                  <a:gd name="T28" fmla="*/ 1160 w 1354"/>
                  <a:gd name="T29" fmla="*/ 1038 h 1569"/>
                  <a:gd name="T30" fmla="*/ 1354 w 1354"/>
                  <a:gd name="T31" fmla="*/ 598 h 1569"/>
                  <a:gd name="T32" fmla="*/ 755 w 1354"/>
                  <a:gd name="T33" fmla="*/ 0 h 1569"/>
                  <a:gd name="T34" fmla="*/ 1052 w 1354"/>
                  <a:gd name="T35" fmla="*/ 891 h 1569"/>
                  <a:gd name="T36" fmla="*/ 544 w 1354"/>
                  <a:gd name="T37" fmla="*/ 957 h 1569"/>
                  <a:gd name="T38" fmla="*/ 543 w 1354"/>
                  <a:gd name="T39" fmla="*/ 955 h 1569"/>
                  <a:gd name="T40" fmla="*/ 364 w 1354"/>
                  <a:gd name="T41" fmla="*/ 1004 h 1569"/>
                  <a:gd name="T42" fmla="*/ 360 w 1354"/>
                  <a:gd name="T43" fmla="*/ 972 h 1569"/>
                  <a:gd name="T44" fmla="*/ 446 w 1354"/>
                  <a:gd name="T45" fmla="*/ 874 h 1569"/>
                  <a:gd name="T46" fmla="*/ 443 w 1354"/>
                  <a:gd name="T47" fmla="*/ 872 h 1569"/>
                  <a:gd name="T48" fmla="*/ 460 w 1354"/>
                  <a:gd name="T49" fmla="*/ 298 h 1569"/>
                  <a:gd name="T50" fmla="*/ 1053 w 1354"/>
                  <a:gd name="T51" fmla="*/ 298 h 1569"/>
                  <a:gd name="T52" fmla="*/ 1052 w 1354"/>
                  <a:gd name="T53" fmla="*/ 891 h 1569"/>
                  <a:gd name="T54" fmla="*/ 1052 w 1354"/>
                  <a:gd name="T55" fmla="*/ 891 h 1569"/>
                  <a:gd name="T56" fmla="*/ 1052 w 1354"/>
                  <a:gd name="T57" fmla="*/ 891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4" h="1569">
                    <a:moveTo>
                      <a:pt x="755" y="0"/>
                    </a:moveTo>
                    <a:cubicBezTo>
                      <a:pt x="664" y="0"/>
                      <a:pt x="577" y="19"/>
                      <a:pt x="500" y="57"/>
                    </a:cubicBezTo>
                    <a:cubicBezTo>
                      <a:pt x="295" y="153"/>
                      <a:pt x="153" y="359"/>
                      <a:pt x="153" y="598"/>
                    </a:cubicBezTo>
                    <a:cubicBezTo>
                      <a:pt x="153" y="697"/>
                      <a:pt x="153" y="697"/>
                      <a:pt x="153" y="697"/>
                    </a:cubicBezTo>
                    <a:cubicBezTo>
                      <a:pt x="32" y="931"/>
                      <a:pt x="32" y="931"/>
                      <a:pt x="32" y="931"/>
                    </a:cubicBezTo>
                    <a:cubicBezTo>
                      <a:pt x="0" y="991"/>
                      <a:pt x="30" y="1039"/>
                      <a:pt x="96" y="1039"/>
                    </a:cubicBezTo>
                    <a:cubicBezTo>
                      <a:pt x="153" y="1039"/>
                      <a:pt x="153" y="1039"/>
                      <a:pt x="153" y="1039"/>
                    </a:cubicBezTo>
                    <a:cubicBezTo>
                      <a:pt x="153" y="1259"/>
                      <a:pt x="153" y="1259"/>
                      <a:pt x="153" y="1259"/>
                    </a:cubicBezTo>
                    <a:cubicBezTo>
                      <a:pt x="153" y="1328"/>
                      <a:pt x="209" y="1385"/>
                      <a:pt x="279" y="1385"/>
                    </a:cubicBezTo>
                    <a:cubicBezTo>
                      <a:pt x="452" y="1359"/>
                      <a:pt x="452" y="1359"/>
                      <a:pt x="452" y="1359"/>
                    </a:cubicBezTo>
                    <a:cubicBezTo>
                      <a:pt x="452" y="1533"/>
                      <a:pt x="452" y="1533"/>
                      <a:pt x="452" y="1533"/>
                    </a:cubicBezTo>
                    <a:cubicBezTo>
                      <a:pt x="452" y="1555"/>
                      <a:pt x="472" y="1569"/>
                      <a:pt x="495" y="1566"/>
                    </a:cubicBezTo>
                    <a:cubicBezTo>
                      <a:pt x="1117" y="1456"/>
                      <a:pt x="1117" y="1456"/>
                      <a:pt x="1117" y="1456"/>
                    </a:cubicBezTo>
                    <a:cubicBezTo>
                      <a:pt x="1140" y="1451"/>
                      <a:pt x="1160" y="1430"/>
                      <a:pt x="1160" y="1405"/>
                    </a:cubicBezTo>
                    <a:cubicBezTo>
                      <a:pt x="1160" y="1038"/>
                      <a:pt x="1160" y="1038"/>
                      <a:pt x="1160" y="1038"/>
                    </a:cubicBezTo>
                    <a:cubicBezTo>
                      <a:pt x="1278" y="929"/>
                      <a:pt x="1354" y="773"/>
                      <a:pt x="1354" y="598"/>
                    </a:cubicBezTo>
                    <a:cubicBezTo>
                      <a:pt x="1352" y="268"/>
                      <a:pt x="1085" y="0"/>
                      <a:pt x="755" y="0"/>
                    </a:cubicBezTo>
                    <a:close/>
                    <a:moveTo>
                      <a:pt x="1052" y="891"/>
                    </a:moveTo>
                    <a:cubicBezTo>
                      <a:pt x="914" y="1029"/>
                      <a:pt x="704" y="1050"/>
                      <a:pt x="544" y="957"/>
                    </a:cubicBezTo>
                    <a:cubicBezTo>
                      <a:pt x="543" y="955"/>
                      <a:pt x="543" y="955"/>
                      <a:pt x="543" y="955"/>
                    </a:cubicBezTo>
                    <a:cubicBezTo>
                      <a:pt x="480" y="1004"/>
                      <a:pt x="412" y="1011"/>
                      <a:pt x="364" y="1004"/>
                    </a:cubicBezTo>
                    <a:cubicBezTo>
                      <a:pt x="348" y="1001"/>
                      <a:pt x="345" y="980"/>
                      <a:pt x="360" y="972"/>
                    </a:cubicBezTo>
                    <a:cubicBezTo>
                      <a:pt x="402" y="951"/>
                      <a:pt x="431" y="908"/>
                      <a:pt x="446" y="874"/>
                    </a:cubicBezTo>
                    <a:cubicBezTo>
                      <a:pt x="443" y="872"/>
                      <a:pt x="443" y="872"/>
                      <a:pt x="443" y="872"/>
                    </a:cubicBezTo>
                    <a:cubicBezTo>
                      <a:pt x="297" y="707"/>
                      <a:pt x="303" y="455"/>
                      <a:pt x="460" y="298"/>
                    </a:cubicBezTo>
                    <a:cubicBezTo>
                      <a:pt x="624" y="133"/>
                      <a:pt x="889" y="133"/>
                      <a:pt x="1053" y="298"/>
                    </a:cubicBezTo>
                    <a:cubicBezTo>
                      <a:pt x="1216" y="461"/>
                      <a:pt x="1216" y="727"/>
                      <a:pt x="1052" y="891"/>
                    </a:cubicBezTo>
                    <a:close/>
                    <a:moveTo>
                      <a:pt x="1052" y="891"/>
                    </a:moveTo>
                    <a:cubicBezTo>
                      <a:pt x="1052" y="891"/>
                      <a:pt x="1052" y="891"/>
                      <a:pt x="1052" y="891"/>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noEditPoints="1"/>
              </p:cNvSpPr>
              <p:nvPr/>
            </p:nvSpPr>
            <p:spPr bwMode="auto">
              <a:xfrm>
                <a:off x="1950765" y="2020727"/>
                <a:ext cx="1635125" cy="1444625"/>
              </a:xfrm>
              <a:custGeom>
                <a:avLst/>
                <a:gdLst>
                  <a:gd name="T0" fmla="*/ 471 w 514"/>
                  <a:gd name="T1" fmla="*/ 250 h 454"/>
                  <a:gd name="T2" fmla="*/ 273 w 514"/>
                  <a:gd name="T3" fmla="*/ 448 h 454"/>
                  <a:gd name="T4" fmla="*/ 257 w 514"/>
                  <a:gd name="T5" fmla="*/ 454 h 454"/>
                  <a:gd name="T6" fmla="*/ 242 w 514"/>
                  <a:gd name="T7" fmla="*/ 448 h 454"/>
                  <a:gd name="T8" fmla="*/ 43 w 514"/>
                  <a:gd name="T9" fmla="*/ 249 h 454"/>
                  <a:gd name="T10" fmla="*/ 0 w 514"/>
                  <a:gd name="T11" fmla="*/ 146 h 454"/>
                  <a:gd name="T12" fmla="*/ 42 w 514"/>
                  <a:gd name="T13" fmla="*/ 43 h 454"/>
                  <a:gd name="T14" fmla="*/ 145 w 514"/>
                  <a:gd name="T15" fmla="*/ 0 h 454"/>
                  <a:gd name="T16" fmla="*/ 249 w 514"/>
                  <a:gd name="T17" fmla="*/ 43 h 454"/>
                  <a:gd name="T18" fmla="*/ 257 w 514"/>
                  <a:gd name="T19" fmla="*/ 51 h 454"/>
                  <a:gd name="T20" fmla="*/ 265 w 514"/>
                  <a:gd name="T21" fmla="*/ 43 h 454"/>
                  <a:gd name="T22" fmla="*/ 368 w 514"/>
                  <a:gd name="T23" fmla="*/ 0 h 454"/>
                  <a:gd name="T24" fmla="*/ 471 w 514"/>
                  <a:gd name="T25" fmla="*/ 43 h 454"/>
                  <a:gd name="T26" fmla="*/ 514 w 514"/>
                  <a:gd name="T27" fmla="*/ 147 h 454"/>
                  <a:gd name="T28" fmla="*/ 471 w 514"/>
                  <a:gd name="T29" fmla="*/ 250 h 454"/>
                  <a:gd name="T30" fmla="*/ 471 w 514"/>
                  <a:gd name="T31" fmla="*/ 250 h 454"/>
                  <a:gd name="T32" fmla="*/ 471 w 514"/>
                  <a:gd name="T33" fmla="*/ 25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4" h="454">
                    <a:moveTo>
                      <a:pt x="471" y="250"/>
                    </a:moveTo>
                    <a:cubicBezTo>
                      <a:pt x="273" y="448"/>
                      <a:pt x="273" y="448"/>
                      <a:pt x="273" y="448"/>
                    </a:cubicBezTo>
                    <a:cubicBezTo>
                      <a:pt x="269" y="452"/>
                      <a:pt x="263" y="454"/>
                      <a:pt x="257" y="454"/>
                    </a:cubicBezTo>
                    <a:cubicBezTo>
                      <a:pt x="252" y="454"/>
                      <a:pt x="246" y="452"/>
                      <a:pt x="242" y="448"/>
                    </a:cubicBezTo>
                    <a:cubicBezTo>
                      <a:pt x="43" y="249"/>
                      <a:pt x="43" y="249"/>
                      <a:pt x="43" y="249"/>
                    </a:cubicBezTo>
                    <a:cubicBezTo>
                      <a:pt x="15" y="222"/>
                      <a:pt x="0" y="185"/>
                      <a:pt x="0" y="146"/>
                    </a:cubicBezTo>
                    <a:cubicBezTo>
                      <a:pt x="0" y="107"/>
                      <a:pt x="15" y="71"/>
                      <a:pt x="42" y="43"/>
                    </a:cubicBezTo>
                    <a:cubicBezTo>
                      <a:pt x="70" y="15"/>
                      <a:pt x="106" y="0"/>
                      <a:pt x="145" y="0"/>
                    </a:cubicBezTo>
                    <a:cubicBezTo>
                      <a:pt x="184" y="0"/>
                      <a:pt x="221" y="16"/>
                      <a:pt x="249" y="43"/>
                    </a:cubicBezTo>
                    <a:cubicBezTo>
                      <a:pt x="257" y="51"/>
                      <a:pt x="257" y="51"/>
                      <a:pt x="257" y="51"/>
                    </a:cubicBezTo>
                    <a:cubicBezTo>
                      <a:pt x="265" y="43"/>
                      <a:pt x="265" y="43"/>
                      <a:pt x="265" y="43"/>
                    </a:cubicBezTo>
                    <a:cubicBezTo>
                      <a:pt x="292" y="16"/>
                      <a:pt x="329" y="0"/>
                      <a:pt x="368" y="0"/>
                    </a:cubicBezTo>
                    <a:cubicBezTo>
                      <a:pt x="407" y="0"/>
                      <a:pt x="444" y="15"/>
                      <a:pt x="471" y="43"/>
                    </a:cubicBezTo>
                    <a:cubicBezTo>
                      <a:pt x="499" y="71"/>
                      <a:pt x="514" y="108"/>
                      <a:pt x="514" y="147"/>
                    </a:cubicBezTo>
                    <a:cubicBezTo>
                      <a:pt x="514" y="185"/>
                      <a:pt x="499" y="222"/>
                      <a:pt x="471" y="250"/>
                    </a:cubicBezTo>
                    <a:close/>
                    <a:moveTo>
                      <a:pt x="471" y="250"/>
                    </a:moveTo>
                    <a:cubicBezTo>
                      <a:pt x="471" y="250"/>
                      <a:pt x="471" y="250"/>
                      <a:pt x="471" y="25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5" name="Group 34"/>
            <p:cNvGrpSpPr/>
            <p:nvPr/>
          </p:nvGrpSpPr>
          <p:grpSpPr>
            <a:xfrm>
              <a:off x="4795262" y="2818614"/>
              <a:ext cx="265548" cy="311957"/>
              <a:chOff x="129329" y="707852"/>
              <a:chExt cx="4278312" cy="5026026"/>
            </a:xfrm>
          </p:grpSpPr>
          <p:sp>
            <p:nvSpPr>
              <p:cNvPr id="49" name="Freeform 23"/>
              <p:cNvSpPr>
                <a:spLocks noEditPoints="1"/>
              </p:cNvSpPr>
              <p:nvPr/>
            </p:nvSpPr>
            <p:spPr bwMode="auto">
              <a:xfrm>
                <a:off x="129329" y="707852"/>
                <a:ext cx="2138362" cy="2132013"/>
              </a:xfrm>
              <a:custGeom>
                <a:avLst/>
                <a:gdLst>
                  <a:gd name="T0" fmla="*/ 302 w 672"/>
                  <a:gd name="T1" fmla="*/ 670 h 670"/>
                  <a:gd name="T2" fmla="*/ 271 w 672"/>
                  <a:gd name="T3" fmla="*/ 598 h 670"/>
                  <a:gd name="T4" fmla="*/ 231 w 672"/>
                  <a:gd name="T5" fmla="*/ 506 h 670"/>
                  <a:gd name="T6" fmla="*/ 305 w 672"/>
                  <a:gd name="T7" fmla="*/ 275 h 670"/>
                  <a:gd name="T8" fmla="*/ 309 w 672"/>
                  <a:gd name="T9" fmla="*/ 273 h 670"/>
                  <a:gd name="T10" fmla="*/ 393 w 672"/>
                  <a:gd name="T11" fmla="*/ 252 h 670"/>
                  <a:gd name="T12" fmla="*/ 546 w 672"/>
                  <a:gd name="T13" fmla="*/ 338 h 670"/>
                  <a:gd name="T14" fmla="*/ 620 w 672"/>
                  <a:gd name="T15" fmla="*/ 457 h 670"/>
                  <a:gd name="T16" fmla="*/ 637 w 672"/>
                  <a:gd name="T17" fmla="*/ 484 h 670"/>
                  <a:gd name="T18" fmla="*/ 637 w 672"/>
                  <a:gd name="T19" fmla="*/ 484 h 670"/>
                  <a:gd name="T20" fmla="*/ 672 w 672"/>
                  <a:gd name="T21" fmla="*/ 336 h 670"/>
                  <a:gd name="T22" fmla="*/ 336 w 672"/>
                  <a:gd name="T23" fmla="*/ 0 h 670"/>
                  <a:gd name="T24" fmla="*/ 0 w 672"/>
                  <a:gd name="T25" fmla="*/ 336 h 670"/>
                  <a:gd name="T26" fmla="*/ 302 w 672"/>
                  <a:gd name="T27" fmla="*/ 670 h 670"/>
                  <a:gd name="T28" fmla="*/ 302 w 672"/>
                  <a:gd name="T29" fmla="*/ 670 h 670"/>
                  <a:gd name="T30" fmla="*/ 302 w 672"/>
                  <a:gd name="T31"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2" h="670">
                    <a:moveTo>
                      <a:pt x="302" y="670"/>
                    </a:moveTo>
                    <a:cubicBezTo>
                      <a:pt x="292" y="646"/>
                      <a:pt x="281" y="621"/>
                      <a:pt x="271" y="598"/>
                    </a:cubicBezTo>
                    <a:cubicBezTo>
                      <a:pt x="231" y="506"/>
                      <a:pt x="231" y="506"/>
                      <a:pt x="231" y="506"/>
                    </a:cubicBezTo>
                    <a:cubicBezTo>
                      <a:pt x="193" y="419"/>
                      <a:pt x="224" y="322"/>
                      <a:pt x="305" y="275"/>
                    </a:cubicBezTo>
                    <a:cubicBezTo>
                      <a:pt x="309" y="273"/>
                      <a:pt x="309" y="273"/>
                      <a:pt x="309" y="273"/>
                    </a:cubicBezTo>
                    <a:cubicBezTo>
                      <a:pt x="335" y="260"/>
                      <a:pt x="364" y="252"/>
                      <a:pt x="393" y="252"/>
                    </a:cubicBezTo>
                    <a:cubicBezTo>
                      <a:pt x="455" y="252"/>
                      <a:pt x="512" y="284"/>
                      <a:pt x="546" y="338"/>
                    </a:cubicBezTo>
                    <a:cubicBezTo>
                      <a:pt x="572" y="377"/>
                      <a:pt x="595" y="416"/>
                      <a:pt x="620" y="457"/>
                    </a:cubicBezTo>
                    <a:cubicBezTo>
                      <a:pt x="637" y="484"/>
                      <a:pt x="637" y="484"/>
                      <a:pt x="637" y="484"/>
                    </a:cubicBezTo>
                    <a:cubicBezTo>
                      <a:pt x="637" y="484"/>
                      <a:pt x="637" y="484"/>
                      <a:pt x="637" y="484"/>
                    </a:cubicBezTo>
                    <a:cubicBezTo>
                      <a:pt x="659" y="439"/>
                      <a:pt x="672" y="389"/>
                      <a:pt x="672" y="336"/>
                    </a:cubicBezTo>
                    <a:cubicBezTo>
                      <a:pt x="672" y="150"/>
                      <a:pt x="522" y="0"/>
                      <a:pt x="336" y="0"/>
                    </a:cubicBezTo>
                    <a:cubicBezTo>
                      <a:pt x="150" y="0"/>
                      <a:pt x="0" y="150"/>
                      <a:pt x="0" y="336"/>
                    </a:cubicBezTo>
                    <a:cubicBezTo>
                      <a:pt x="0" y="510"/>
                      <a:pt x="132" y="653"/>
                      <a:pt x="302" y="670"/>
                    </a:cubicBezTo>
                    <a:close/>
                    <a:moveTo>
                      <a:pt x="302" y="670"/>
                    </a:moveTo>
                    <a:cubicBezTo>
                      <a:pt x="302" y="670"/>
                      <a:pt x="302" y="670"/>
                      <a:pt x="302" y="67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24"/>
              <p:cNvSpPr>
                <a:spLocks noEditPoints="1"/>
              </p:cNvSpPr>
              <p:nvPr/>
            </p:nvSpPr>
            <p:spPr bwMode="auto">
              <a:xfrm>
                <a:off x="680191" y="1823865"/>
                <a:ext cx="3727450" cy="3910013"/>
              </a:xfrm>
              <a:custGeom>
                <a:avLst/>
                <a:gdLst>
                  <a:gd name="T0" fmla="*/ 1159 w 1171"/>
                  <a:gd name="T1" fmla="*/ 946 h 1229"/>
                  <a:gd name="T2" fmla="*/ 1138 w 1171"/>
                  <a:gd name="T3" fmla="*/ 1020 h 1229"/>
                  <a:gd name="T4" fmla="*/ 864 w 1171"/>
                  <a:gd name="T5" fmla="*/ 1200 h 1229"/>
                  <a:gd name="T6" fmla="*/ 718 w 1171"/>
                  <a:gd name="T7" fmla="*/ 1186 h 1229"/>
                  <a:gd name="T8" fmla="*/ 434 w 1171"/>
                  <a:gd name="T9" fmla="*/ 1019 h 1229"/>
                  <a:gd name="T10" fmla="*/ 322 w 1171"/>
                  <a:gd name="T11" fmla="*/ 958 h 1229"/>
                  <a:gd name="T12" fmla="*/ 240 w 1171"/>
                  <a:gd name="T13" fmla="*/ 895 h 1229"/>
                  <a:gd name="T14" fmla="*/ 39 w 1171"/>
                  <a:gd name="T15" fmla="*/ 766 h 1229"/>
                  <a:gd name="T16" fmla="*/ 16 w 1171"/>
                  <a:gd name="T17" fmla="*/ 698 h 1229"/>
                  <a:gd name="T18" fmla="*/ 63 w 1171"/>
                  <a:gd name="T19" fmla="*/ 656 h 1229"/>
                  <a:gd name="T20" fmla="*/ 179 w 1171"/>
                  <a:gd name="T21" fmla="*/ 658 h 1229"/>
                  <a:gd name="T22" fmla="*/ 340 w 1171"/>
                  <a:gd name="T23" fmla="*/ 745 h 1229"/>
                  <a:gd name="T24" fmla="*/ 389 w 1171"/>
                  <a:gd name="T25" fmla="*/ 687 h 1229"/>
                  <a:gd name="T26" fmla="*/ 376 w 1171"/>
                  <a:gd name="T27" fmla="*/ 627 h 1229"/>
                  <a:gd name="T28" fmla="*/ 157 w 1171"/>
                  <a:gd name="T29" fmla="*/ 111 h 1229"/>
                  <a:gd name="T30" fmla="*/ 186 w 1171"/>
                  <a:gd name="T31" fmla="*/ 17 h 1229"/>
                  <a:gd name="T32" fmla="*/ 282 w 1171"/>
                  <a:gd name="T33" fmla="*/ 45 h 1229"/>
                  <a:gd name="T34" fmla="*/ 372 w 1171"/>
                  <a:gd name="T35" fmla="*/ 189 h 1229"/>
                  <a:gd name="T36" fmla="*/ 455 w 1171"/>
                  <a:gd name="T37" fmla="*/ 323 h 1229"/>
                  <a:gd name="T38" fmla="*/ 489 w 1171"/>
                  <a:gd name="T39" fmla="*/ 377 h 1229"/>
                  <a:gd name="T40" fmla="*/ 991 w 1171"/>
                  <a:gd name="T41" fmla="*/ 403 h 1229"/>
                  <a:gd name="T42" fmla="*/ 1021 w 1171"/>
                  <a:gd name="T43" fmla="*/ 434 h 1229"/>
                  <a:gd name="T44" fmla="*/ 1111 w 1171"/>
                  <a:gd name="T45" fmla="*/ 798 h 1229"/>
                  <a:gd name="T46" fmla="*/ 1135 w 1171"/>
                  <a:gd name="T47" fmla="*/ 891 h 1229"/>
                  <a:gd name="T48" fmla="*/ 1159 w 1171"/>
                  <a:gd name="T49" fmla="*/ 946 h 1229"/>
                  <a:gd name="T50" fmla="*/ 1159 w 1171"/>
                  <a:gd name="T51" fmla="*/ 946 h 1229"/>
                  <a:gd name="T52" fmla="*/ 1159 w 1171"/>
                  <a:gd name="T53" fmla="*/ 946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1" h="1229">
                    <a:moveTo>
                      <a:pt x="1159" y="946"/>
                    </a:moveTo>
                    <a:cubicBezTo>
                      <a:pt x="1171" y="973"/>
                      <a:pt x="1161" y="1004"/>
                      <a:pt x="1138" y="1020"/>
                    </a:cubicBezTo>
                    <a:cubicBezTo>
                      <a:pt x="864" y="1200"/>
                      <a:pt x="864" y="1200"/>
                      <a:pt x="864" y="1200"/>
                    </a:cubicBezTo>
                    <a:cubicBezTo>
                      <a:pt x="818" y="1229"/>
                      <a:pt x="758" y="1224"/>
                      <a:pt x="718" y="1186"/>
                    </a:cubicBezTo>
                    <a:cubicBezTo>
                      <a:pt x="595" y="1070"/>
                      <a:pt x="434" y="1019"/>
                      <a:pt x="434" y="1019"/>
                    </a:cubicBezTo>
                    <a:cubicBezTo>
                      <a:pt x="393" y="1006"/>
                      <a:pt x="357" y="989"/>
                      <a:pt x="322" y="958"/>
                    </a:cubicBezTo>
                    <a:cubicBezTo>
                      <a:pt x="299" y="937"/>
                      <a:pt x="263" y="914"/>
                      <a:pt x="240" y="895"/>
                    </a:cubicBezTo>
                    <a:cubicBezTo>
                      <a:pt x="178" y="844"/>
                      <a:pt x="111" y="799"/>
                      <a:pt x="39" y="766"/>
                    </a:cubicBezTo>
                    <a:cubicBezTo>
                      <a:pt x="6" y="752"/>
                      <a:pt x="0" y="730"/>
                      <a:pt x="16" y="698"/>
                    </a:cubicBezTo>
                    <a:cubicBezTo>
                      <a:pt x="24" y="682"/>
                      <a:pt x="45" y="663"/>
                      <a:pt x="63" y="656"/>
                    </a:cubicBezTo>
                    <a:cubicBezTo>
                      <a:pt x="103" y="642"/>
                      <a:pt x="142" y="648"/>
                      <a:pt x="179" y="658"/>
                    </a:cubicBezTo>
                    <a:cubicBezTo>
                      <a:pt x="201" y="663"/>
                      <a:pt x="296" y="724"/>
                      <a:pt x="340" y="745"/>
                    </a:cubicBezTo>
                    <a:cubicBezTo>
                      <a:pt x="378" y="764"/>
                      <a:pt x="388" y="729"/>
                      <a:pt x="389" y="687"/>
                    </a:cubicBezTo>
                    <a:cubicBezTo>
                      <a:pt x="389" y="666"/>
                      <a:pt x="383" y="646"/>
                      <a:pt x="376" y="627"/>
                    </a:cubicBezTo>
                    <a:cubicBezTo>
                      <a:pt x="306" y="454"/>
                      <a:pt x="231" y="284"/>
                      <a:pt x="157" y="111"/>
                    </a:cubicBezTo>
                    <a:cubicBezTo>
                      <a:pt x="140" y="74"/>
                      <a:pt x="152" y="37"/>
                      <a:pt x="186" y="17"/>
                    </a:cubicBezTo>
                    <a:cubicBezTo>
                      <a:pt x="219" y="0"/>
                      <a:pt x="260" y="11"/>
                      <a:pt x="282" y="45"/>
                    </a:cubicBezTo>
                    <a:cubicBezTo>
                      <a:pt x="313" y="92"/>
                      <a:pt x="342" y="140"/>
                      <a:pt x="372" y="189"/>
                    </a:cubicBezTo>
                    <a:cubicBezTo>
                      <a:pt x="399" y="234"/>
                      <a:pt x="428" y="277"/>
                      <a:pt x="455" y="323"/>
                    </a:cubicBezTo>
                    <a:cubicBezTo>
                      <a:pt x="489" y="377"/>
                      <a:pt x="489" y="377"/>
                      <a:pt x="489" y="377"/>
                    </a:cubicBezTo>
                    <a:cubicBezTo>
                      <a:pt x="489" y="377"/>
                      <a:pt x="733" y="312"/>
                      <a:pt x="991" y="403"/>
                    </a:cubicBezTo>
                    <a:cubicBezTo>
                      <a:pt x="1005" y="409"/>
                      <a:pt x="1017" y="418"/>
                      <a:pt x="1021" y="434"/>
                    </a:cubicBezTo>
                    <a:cubicBezTo>
                      <a:pt x="1045" y="491"/>
                      <a:pt x="1106" y="649"/>
                      <a:pt x="1111" y="798"/>
                    </a:cubicBezTo>
                    <a:cubicBezTo>
                      <a:pt x="1118" y="837"/>
                      <a:pt x="1129" y="869"/>
                      <a:pt x="1135" y="891"/>
                    </a:cubicBezTo>
                    <a:lnTo>
                      <a:pt x="1159" y="946"/>
                    </a:lnTo>
                    <a:close/>
                    <a:moveTo>
                      <a:pt x="1159" y="946"/>
                    </a:moveTo>
                    <a:cubicBezTo>
                      <a:pt x="1159" y="946"/>
                      <a:pt x="1159" y="946"/>
                      <a:pt x="1159" y="9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p:nvGrpSpPr>
          <p:grpSpPr>
            <a:xfrm>
              <a:off x="6925842" y="2764207"/>
              <a:ext cx="313796" cy="335858"/>
              <a:chOff x="-144463" y="139700"/>
              <a:chExt cx="4651376" cy="4978400"/>
            </a:xfrm>
          </p:grpSpPr>
          <p:sp>
            <p:nvSpPr>
              <p:cNvPr id="47" name="Freeform 28"/>
              <p:cNvSpPr>
                <a:spLocks noEditPoints="1"/>
              </p:cNvSpPr>
              <p:nvPr/>
            </p:nvSpPr>
            <p:spPr bwMode="auto">
              <a:xfrm>
                <a:off x="-144463" y="3470275"/>
                <a:ext cx="4651376" cy="1647825"/>
              </a:xfrm>
              <a:custGeom>
                <a:avLst/>
                <a:gdLst>
                  <a:gd name="T0" fmla="*/ 1002 w 1462"/>
                  <a:gd name="T1" fmla="*/ 0 h 518"/>
                  <a:gd name="T2" fmla="*/ 974 w 1462"/>
                  <a:gd name="T3" fmla="*/ 25 h 518"/>
                  <a:gd name="T4" fmla="*/ 731 w 1462"/>
                  <a:gd name="T5" fmla="*/ 245 h 518"/>
                  <a:gd name="T6" fmla="*/ 487 w 1462"/>
                  <a:gd name="T7" fmla="*/ 25 h 518"/>
                  <a:gd name="T8" fmla="*/ 459 w 1462"/>
                  <a:gd name="T9" fmla="*/ 0 h 518"/>
                  <a:gd name="T10" fmla="*/ 126 w 1462"/>
                  <a:gd name="T11" fmla="*/ 0 h 518"/>
                  <a:gd name="T12" fmla="*/ 0 w 1462"/>
                  <a:gd name="T13" fmla="*/ 126 h 518"/>
                  <a:gd name="T14" fmla="*/ 0 w 1462"/>
                  <a:gd name="T15" fmla="*/ 391 h 518"/>
                  <a:gd name="T16" fmla="*/ 126 w 1462"/>
                  <a:gd name="T17" fmla="*/ 518 h 518"/>
                  <a:gd name="T18" fmla="*/ 1335 w 1462"/>
                  <a:gd name="T19" fmla="*/ 518 h 518"/>
                  <a:gd name="T20" fmla="*/ 1462 w 1462"/>
                  <a:gd name="T21" fmla="*/ 391 h 518"/>
                  <a:gd name="T22" fmla="*/ 1462 w 1462"/>
                  <a:gd name="T23" fmla="*/ 127 h 518"/>
                  <a:gd name="T24" fmla="*/ 1335 w 1462"/>
                  <a:gd name="T25" fmla="*/ 0 h 518"/>
                  <a:gd name="T26" fmla="*/ 1002 w 1462"/>
                  <a:gd name="T27" fmla="*/ 0 h 518"/>
                  <a:gd name="T28" fmla="*/ 1002 w 1462"/>
                  <a:gd name="T29" fmla="*/ 0 h 518"/>
                  <a:gd name="T30" fmla="*/ 1002 w 1462"/>
                  <a:gd name="T3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2" h="518">
                    <a:moveTo>
                      <a:pt x="1002" y="0"/>
                    </a:moveTo>
                    <a:cubicBezTo>
                      <a:pt x="988" y="0"/>
                      <a:pt x="976" y="11"/>
                      <a:pt x="974" y="25"/>
                    </a:cubicBezTo>
                    <a:cubicBezTo>
                      <a:pt x="962" y="149"/>
                      <a:pt x="858" y="245"/>
                      <a:pt x="731" y="245"/>
                    </a:cubicBezTo>
                    <a:cubicBezTo>
                      <a:pt x="604" y="245"/>
                      <a:pt x="500" y="149"/>
                      <a:pt x="487" y="25"/>
                    </a:cubicBezTo>
                    <a:cubicBezTo>
                      <a:pt x="485" y="11"/>
                      <a:pt x="474" y="0"/>
                      <a:pt x="459" y="0"/>
                    </a:cubicBezTo>
                    <a:cubicBezTo>
                      <a:pt x="126" y="0"/>
                      <a:pt x="126" y="0"/>
                      <a:pt x="126" y="0"/>
                    </a:cubicBezTo>
                    <a:cubicBezTo>
                      <a:pt x="57" y="0"/>
                      <a:pt x="0" y="57"/>
                      <a:pt x="0" y="126"/>
                    </a:cubicBezTo>
                    <a:cubicBezTo>
                      <a:pt x="0" y="391"/>
                      <a:pt x="0" y="391"/>
                      <a:pt x="0" y="391"/>
                    </a:cubicBezTo>
                    <a:cubicBezTo>
                      <a:pt x="0" y="461"/>
                      <a:pt x="57" y="518"/>
                      <a:pt x="126" y="518"/>
                    </a:cubicBezTo>
                    <a:cubicBezTo>
                      <a:pt x="1335" y="518"/>
                      <a:pt x="1335" y="518"/>
                      <a:pt x="1335" y="518"/>
                    </a:cubicBezTo>
                    <a:cubicBezTo>
                      <a:pt x="1405" y="518"/>
                      <a:pt x="1462" y="461"/>
                      <a:pt x="1462" y="391"/>
                    </a:cubicBezTo>
                    <a:cubicBezTo>
                      <a:pt x="1462" y="127"/>
                      <a:pt x="1462" y="127"/>
                      <a:pt x="1462" y="127"/>
                    </a:cubicBezTo>
                    <a:cubicBezTo>
                      <a:pt x="1462" y="57"/>
                      <a:pt x="1405" y="0"/>
                      <a:pt x="1335" y="0"/>
                    </a:cubicBezTo>
                    <a:cubicBezTo>
                      <a:pt x="1002" y="0"/>
                      <a:pt x="1002" y="0"/>
                      <a:pt x="1002" y="0"/>
                    </a:cubicBezTo>
                    <a:close/>
                    <a:moveTo>
                      <a:pt x="1002" y="0"/>
                    </a:moveTo>
                    <a:cubicBezTo>
                      <a:pt x="1002" y="0"/>
                      <a:pt x="1002" y="0"/>
                      <a:pt x="100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9"/>
              <p:cNvSpPr>
                <a:spLocks noEditPoints="1"/>
              </p:cNvSpPr>
              <p:nvPr/>
            </p:nvSpPr>
            <p:spPr bwMode="auto">
              <a:xfrm>
                <a:off x="1042987" y="139700"/>
                <a:ext cx="2276475" cy="3355975"/>
              </a:xfrm>
              <a:custGeom>
                <a:avLst/>
                <a:gdLst>
                  <a:gd name="T0" fmla="*/ 547 w 716"/>
                  <a:gd name="T1" fmla="*/ 636 h 1055"/>
                  <a:gd name="T2" fmla="*/ 448 w 716"/>
                  <a:gd name="T3" fmla="*/ 734 h 1055"/>
                  <a:gd name="T4" fmla="*/ 448 w 716"/>
                  <a:gd name="T5" fmla="*/ 90 h 1055"/>
                  <a:gd name="T6" fmla="*/ 358 w 716"/>
                  <a:gd name="T7" fmla="*/ 0 h 1055"/>
                  <a:gd name="T8" fmla="*/ 268 w 716"/>
                  <a:gd name="T9" fmla="*/ 90 h 1055"/>
                  <a:gd name="T10" fmla="*/ 268 w 716"/>
                  <a:gd name="T11" fmla="*/ 734 h 1055"/>
                  <a:gd name="T12" fmla="*/ 169 w 716"/>
                  <a:gd name="T13" fmla="*/ 636 h 1055"/>
                  <a:gd name="T14" fmla="*/ 54 w 716"/>
                  <a:gd name="T15" fmla="*/ 621 h 1055"/>
                  <a:gd name="T16" fmla="*/ 40 w 716"/>
                  <a:gd name="T17" fmla="*/ 760 h 1055"/>
                  <a:gd name="T18" fmla="*/ 305 w 716"/>
                  <a:gd name="T19" fmla="*/ 1025 h 1055"/>
                  <a:gd name="T20" fmla="*/ 411 w 716"/>
                  <a:gd name="T21" fmla="*/ 1025 h 1055"/>
                  <a:gd name="T22" fmla="*/ 676 w 716"/>
                  <a:gd name="T23" fmla="*/ 760 h 1055"/>
                  <a:gd name="T24" fmla="*/ 662 w 716"/>
                  <a:gd name="T25" fmla="*/ 621 h 1055"/>
                  <a:gd name="T26" fmla="*/ 547 w 716"/>
                  <a:gd name="T27" fmla="*/ 636 h 1055"/>
                  <a:gd name="T28" fmla="*/ 547 w 716"/>
                  <a:gd name="T29" fmla="*/ 636 h 1055"/>
                  <a:gd name="T30" fmla="*/ 547 w 716"/>
                  <a:gd name="T31" fmla="*/ 63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6" h="1055">
                    <a:moveTo>
                      <a:pt x="547" y="636"/>
                    </a:moveTo>
                    <a:cubicBezTo>
                      <a:pt x="448" y="734"/>
                      <a:pt x="448" y="734"/>
                      <a:pt x="448" y="734"/>
                    </a:cubicBezTo>
                    <a:cubicBezTo>
                      <a:pt x="448" y="90"/>
                      <a:pt x="448" y="90"/>
                      <a:pt x="448" y="90"/>
                    </a:cubicBezTo>
                    <a:cubicBezTo>
                      <a:pt x="448" y="40"/>
                      <a:pt x="407" y="0"/>
                      <a:pt x="358" y="0"/>
                    </a:cubicBezTo>
                    <a:cubicBezTo>
                      <a:pt x="308" y="0"/>
                      <a:pt x="268" y="40"/>
                      <a:pt x="268" y="90"/>
                    </a:cubicBezTo>
                    <a:cubicBezTo>
                      <a:pt x="268" y="734"/>
                      <a:pt x="268" y="734"/>
                      <a:pt x="268" y="734"/>
                    </a:cubicBezTo>
                    <a:cubicBezTo>
                      <a:pt x="169" y="636"/>
                      <a:pt x="169" y="636"/>
                      <a:pt x="169" y="636"/>
                    </a:cubicBezTo>
                    <a:cubicBezTo>
                      <a:pt x="139" y="605"/>
                      <a:pt x="90" y="597"/>
                      <a:pt x="54" y="621"/>
                    </a:cubicBezTo>
                    <a:cubicBezTo>
                      <a:pt x="5" y="654"/>
                      <a:pt x="0" y="721"/>
                      <a:pt x="40" y="760"/>
                    </a:cubicBezTo>
                    <a:cubicBezTo>
                      <a:pt x="305" y="1025"/>
                      <a:pt x="305" y="1025"/>
                      <a:pt x="305" y="1025"/>
                    </a:cubicBezTo>
                    <a:cubicBezTo>
                      <a:pt x="334" y="1055"/>
                      <a:pt x="382" y="1055"/>
                      <a:pt x="411" y="1025"/>
                    </a:cubicBezTo>
                    <a:cubicBezTo>
                      <a:pt x="676" y="760"/>
                      <a:pt x="676" y="760"/>
                      <a:pt x="676" y="760"/>
                    </a:cubicBezTo>
                    <a:cubicBezTo>
                      <a:pt x="716" y="721"/>
                      <a:pt x="711" y="654"/>
                      <a:pt x="662" y="621"/>
                    </a:cubicBezTo>
                    <a:cubicBezTo>
                      <a:pt x="626" y="597"/>
                      <a:pt x="577" y="605"/>
                      <a:pt x="547" y="636"/>
                    </a:cubicBezTo>
                    <a:close/>
                    <a:moveTo>
                      <a:pt x="547" y="636"/>
                    </a:moveTo>
                    <a:cubicBezTo>
                      <a:pt x="547" y="636"/>
                      <a:pt x="547" y="636"/>
                      <a:pt x="547" y="63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Oval 5">
              <a:extLst>
                <a:ext uri="{FF2B5EF4-FFF2-40B4-BE49-F238E27FC236}">
                  <a16:creationId xmlns:a16="http://schemas.microsoft.com/office/drawing/2014/main" id="{D2292BFB-D27A-4763-B051-2FC808888BC7}"/>
                </a:ext>
              </a:extLst>
            </p:cNvPr>
            <p:cNvSpPr>
              <a:spLocks noChangeArrowheads="1"/>
            </p:cNvSpPr>
            <p:nvPr/>
          </p:nvSpPr>
          <p:spPr bwMode="auto">
            <a:xfrm>
              <a:off x="6420267" y="2398741"/>
              <a:ext cx="389180" cy="392402"/>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Oval 62">
              <a:extLst>
                <a:ext uri="{FF2B5EF4-FFF2-40B4-BE49-F238E27FC236}">
                  <a16:creationId xmlns:a16="http://schemas.microsoft.com/office/drawing/2014/main" id="{2B9C0BA6-A82D-48FF-B21F-279C60815683}"/>
                </a:ext>
              </a:extLst>
            </p:cNvPr>
            <p:cNvSpPr>
              <a:spLocks noChangeArrowheads="1"/>
            </p:cNvSpPr>
            <p:nvPr/>
          </p:nvSpPr>
          <p:spPr bwMode="auto">
            <a:xfrm>
              <a:off x="5521606" y="2394964"/>
              <a:ext cx="454496" cy="4589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GB">
                <a:solidFill>
                  <a:srgbClr val="282F39"/>
                </a:solidFill>
                <a:latin typeface="Calibri" panose="020F0502020204030204"/>
              </a:endParaRPr>
            </a:p>
          </p:txBody>
        </p:sp>
        <p:sp>
          <p:nvSpPr>
            <p:cNvPr id="39" name="Oval 62">
              <a:extLst>
                <a:ext uri="{FF2B5EF4-FFF2-40B4-BE49-F238E27FC236}">
                  <a16:creationId xmlns:a16="http://schemas.microsoft.com/office/drawing/2014/main" id="{2B9C0BA6-A82D-48FF-B21F-279C60815683}"/>
                </a:ext>
              </a:extLst>
            </p:cNvPr>
            <p:cNvSpPr>
              <a:spLocks noChangeArrowheads="1"/>
            </p:cNvSpPr>
            <p:nvPr/>
          </p:nvSpPr>
          <p:spPr bwMode="auto">
            <a:xfrm>
              <a:off x="7384057" y="2401214"/>
              <a:ext cx="252876" cy="25534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GB">
                <a:solidFill>
                  <a:srgbClr val="282F39"/>
                </a:solidFill>
                <a:latin typeface="Calibri" panose="020F0502020204030204"/>
              </a:endParaRPr>
            </a:p>
          </p:txBody>
        </p:sp>
        <p:sp>
          <p:nvSpPr>
            <p:cNvPr id="40" name="Oval 78">
              <a:extLst>
                <a:ext uri="{FF2B5EF4-FFF2-40B4-BE49-F238E27FC236}">
                  <a16:creationId xmlns:a16="http://schemas.microsoft.com/office/drawing/2014/main" id="{FB8FDF7E-A059-44DE-A03D-F5CA04AC0DB0}"/>
                </a:ext>
              </a:extLst>
            </p:cNvPr>
            <p:cNvSpPr>
              <a:spLocks noChangeArrowheads="1"/>
            </p:cNvSpPr>
            <p:nvPr/>
          </p:nvSpPr>
          <p:spPr bwMode="auto">
            <a:xfrm>
              <a:off x="7507841" y="2937341"/>
              <a:ext cx="405231" cy="408654"/>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Oval 5">
              <a:extLst>
                <a:ext uri="{FF2B5EF4-FFF2-40B4-BE49-F238E27FC236}">
                  <a16:creationId xmlns:a16="http://schemas.microsoft.com/office/drawing/2014/main" id="{D2292BFB-D27A-4763-B051-2FC808888BC7}"/>
                </a:ext>
              </a:extLst>
            </p:cNvPr>
            <p:cNvSpPr>
              <a:spLocks noChangeArrowheads="1"/>
            </p:cNvSpPr>
            <p:nvPr/>
          </p:nvSpPr>
          <p:spPr bwMode="auto">
            <a:xfrm>
              <a:off x="4344982" y="3361126"/>
              <a:ext cx="389180" cy="392402"/>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42" name="Straight Connector 41"/>
            <p:cNvCxnSpPr>
              <a:stCxn id="32" idx="2"/>
              <a:endCxn id="41" idx="6"/>
            </p:cNvCxnSpPr>
            <p:nvPr/>
          </p:nvCxnSpPr>
          <p:spPr>
            <a:xfrm flipH="1" flipV="1">
              <a:off x="4734162" y="3557327"/>
              <a:ext cx="424742" cy="594"/>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Oval 5">
              <a:extLst>
                <a:ext uri="{FF2B5EF4-FFF2-40B4-BE49-F238E27FC236}">
                  <a16:creationId xmlns:a16="http://schemas.microsoft.com/office/drawing/2014/main" id="{D2292BFB-D27A-4763-B051-2FC808888BC7}"/>
                </a:ext>
              </a:extLst>
            </p:cNvPr>
            <p:cNvSpPr>
              <a:spLocks noChangeArrowheads="1"/>
            </p:cNvSpPr>
            <p:nvPr/>
          </p:nvSpPr>
          <p:spPr bwMode="auto">
            <a:xfrm>
              <a:off x="4665440" y="2251798"/>
              <a:ext cx="213391" cy="215158"/>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Oval 62">
              <a:extLst>
                <a:ext uri="{FF2B5EF4-FFF2-40B4-BE49-F238E27FC236}">
                  <a16:creationId xmlns:a16="http://schemas.microsoft.com/office/drawing/2014/main" id="{2B9C0BA6-A82D-48FF-B21F-279C60815683}"/>
                </a:ext>
              </a:extLst>
            </p:cNvPr>
            <p:cNvSpPr>
              <a:spLocks noChangeArrowheads="1"/>
            </p:cNvSpPr>
            <p:nvPr/>
          </p:nvSpPr>
          <p:spPr bwMode="auto">
            <a:xfrm>
              <a:off x="4043957" y="2633633"/>
              <a:ext cx="295210" cy="29808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GB">
                <a:solidFill>
                  <a:srgbClr val="282F39"/>
                </a:solidFill>
                <a:latin typeface="Calibri" panose="020F0502020204030204"/>
              </a:endParaRPr>
            </a:p>
          </p:txBody>
        </p:sp>
        <p:cxnSp>
          <p:nvCxnSpPr>
            <p:cNvPr id="45" name="Straight Connector 44"/>
            <p:cNvCxnSpPr>
              <a:stCxn id="29" idx="2"/>
              <a:endCxn id="44" idx="5"/>
            </p:cNvCxnSpPr>
            <p:nvPr/>
          </p:nvCxnSpPr>
          <p:spPr>
            <a:xfrm flipH="1" flipV="1">
              <a:off x="4295934" y="2888066"/>
              <a:ext cx="349195" cy="86527"/>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3" idx="4"/>
              <a:endCxn id="29" idx="0"/>
            </p:cNvCxnSpPr>
            <p:nvPr/>
          </p:nvCxnSpPr>
          <p:spPr>
            <a:xfrm>
              <a:off x="4772136" y="2466956"/>
              <a:ext cx="132521" cy="246082"/>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8016977A-112F-4154-95F5-0608714FBFEE}"/>
              </a:ext>
            </a:extLst>
          </p:cNvPr>
          <p:cNvSpPr txBox="1"/>
          <p:nvPr/>
        </p:nvSpPr>
        <p:spPr>
          <a:xfrm>
            <a:off x="3359696" y="2022888"/>
            <a:ext cx="2644962" cy="338554"/>
          </a:xfrm>
          <a:prstGeom prst="rect">
            <a:avLst/>
          </a:prstGeom>
          <a:noFill/>
        </p:spPr>
        <p:txBody>
          <a:bodyPr wrap="square" rtlCol="0">
            <a:spAutoFit/>
          </a:bodyPr>
          <a:lstStyle/>
          <a:p>
            <a:r>
              <a:rPr lang="en-GB" sz="1600" dirty="0"/>
              <a:t>Heads of Nursing meeting</a:t>
            </a:r>
          </a:p>
        </p:txBody>
      </p:sp>
      <p:sp>
        <p:nvSpPr>
          <p:cNvPr id="56" name="TextBox 55">
            <a:extLst>
              <a:ext uri="{FF2B5EF4-FFF2-40B4-BE49-F238E27FC236}">
                <a16:creationId xmlns:a16="http://schemas.microsoft.com/office/drawing/2014/main" id="{8016977A-112F-4154-95F5-0608714FBFEE}"/>
              </a:ext>
            </a:extLst>
          </p:cNvPr>
          <p:cNvSpPr txBox="1"/>
          <p:nvPr/>
        </p:nvSpPr>
        <p:spPr>
          <a:xfrm>
            <a:off x="3335438" y="2798778"/>
            <a:ext cx="2572995" cy="338554"/>
          </a:xfrm>
          <a:prstGeom prst="rect">
            <a:avLst/>
          </a:prstGeom>
          <a:noFill/>
        </p:spPr>
        <p:txBody>
          <a:bodyPr wrap="square" rtlCol="0">
            <a:spAutoFit/>
          </a:bodyPr>
          <a:lstStyle/>
          <a:p>
            <a:r>
              <a:rPr lang="en-GB" sz="1600" dirty="0"/>
              <a:t>Verbal updates</a:t>
            </a:r>
          </a:p>
        </p:txBody>
      </p:sp>
      <p:sp>
        <p:nvSpPr>
          <p:cNvPr id="57" name="TextBox 56">
            <a:extLst>
              <a:ext uri="{FF2B5EF4-FFF2-40B4-BE49-F238E27FC236}">
                <a16:creationId xmlns:a16="http://schemas.microsoft.com/office/drawing/2014/main" id="{8016977A-112F-4154-95F5-0608714FBFEE}"/>
              </a:ext>
            </a:extLst>
          </p:cNvPr>
          <p:cNvSpPr txBox="1"/>
          <p:nvPr/>
        </p:nvSpPr>
        <p:spPr>
          <a:xfrm>
            <a:off x="3335438" y="3550052"/>
            <a:ext cx="2572995" cy="338554"/>
          </a:xfrm>
          <a:prstGeom prst="rect">
            <a:avLst/>
          </a:prstGeom>
          <a:noFill/>
        </p:spPr>
        <p:txBody>
          <a:bodyPr wrap="square" rtlCol="0">
            <a:spAutoFit/>
          </a:bodyPr>
          <a:lstStyle/>
          <a:p>
            <a:r>
              <a:rPr lang="en-GB" sz="1600" dirty="0"/>
              <a:t>Social media </a:t>
            </a:r>
          </a:p>
        </p:txBody>
      </p:sp>
      <p:sp>
        <p:nvSpPr>
          <p:cNvPr id="58" name="Oval 57"/>
          <p:cNvSpPr/>
          <p:nvPr/>
        </p:nvSpPr>
        <p:spPr>
          <a:xfrm>
            <a:off x="2714455" y="1926746"/>
            <a:ext cx="506366" cy="506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59" name="Oval 58"/>
          <p:cNvSpPr/>
          <p:nvPr/>
        </p:nvSpPr>
        <p:spPr>
          <a:xfrm>
            <a:off x="2714455" y="2762979"/>
            <a:ext cx="506366" cy="5063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60" name="Oval 59"/>
          <p:cNvSpPr/>
          <p:nvPr/>
        </p:nvSpPr>
        <p:spPr>
          <a:xfrm>
            <a:off x="2732257" y="3494798"/>
            <a:ext cx="506366" cy="5063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62" name="Oval 62">
            <a:extLst>
              <a:ext uri="{FF2B5EF4-FFF2-40B4-BE49-F238E27FC236}">
                <a16:creationId xmlns:a16="http://schemas.microsoft.com/office/drawing/2014/main" id="{2B9C0BA6-A82D-48FF-B21F-279C60815683}"/>
              </a:ext>
            </a:extLst>
          </p:cNvPr>
          <p:cNvSpPr>
            <a:spLocks noChangeArrowheads="1"/>
          </p:cNvSpPr>
          <p:nvPr/>
        </p:nvSpPr>
        <p:spPr bwMode="auto">
          <a:xfrm>
            <a:off x="2732257" y="4248053"/>
            <a:ext cx="506366" cy="466666"/>
          </a:xfrm>
          <a:prstGeom prst="ellipse">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algn="ctr"/>
            <a:r>
              <a:rPr lang="en-US" b="1" dirty="0">
                <a:solidFill>
                  <a:schemeClr val="bg1"/>
                </a:solidFill>
              </a:rPr>
              <a:t>4</a:t>
            </a:r>
          </a:p>
        </p:txBody>
      </p:sp>
      <p:sp>
        <p:nvSpPr>
          <p:cNvPr id="63" name="TextBox 62">
            <a:extLst>
              <a:ext uri="{FF2B5EF4-FFF2-40B4-BE49-F238E27FC236}">
                <a16:creationId xmlns:a16="http://schemas.microsoft.com/office/drawing/2014/main" id="{8016977A-112F-4154-95F5-0608714FBFEE}"/>
              </a:ext>
            </a:extLst>
          </p:cNvPr>
          <p:cNvSpPr txBox="1"/>
          <p:nvPr/>
        </p:nvSpPr>
        <p:spPr>
          <a:xfrm>
            <a:off x="3385851" y="4304491"/>
            <a:ext cx="2925337" cy="338554"/>
          </a:xfrm>
          <a:prstGeom prst="rect">
            <a:avLst/>
          </a:prstGeom>
          <a:noFill/>
        </p:spPr>
        <p:txBody>
          <a:bodyPr wrap="square" rtlCol="0">
            <a:spAutoFit/>
          </a:bodyPr>
          <a:lstStyle/>
          <a:p>
            <a:r>
              <a:rPr lang="en-GB" sz="1600" dirty="0"/>
              <a:t>Presentation at Alliance Events</a:t>
            </a:r>
          </a:p>
        </p:txBody>
      </p:sp>
      <p:sp>
        <p:nvSpPr>
          <p:cNvPr id="64" name="Oval 62">
            <a:extLst>
              <a:ext uri="{FF2B5EF4-FFF2-40B4-BE49-F238E27FC236}">
                <a16:creationId xmlns:a16="http://schemas.microsoft.com/office/drawing/2014/main" id="{2B9C0BA6-A82D-48FF-B21F-279C60815683}"/>
              </a:ext>
            </a:extLst>
          </p:cNvPr>
          <p:cNvSpPr>
            <a:spLocks noChangeArrowheads="1"/>
          </p:cNvSpPr>
          <p:nvPr/>
        </p:nvSpPr>
        <p:spPr bwMode="auto">
          <a:xfrm>
            <a:off x="2732257" y="5001913"/>
            <a:ext cx="506366" cy="466666"/>
          </a:xfrm>
          <a:prstGeom prst="ellips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algn="ctr"/>
            <a:r>
              <a:rPr lang="en-US" b="1" dirty="0">
                <a:solidFill>
                  <a:schemeClr val="bg1"/>
                </a:solidFill>
              </a:rPr>
              <a:t>5</a:t>
            </a:r>
          </a:p>
        </p:txBody>
      </p:sp>
      <p:sp>
        <p:nvSpPr>
          <p:cNvPr id="65" name="Rectangle 64"/>
          <p:cNvSpPr/>
          <p:nvPr/>
        </p:nvSpPr>
        <p:spPr>
          <a:xfrm>
            <a:off x="3509677" y="4999077"/>
            <a:ext cx="1172500" cy="369332"/>
          </a:xfrm>
          <a:prstGeom prst="rect">
            <a:avLst/>
          </a:prstGeom>
        </p:spPr>
        <p:txBody>
          <a:bodyPr wrap="none">
            <a:spAutoFit/>
          </a:bodyPr>
          <a:lstStyle/>
          <a:p>
            <a:r>
              <a:rPr lang="en-GB" dirty="0"/>
              <a:t>E-bulletins</a:t>
            </a:r>
          </a:p>
        </p:txBody>
      </p:sp>
    </p:spTree>
    <p:extLst>
      <p:ext uri="{BB962C8B-B14F-4D97-AF65-F5344CB8AC3E}">
        <p14:creationId xmlns:p14="http://schemas.microsoft.com/office/powerpoint/2010/main" val="1229844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7030A0"/>
                </a:solidFill>
              </a:rPr>
              <a:t>Top Tips</a:t>
            </a:r>
            <a:endParaRPr lang="en-GB" dirty="0"/>
          </a:p>
        </p:txBody>
      </p:sp>
      <p:sp>
        <p:nvSpPr>
          <p:cNvPr id="9" name="Freeform 5">
            <a:extLst>
              <a:ext uri="{FF2B5EF4-FFF2-40B4-BE49-F238E27FC236}">
                <a16:creationId xmlns:a16="http://schemas.microsoft.com/office/drawing/2014/main" id="{C9857876-74A4-457C-BC61-0ED92C207B4B}"/>
              </a:ext>
            </a:extLst>
          </p:cNvPr>
          <p:cNvSpPr>
            <a:spLocks/>
          </p:cNvSpPr>
          <p:nvPr/>
        </p:nvSpPr>
        <p:spPr bwMode="auto">
          <a:xfrm>
            <a:off x="2170241" y="2083886"/>
            <a:ext cx="2383733" cy="1421135"/>
          </a:xfrm>
          <a:custGeom>
            <a:avLst/>
            <a:gdLst>
              <a:gd name="T0" fmla="*/ 540 w 624"/>
              <a:gd name="T1" fmla="*/ 191 h 381"/>
              <a:gd name="T2" fmla="*/ 560 w 624"/>
              <a:gd name="T3" fmla="*/ 197 h 381"/>
              <a:gd name="T4" fmla="*/ 595 w 624"/>
              <a:gd name="T5" fmla="*/ 219 h 381"/>
              <a:gd name="T6" fmla="*/ 621 w 624"/>
              <a:gd name="T7" fmla="*/ 271 h 381"/>
              <a:gd name="T8" fmla="*/ 612 w 624"/>
              <a:gd name="T9" fmla="*/ 328 h 381"/>
              <a:gd name="T10" fmla="*/ 555 w 624"/>
              <a:gd name="T11" fmla="*/ 375 h 381"/>
              <a:gd name="T12" fmla="*/ 534 w 624"/>
              <a:gd name="T13" fmla="*/ 379 h 381"/>
              <a:gd name="T14" fmla="*/ 402 w 624"/>
              <a:gd name="T15" fmla="*/ 380 h 381"/>
              <a:gd name="T16" fmla="*/ 142 w 624"/>
              <a:gd name="T17" fmla="*/ 380 h 381"/>
              <a:gd name="T18" fmla="*/ 92 w 624"/>
              <a:gd name="T19" fmla="*/ 373 h 381"/>
              <a:gd name="T20" fmla="*/ 26 w 624"/>
              <a:gd name="T21" fmla="*/ 324 h 381"/>
              <a:gd name="T22" fmla="*/ 3 w 624"/>
              <a:gd name="T23" fmla="*/ 271 h 381"/>
              <a:gd name="T24" fmla="*/ 5 w 624"/>
              <a:gd name="T25" fmla="*/ 216 h 381"/>
              <a:gd name="T26" fmla="*/ 66 w 624"/>
              <a:gd name="T27" fmla="*/ 133 h 381"/>
              <a:gd name="T28" fmla="*/ 119 w 624"/>
              <a:gd name="T29" fmla="*/ 114 h 381"/>
              <a:gd name="T30" fmla="*/ 123 w 624"/>
              <a:gd name="T31" fmla="*/ 111 h 381"/>
              <a:gd name="T32" fmla="*/ 163 w 624"/>
              <a:gd name="T33" fmla="*/ 45 h 381"/>
              <a:gd name="T34" fmla="*/ 226 w 624"/>
              <a:gd name="T35" fmla="*/ 8 h 381"/>
              <a:gd name="T36" fmla="*/ 290 w 624"/>
              <a:gd name="T37" fmla="*/ 4 h 381"/>
              <a:gd name="T38" fmla="*/ 387 w 624"/>
              <a:gd name="T39" fmla="*/ 62 h 381"/>
              <a:gd name="T40" fmla="*/ 397 w 624"/>
              <a:gd name="T41" fmla="*/ 77 h 381"/>
              <a:gd name="T42" fmla="*/ 403 w 624"/>
              <a:gd name="T43" fmla="*/ 79 h 381"/>
              <a:gd name="T44" fmla="*/ 443 w 624"/>
              <a:gd name="T45" fmla="*/ 74 h 381"/>
              <a:gd name="T46" fmla="*/ 518 w 624"/>
              <a:gd name="T47" fmla="*/ 112 h 381"/>
              <a:gd name="T48" fmla="*/ 540 w 624"/>
              <a:gd name="T49" fmla="*/ 188 h 381"/>
              <a:gd name="T50" fmla="*/ 540 w 624"/>
              <a:gd name="T51"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 h="381">
                <a:moveTo>
                  <a:pt x="540" y="191"/>
                </a:moveTo>
                <a:cubicBezTo>
                  <a:pt x="547" y="193"/>
                  <a:pt x="554" y="195"/>
                  <a:pt x="560" y="197"/>
                </a:cubicBezTo>
                <a:cubicBezTo>
                  <a:pt x="574" y="202"/>
                  <a:pt x="585" y="209"/>
                  <a:pt x="595" y="219"/>
                </a:cubicBezTo>
                <a:cubicBezTo>
                  <a:pt x="609" y="233"/>
                  <a:pt x="619" y="251"/>
                  <a:pt x="621" y="271"/>
                </a:cubicBezTo>
                <a:cubicBezTo>
                  <a:pt x="624" y="290"/>
                  <a:pt x="622" y="310"/>
                  <a:pt x="612" y="328"/>
                </a:cubicBezTo>
                <a:cubicBezTo>
                  <a:pt x="600" y="352"/>
                  <a:pt x="581" y="367"/>
                  <a:pt x="555" y="375"/>
                </a:cubicBezTo>
                <a:cubicBezTo>
                  <a:pt x="549" y="378"/>
                  <a:pt x="541" y="379"/>
                  <a:pt x="534" y="379"/>
                </a:cubicBezTo>
                <a:cubicBezTo>
                  <a:pt x="490" y="380"/>
                  <a:pt x="446" y="380"/>
                  <a:pt x="402" y="380"/>
                </a:cubicBezTo>
                <a:cubicBezTo>
                  <a:pt x="315" y="381"/>
                  <a:pt x="228" y="380"/>
                  <a:pt x="142" y="380"/>
                </a:cubicBezTo>
                <a:cubicBezTo>
                  <a:pt x="125" y="380"/>
                  <a:pt x="108" y="379"/>
                  <a:pt x="92" y="373"/>
                </a:cubicBezTo>
                <a:cubicBezTo>
                  <a:pt x="65" y="364"/>
                  <a:pt x="43" y="348"/>
                  <a:pt x="26" y="324"/>
                </a:cubicBezTo>
                <a:cubicBezTo>
                  <a:pt x="14" y="308"/>
                  <a:pt x="7" y="291"/>
                  <a:pt x="3" y="271"/>
                </a:cubicBezTo>
                <a:cubicBezTo>
                  <a:pt x="0" y="253"/>
                  <a:pt x="0" y="234"/>
                  <a:pt x="5" y="216"/>
                </a:cubicBezTo>
                <a:cubicBezTo>
                  <a:pt x="14" y="180"/>
                  <a:pt x="34" y="152"/>
                  <a:pt x="66" y="133"/>
                </a:cubicBezTo>
                <a:cubicBezTo>
                  <a:pt x="82" y="122"/>
                  <a:pt x="100" y="117"/>
                  <a:pt x="119" y="114"/>
                </a:cubicBezTo>
                <a:cubicBezTo>
                  <a:pt x="121" y="114"/>
                  <a:pt x="123" y="112"/>
                  <a:pt x="123" y="111"/>
                </a:cubicBezTo>
                <a:cubicBezTo>
                  <a:pt x="131" y="85"/>
                  <a:pt x="144" y="63"/>
                  <a:pt x="163" y="45"/>
                </a:cubicBezTo>
                <a:cubicBezTo>
                  <a:pt x="181" y="27"/>
                  <a:pt x="202" y="15"/>
                  <a:pt x="226" y="8"/>
                </a:cubicBezTo>
                <a:cubicBezTo>
                  <a:pt x="247" y="2"/>
                  <a:pt x="268" y="0"/>
                  <a:pt x="290" y="4"/>
                </a:cubicBezTo>
                <a:cubicBezTo>
                  <a:pt x="330" y="10"/>
                  <a:pt x="362" y="30"/>
                  <a:pt x="387" y="62"/>
                </a:cubicBezTo>
                <a:cubicBezTo>
                  <a:pt x="391" y="67"/>
                  <a:pt x="394" y="72"/>
                  <a:pt x="397" y="77"/>
                </a:cubicBezTo>
                <a:cubicBezTo>
                  <a:pt x="399" y="80"/>
                  <a:pt x="401" y="80"/>
                  <a:pt x="403" y="79"/>
                </a:cubicBezTo>
                <a:cubicBezTo>
                  <a:pt x="416" y="74"/>
                  <a:pt x="429" y="73"/>
                  <a:pt x="443" y="74"/>
                </a:cubicBezTo>
                <a:cubicBezTo>
                  <a:pt x="474" y="75"/>
                  <a:pt x="499" y="88"/>
                  <a:pt x="518" y="112"/>
                </a:cubicBezTo>
                <a:cubicBezTo>
                  <a:pt x="536" y="134"/>
                  <a:pt x="543" y="160"/>
                  <a:pt x="540" y="188"/>
                </a:cubicBezTo>
                <a:cubicBezTo>
                  <a:pt x="540" y="189"/>
                  <a:pt x="540" y="190"/>
                  <a:pt x="540" y="19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282F39"/>
              </a:solidFill>
              <a:latin typeface="Calibri" panose="020F0502020204030204"/>
            </a:endParaRPr>
          </a:p>
          <a:p>
            <a:pPr>
              <a:defRPr/>
            </a:pPr>
            <a:endParaRPr lang="en-US" dirty="0">
              <a:solidFill>
                <a:srgbClr val="282F39"/>
              </a:solidFill>
              <a:latin typeface="Calibri" panose="020F0502020204030204"/>
            </a:endParaRPr>
          </a:p>
          <a:p>
            <a:pPr>
              <a:defRPr/>
            </a:pPr>
            <a:r>
              <a:rPr lang="en-US" b="1" dirty="0">
                <a:solidFill>
                  <a:srgbClr val="282F39"/>
                </a:solidFill>
                <a:latin typeface="Calibri" panose="020F0502020204030204"/>
              </a:rPr>
              <a:t>       </a:t>
            </a:r>
            <a:r>
              <a:rPr lang="en-US" sz="2400" b="1" dirty="0">
                <a:solidFill>
                  <a:srgbClr val="282F39"/>
                </a:solidFill>
                <a:latin typeface="Calibri" panose="020F0502020204030204"/>
              </a:rPr>
              <a:t>Start Small</a:t>
            </a:r>
          </a:p>
        </p:txBody>
      </p:sp>
      <p:sp>
        <p:nvSpPr>
          <p:cNvPr id="12" name="Freeform 20">
            <a:extLst>
              <a:ext uri="{FF2B5EF4-FFF2-40B4-BE49-F238E27FC236}">
                <a16:creationId xmlns:a16="http://schemas.microsoft.com/office/drawing/2014/main" id="{2501C52B-8B06-4852-BB7E-40814786E6AB}"/>
              </a:ext>
            </a:extLst>
          </p:cNvPr>
          <p:cNvSpPr>
            <a:spLocks/>
          </p:cNvSpPr>
          <p:nvPr/>
        </p:nvSpPr>
        <p:spPr bwMode="auto">
          <a:xfrm>
            <a:off x="2438360" y="2070723"/>
            <a:ext cx="6635373" cy="4777752"/>
          </a:xfrm>
          <a:custGeom>
            <a:avLst/>
            <a:gdLst>
              <a:gd name="T0" fmla="*/ 0 w 4670"/>
              <a:gd name="T1" fmla="*/ 2972 h 2972"/>
              <a:gd name="T2" fmla="*/ 288 w 4670"/>
              <a:gd name="T3" fmla="*/ 2728 h 2972"/>
              <a:gd name="T4" fmla="*/ 768 w 4670"/>
              <a:gd name="T5" fmla="*/ 2812 h 2972"/>
              <a:gd name="T6" fmla="*/ 996 w 4670"/>
              <a:gd name="T7" fmla="*/ 2392 h 2972"/>
              <a:gd name="T8" fmla="*/ 1636 w 4670"/>
              <a:gd name="T9" fmla="*/ 1932 h 2972"/>
              <a:gd name="T10" fmla="*/ 2124 w 4670"/>
              <a:gd name="T11" fmla="*/ 2084 h 2972"/>
              <a:gd name="T12" fmla="*/ 2068 w 4670"/>
              <a:gd name="T13" fmla="*/ 2464 h 2972"/>
              <a:gd name="T14" fmla="*/ 1580 w 4670"/>
              <a:gd name="T15" fmla="*/ 2360 h 2972"/>
              <a:gd name="T16" fmla="*/ 1716 w 4670"/>
              <a:gd name="T17" fmla="*/ 1780 h 2972"/>
              <a:gd name="T18" fmla="*/ 2720 w 4670"/>
              <a:gd name="T19" fmla="*/ 1304 h 2972"/>
              <a:gd name="T20" fmla="*/ 3420 w 4670"/>
              <a:gd name="T21" fmla="*/ 1776 h 2972"/>
              <a:gd name="T22" fmla="*/ 2872 w 4670"/>
              <a:gd name="T23" fmla="*/ 2284 h 2972"/>
              <a:gd name="T24" fmla="*/ 2488 w 4670"/>
              <a:gd name="T25" fmla="*/ 1608 h 2972"/>
              <a:gd name="T26" fmla="*/ 4132 w 4670"/>
              <a:gd name="T27" fmla="*/ 664 h 2972"/>
              <a:gd name="T28" fmla="*/ 4640 w 4670"/>
              <a:gd name="T29" fmla="*/ 1332 h 2972"/>
              <a:gd name="T30" fmla="*/ 4176 w 4670"/>
              <a:gd name="T31" fmla="*/ 1828 h 2972"/>
              <a:gd name="T32" fmla="*/ 3536 w 4670"/>
              <a:gd name="T33" fmla="*/ 1312 h 2972"/>
              <a:gd name="T34" fmla="*/ 4028 w 4670"/>
              <a:gd name="T35" fmla="*/ 352 h 2972"/>
              <a:gd name="T36" fmla="*/ 4256 w 4670"/>
              <a:gd name="T37" fmla="*/ 200 h 2972"/>
              <a:gd name="T38" fmla="*/ 4608 w 4670"/>
              <a:gd name="T39" fmla="*/ 0 h 2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70" h="2972">
                <a:moveTo>
                  <a:pt x="0" y="2972"/>
                </a:moveTo>
                <a:cubicBezTo>
                  <a:pt x="54" y="2881"/>
                  <a:pt x="147" y="2757"/>
                  <a:pt x="288" y="2728"/>
                </a:cubicBezTo>
                <a:cubicBezTo>
                  <a:pt x="485" y="2687"/>
                  <a:pt x="616" y="2862"/>
                  <a:pt x="768" y="2812"/>
                </a:cubicBezTo>
                <a:cubicBezTo>
                  <a:pt x="895" y="2770"/>
                  <a:pt x="860" y="2617"/>
                  <a:pt x="996" y="2392"/>
                </a:cubicBezTo>
                <a:cubicBezTo>
                  <a:pt x="1016" y="2358"/>
                  <a:pt x="1251" y="1983"/>
                  <a:pt x="1636" y="1932"/>
                </a:cubicBezTo>
                <a:cubicBezTo>
                  <a:pt x="1675" y="1927"/>
                  <a:pt x="2010" y="1882"/>
                  <a:pt x="2124" y="2084"/>
                </a:cubicBezTo>
                <a:cubicBezTo>
                  <a:pt x="2189" y="2198"/>
                  <a:pt x="2173" y="2375"/>
                  <a:pt x="2068" y="2464"/>
                </a:cubicBezTo>
                <a:cubicBezTo>
                  <a:pt x="1929" y="2582"/>
                  <a:pt x="1683" y="2505"/>
                  <a:pt x="1580" y="2360"/>
                </a:cubicBezTo>
                <a:cubicBezTo>
                  <a:pt x="1445" y="2169"/>
                  <a:pt x="1655" y="1869"/>
                  <a:pt x="1716" y="1780"/>
                </a:cubicBezTo>
                <a:cubicBezTo>
                  <a:pt x="1909" y="1498"/>
                  <a:pt x="2292" y="1251"/>
                  <a:pt x="2720" y="1304"/>
                </a:cubicBezTo>
                <a:cubicBezTo>
                  <a:pt x="2972" y="1335"/>
                  <a:pt x="3415" y="1492"/>
                  <a:pt x="3420" y="1776"/>
                </a:cubicBezTo>
                <a:cubicBezTo>
                  <a:pt x="3424" y="2018"/>
                  <a:pt x="3167" y="2328"/>
                  <a:pt x="2872" y="2284"/>
                </a:cubicBezTo>
                <a:cubicBezTo>
                  <a:pt x="2609" y="2245"/>
                  <a:pt x="2458" y="1862"/>
                  <a:pt x="2488" y="1608"/>
                </a:cubicBezTo>
                <a:cubicBezTo>
                  <a:pt x="2559" y="997"/>
                  <a:pt x="3504" y="409"/>
                  <a:pt x="4132" y="664"/>
                </a:cubicBezTo>
                <a:cubicBezTo>
                  <a:pt x="4360" y="757"/>
                  <a:pt x="4670" y="1012"/>
                  <a:pt x="4640" y="1332"/>
                </a:cubicBezTo>
                <a:cubicBezTo>
                  <a:pt x="4619" y="1556"/>
                  <a:pt x="4433" y="1793"/>
                  <a:pt x="4176" y="1828"/>
                </a:cubicBezTo>
                <a:cubicBezTo>
                  <a:pt x="3860" y="1871"/>
                  <a:pt x="3606" y="1562"/>
                  <a:pt x="3536" y="1312"/>
                </a:cubicBezTo>
                <a:cubicBezTo>
                  <a:pt x="3408" y="852"/>
                  <a:pt x="3943" y="421"/>
                  <a:pt x="4028" y="352"/>
                </a:cubicBezTo>
                <a:cubicBezTo>
                  <a:pt x="4057" y="328"/>
                  <a:pt x="4147" y="268"/>
                  <a:pt x="4256" y="200"/>
                </a:cubicBezTo>
                <a:cubicBezTo>
                  <a:pt x="4402" y="109"/>
                  <a:pt x="4526" y="42"/>
                  <a:pt x="4608" y="0"/>
                </a:cubicBezTo>
              </a:path>
            </a:pathLst>
          </a:custGeom>
          <a:noFill/>
          <a:ln w="25400" cap="flat">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srgbClr val="282F39"/>
              </a:solidFill>
              <a:latin typeface="Calibri" panose="020F0502020204030204"/>
            </a:endParaRPr>
          </a:p>
        </p:txBody>
      </p:sp>
      <p:grpSp>
        <p:nvGrpSpPr>
          <p:cNvPr id="13" name="Group 12">
            <a:extLst>
              <a:ext uri="{FF2B5EF4-FFF2-40B4-BE49-F238E27FC236}">
                <a16:creationId xmlns:a16="http://schemas.microsoft.com/office/drawing/2014/main" id="{E71E4A54-E821-4B4E-A832-096CFDCB1CAB}"/>
              </a:ext>
            </a:extLst>
          </p:cNvPr>
          <p:cNvGrpSpPr/>
          <p:nvPr/>
        </p:nvGrpSpPr>
        <p:grpSpPr>
          <a:xfrm>
            <a:off x="8421454" y="508158"/>
            <a:ext cx="1728395" cy="1584176"/>
            <a:chOff x="6140450" y="1690688"/>
            <a:chExt cx="3644901" cy="2676525"/>
          </a:xfrm>
        </p:grpSpPr>
        <p:sp>
          <p:nvSpPr>
            <p:cNvPr id="14" name="Freeform 5">
              <a:extLst>
                <a:ext uri="{FF2B5EF4-FFF2-40B4-BE49-F238E27FC236}">
                  <a16:creationId xmlns:a16="http://schemas.microsoft.com/office/drawing/2014/main" id="{87AF1B00-863A-471A-9E8C-FAFBA7EA3863}"/>
                </a:ext>
              </a:extLst>
            </p:cNvPr>
            <p:cNvSpPr>
              <a:spLocks/>
            </p:cNvSpPr>
            <p:nvPr/>
          </p:nvSpPr>
          <p:spPr bwMode="auto">
            <a:xfrm>
              <a:off x="6140450" y="1690688"/>
              <a:ext cx="3644900" cy="1668463"/>
            </a:xfrm>
            <a:custGeom>
              <a:avLst/>
              <a:gdLst>
                <a:gd name="T0" fmla="*/ 0 w 2296"/>
                <a:gd name="T1" fmla="*/ 682 h 1051"/>
                <a:gd name="T2" fmla="*/ 2296 w 2296"/>
                <a:gd name="T3" fmla="*/ 0 h 1051"/>
                <a:gd name="T4" fmla="*/ 540 w 2296"/>
                <a:gd name="T5" fmla="*/ 1051 h 1051"/>
                <a:gd name="T6" fmla="*/ 0 w 2296"/>
                <a:gd name="T7" fmla="*/ 682 h 1051"/>
              </a:gdLst>
              <a:ahLst/>
              <a:cxnLst>
                <a:cxn ang="0">
                  <a:pos x="T0" y="T1"/>
                </a:cxn>
                <a:cxn ang="0">
                  <a:pos x="T2" y="T3"/>
                </a:cxn>
                <a:cxn ang="0">
                  <a:pos x="T4" y="T5"/>
                </a:cxn>
                <a:cxn ang="0">
                  <a:pos x="T6" y="T7"/>
                </a:cxn>
              </a:cxnLst>
              <a:rect l="0" t="0" r="r" b="b"/>
              <a:pathLst>
                <a:path w="2296" h="1051">
                  <a:moveTo>
                    <a:pt x="0" y="682"/>
                  </a:moveTo>
                  <a:lnTo>
                    <a:pt x="2296" y="0"/>
                  </a:lnTo>
                  <a:lnTo>
                    <a:pt x="540" y="1051"/>
                  </a:lnTo>
                  <a:lnTo>
                    <a:pt x="0" y="68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282F39"/>
                </a:solidFill>
                <a:latin typeface="Calibri" panose="020F0502020204030204"/>
              </a:endParaRPr>
            </a:p>
          </p:txBody>
        </p:sp>
        <p:sp>
          <p:nvSpPr>
            <p:cNvPr id="15" name="Freeform 6">
              <a:extLst>
                <a:ext uri="{FF2B5EF4-FFF2-40B4-BE49-F238E27FC236}">
                  <a16:creationId xmlns:a16="http://schemas.microsoft.com/office/drawing/2014/main" id="{F90BC7FC-672C-4980-831D-D32D5BEB549E}"/>
                </a:ext>
              </a:extLst>
            </p:cNvPr>
            <p:cNvSpPr>
              <a:spLocks/>
            </p:cNvSpPr>
            <p:nvPr/>
          </p:nvSpPr>
          <p:spPr bwMode="auto">
            <a:xfrm>
              <a:off x="6997700" y="1690688"/>
              <a:ext cx="2787650" cy="2640013"/>
            </a:xfrm>
            <a:custGeom>
              <a:avLst/>
              <a:gdLst>
                <a:gd name="T0" fmla="*/ 187 w 1756"/>
                <a:gd name="T1" fmla="*/ 1663 h 1663"/>
                <a:gd name="T2" fmla="*/ 1756 w 1756"/>
                <a:gd name="T3" fmla="*/ 0 h 1663"/>
                <a:gd name="T4" fmla="*/ 0 w 1756"/>
                <a:gd name="T5" fmla="*/ 1051 h 1663"/>
                <a:gd name="T6" fmla="*/ 187 w 1756"/>
                <a:gd name="T7" fmla="*/ 1663 h 1663"/>
              </a:gdLst>
              <a:ahLst/>
              <a:cxnLst>
                <a:cxn ang="0">
                  <a:pos x="T0" y="T1"/>
                </a:cxn>
                <a:cxn ang="0">
                  <a:pos x="T2" y="T3"/>
                </a:cxn>
                <a:cxn ang="0">
                  <a:pos x="T4" y="T5"/>
                </a:cxn>
                <a:cxn ang="0">
                  <a:pos x="T6" y="T7"/>
                </a:cxn>
              </a:cxnLst>
              <a:rect l="0" t="0" r="r" b="b"/>
              <a:pathLst>
                <a:path w="1756" h="1663">
                  <a:moveTo>
                    <a:pt x="187" y="1663"/>
                  </a:moveTo>
                  <a:lnTo>
                    <a:pt x="1756" y="0"/>
                  </a:lnTo>
                  <a:lnTo>
                    <a:pt x="0" y="1051"/>
                  </a:lnTo>
                  <a:lnTo>
                    <a:pt x="187" y="1663"/>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282F39"/>
                </a:solidFill>
                <a:latin typeface="Calibri" panose="020F0502020204030204"/>
              </a:endParaRPr>
            </a:p>
          </p:txBody>
        </p:sp>
        <p:sp>
          <p:nvSpPr>
            <p:cNvPr id="16" name="Freeform 7">
              <a:extLst>
                <a:ext uri="{FF2B5EF4-FFF2-40B4-BE49-F238E27FC236}">
                  <a16:creationId xmlns:a16="http://schemas.microsoft.com/office/drawing/2014/main" id="{2811BBD9-A9C3-479B-966C-72721CE83B27}"/>
                </a:ext>
              </a:extLst>
            </p:cNvPr>
            <p:cNvSpPr>
              <a:spLocks/>
            </p:cNvSpPr>
            <p:nvPr/>
          </p:nvSpPr>
          <p:spPr bwMode="auto">
            <a:xfrm>
              <a:off x="7294562" y="1690688"/>
              <a:ext cx="2490789" cy="2676525"/>
            </a:xfrm>
            <a:custGeom>
              <a:avLst/>
              <a:gdLst>
                <a:gd name="T0" fmla="*/ 722 w 1569"/>
                <a:gd name="T1" fmla="*/ 1686 h 1686"/>
                <a:gd name="T2" fmla="*/ 1569 w 1569"/>
                <a:gd name="T3" fmla="*/ 0 h 1686"/>
                <a:gd name="T4" fmla="*/ 0 w 1569"/>
                <a:gd name="T5" fmla="*/ 1129 h 1686"/>
                <a:gd name="T6" fmla="*/ 722 w 1569"/>
                <a:gd name="T7" fmla="*/ 1686 h 1686"/>
              </a:gdLst>
              <a:ahLst/>
              <a:cxnLst>
                <a:cxn ang="0">
                  <a:pos x="T0" y="T1"/>
                </a:cxn>
                <a:cxn ang="0">
                  <a:pos x="T2" y="T3"/>
                </a:cxn>
                <a:cxn ang="0">
                  <a:pos x="T4" y="T5"/>
                </a:cxn>
                <a:cxn ang="0">
                  <a:pos x="T6" y="T7"/>
                </a:cxn>
              </a:cxnLst>
              <a:rect l="0" t="0" r="r" b="b"/>
              <a:pathLst>
                <a:path w="1569" h="1686">
                  <a:moveTo>
                    <a:pt x="722" y="1686"/>
                  </a:moveTo>
                  <a:lnTo>
                    <a:pt x="1569" y="0"/>
                  </a:lnTo>
                  <a:lnTo>
                    <a:pt x="0" y="1129"/>
                  </a:lnTo>
                  <a:lnTo>
                    <a:pt x="722" y="168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282F39"/>
                </a:solidFill>
                <a:latin typeface="Calibri" panose="020F0502020204030204"/>
              </a:endParaRPr>
            </a:p>
          </p:txBody>
        </p:sp>
        <p:sp>
          <p:nvSpPr>
            <p:cNvPr id="17" name="Freeform 8">
              <a:extLst>
                <a:ext uri="{FF2B5EF4-FFF2-40B4-BE49-F238E27FC236}">
                  <a16:creationId xmlns:a16="http://schemas.microsoft.com/office/drawing/2014/main" id="{A5F66EA2-0CA8-4749-AFAB-835E036C8817}"/>
                </a:ext>
              </a:extLst>
            </p:cNvPr>
            <p:cNvSpPr>
              <a:spLocks/>
            </p:cNvSpPr>
            <p:nvPr/>
          </p:nvSpPr>
          <p:spPr bwMode="auto">
            <a:xfrm>
              <a:off x="7294563" y="3482976"/>
              <a:ext cx="461963" cy="847725"/>
            </a:xfrm>
            <a:custGeom>
              <a:avLst/>
              <a:gdLst>
                <a:gd name="T0" fmla="*/ 0 w 291"/>
                <a:gd name="T1" fmla="*/ 534 h 534"/>
                <a:gd name="T2" fmla="*/ 291 w 291"/>
                <a:gd name="T3" fmla="*/ 226 h 534"/>
                <a:gd name="T4" fmla="*/ 0 w 291"/>
                <a:gd name="T5" fmla="*/ 0 h 534"/>
                <a:gd name="T6" fmla="*/ 0 w 291"/>
                <a:gd name="T7" fmla="*/ 534 h 534"/>
              </a:gdLst>
              <a:ahLst/>
              <a:cxnLst>
                <a:cxn ang="0">
                  <a:pos x="T0" y="T1"/>
                </a:cxn>
                <a:cxn ang="0">
                  <a:pos x="T2" y="T3"/>
                </a:cxn>
                <a:cxn ang="0">
                  <a:pos x="T4" y="T5"/>
                </a:cxn>
                <a:cxn ang="0">
                  <a:pos x="T6" y="T7"/>
                </a:cxn>
              </a:cxnLst>
              <a:rect l="0" t="0" r="r" b="b"/>
              <a:pathLst>
                <a:path w="291" h="534">
                  <a:moveTo>
                    <a:pt x="0" y="534"/>
                  </a:moveTo>
                  <a:lnTo>
                    <a:pt x="291" y="226"/>
                  </a:lnTo>
                  <a:lnTo>
                    <a:pt x="0" y="0"/>
                  </a:lnTo>
                  <a:lnTo>
                    <a:pt x="0" y="534"/>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282F39"/>
                </a:solidFill>
                <a:latin typeface="Calibri" panose="020F0502020204030204"/>
              </a:endParaRPr>
            </a:p>
          </p:txBody>
        </p:sp>
      </p:grpSp>
      <p:sp>
        <p:nvSpPr>
          <p:cNvPr id="19" name="Freeform 5">
            <a:extLst>
              <a:ext uri="{FF2B5EF4-FFF2-40B4-BE49-F238E27FC236}">
                <a16:creationId xmlns:a16="http://schemas.microsoft.com/office/drawing/2014/main" id="{C9857876-74A4-457C-BC61-0ED92C207B4B}"/>
              </a:ext>
            </a:extLst>
          </p:cNvPr>
          <p:cNvSpPr>
            <a:spLocks noGrp="1"/>
          </p:cNvSpPr>
          <p:nvPr>
            <p:ph idx="1"/>
          </p:nvPr>
        </p:nvSpPr>
        <p:spPr bwMode="auto">
          <a:xfrm>
            <a:off x="4937116" y="1565522"/>
            <a:ext cx="2599044" cy="1431430"/>
          </a:xfrm>
          <a:custGeom>
            <a:avLst/>
            <a:gdLst>
              <a:gd name="T0" fmla="*/ 540 w 624"/>
              <a:gd name="T1" fmla="*/ 191 h 381"/>
              <a:gd name="T2" fmla="*/ 560 w 624"/>
              <a:gd name="T3" fmla="*/ 197 h 381"/>
              <a:gd name="T4" fmla="*/ 595 w 624"/>
              <a:gd name="T5" fmla="*/ 219 h 381"/>
              <a:gd name="T6" fmla="*/ 621 w 624"/>
              <a:gd name="T7" fmla="*/ 271 h 381"/>
              <a:gd name="T8" fmla="*/ 612 w 624"/>
              <a:gd name="T9" fmla="*/ 328 h 381"/>
              <a:gd name="T10" fmla="*/ 555 w 624"/>
              <a:gd name="T11" fmla="*/ 375 h 381"/>
              <a:gd name="T12" fmla="*/ 534 w 624"/>
              <a:gd name="T13" fmla="*/ 379 h 381"/>
              <a:gd name="T14" fmla="*/ 402 w 624"/>
              <a:gd name="T15" fmla="*/ 380 h 381"/>
              <a:gd name="T16" fmla="*/ 142 w 624"/>
              <a:gd name="T17" fmla="*/ 380 h 381"/>
              <a:gd name="T18" fmla="*/ 92 w 624"/>
              <a:gd name="T19" fmla="*/ 373 h 381"/>
              <a:gd name="T20" fmla="*/ 26 w 624"/>
              <a:gd name="T21" fmla="*/ 324 h 381"/>
              <a:gd name="T22" fmla="*/ 3 w 624"/>
              <a:gd name="T23" fmla="*/ 271 h 381"/>
              <a:gd name="T24" fmla="*/ 5 w 624"/>
              <a:gd name="T25" fmla="*/ 216 h 381"/>
              <a:gd name="T26" fmla="*/ 66 w 624"/>
              <a:gd name="T27" fmla="*/ 133 h 381"/>
              <a:gd name="T28" fmla="*/ 119 w 624"/>
              <a:gd name="T29" fmla="*/ 114 h 381"/>
              <a:gd name="T30" fmla="*/ 123 w 624"/>
              <a:gd name="T31" fmla="*/ 111 h 381"/>
              <a:gd name="T32" fmla="*/ 163 w 624"/>
              <a:gd name="T33" fmla="*/ 45 h 381"/>
              <a:gd name="T34" fmla="*/ 226 w 624"/>
              <a:gd name="T35" fmla="*/ 8 h 381"/>
              <a:gd name="T36" fmla="*/ 290 w 624"/>
              <a:gd name="T37" fmla="*/ 4 h 381"/>
              <a:gd name="T38" fmla="*/ 387 w 624"/>
              <a:gd name="T39" fmla="*/ 62 h 381"/>
              <a:gd name="T40" fmla="*/ 397 w 624"/>
              <a:gd name="T41" fmla="*/ 77 h 381"/>
              <a:gd name="T42" fmla="*/ 403 w 624"/>
              <a:gd name="T43" fmla="*/ 79 h 381"/>
              <a:gd name="T44" fmla="*/ 443 w 624"/>
              <a:gd name="T45" fmla="*/ 74 h 381"/>
              <a:gd name="T46" fmla="*/ 518 w 624"/>
              <a:gd name="T47" fmla="*/ 112 h 381"/>
              <a:gd name="T48" fmla="*/ 540 w 624"/>
              <a:gd name="T49" fmla="*/ 188 h 381"/>
              <a:gd name="T50" fmla="*/ 540 w 624"/>
              <a:gd name="T51"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 h="381">
                <a:moveTo>
                  <a:pt x="540" y="191"/>
                </a:moveTo>
                <a:cubicBezTo>
                  <a:pt x="547" y="193"/>
                  <a:pt x="554" y="195"/>
                  <a:pt x="560" y="197"/>
                </a:cubicBezTo>
                <a:cubicBezTo>
                  <a:pt x="574" y="202"/>
                  <a:pt x="585" y="209"/>
                  <a:pt x="595" y="219"/>
                </a:cubicBezTo>
                <a:cubicBezTo>
                  <a:pt x="609" y="233"/>
                  <a:pt x="619" y="251"/>
                  <a:pt x="621" y="271"/>
                </a:cubicBezTo>
                <a:cubicBezTo>
                  <a:pt x="624" y="290"/>
                  <a:pt x="622" y="310"/>
                  <a:pt x="612" y="328"/>
                </a:cubicBezTo>
                <a:cubicBezTo>
                  <a:pt x="600" y="352"/>
                  <a:pt x="581" y="367"/>
                  <a:pt x="555" y="375"/>
                </a:cubicBezTo>
                <a:cubicBezTo>
                  <a:pt x="549" y="378"/>
                  <a:pt x="541" y="379"/>
                  <a:pt x="534" y="379"/>
                </a:cubicBezTo>
                <a:cubicBezTo>
                  <a:pt x="490" y="380"/>
                  <a:pt x="446" y="380"/>
                  <a:pt x="402" y="380"/>
                </a:cubicBezTo>
                <a:cubicBezTo>
                  <a:pt x="315" y="381"/>
                  <a:pt x="228" y="380"/>
                  <a:pt x="142" y="380"/>
                </a:cubicBezTo>
                <a:cubicBezTo>
                  <a:pt x="125" y="380"/>
                  <a:pt x="108" y="379"/>
                  <a:pt x="92" y="373"/>
                </a:cubicBezTo>
                <a:cubicBezTo>
                  <a:pt x="65" y="364"/>
                  <a:pt x="43" y="348"/>
                  <a:pt x="26" y="324"/>
                </a:cubicBezTo>
                <a:cubicBezTo>
                  <a:pt x="14" y="308"/>
                  <a:pt x="7" y="291"/>
                  <a:pt x="3" y="271"/>
                </a:cubicBezTo>
                <a:cubicBezTo>
                  <a:pt x="0" y="253"/>
                  <a:pt x="0" y="234"/>
                  <a:pt x="5" y="216"/>
                </a:cubicBezTo>
                <a:cubicBezTo>
                  <a:pt x="14" y="180"/>
                  <a:pt x="34" y="152"/>
                  <a:pt x="66" y="133"/>
                </a:cubicBezTo>
                <a:cubicBezTo>
                  <a:pt x="82" y="122"/>
                  <a:pt x="100" y="117"/>
                  <a:pt x="119" y="114"/>
                </a:cubicBezTo>
                <a:cubicBezTo>
                  <a:pt x="121" y="114"/>
                  <a:pt x="123" y="112"/>
                  <a:pt x="123" y="111"/>
                </a:cubicBezTo>
                <a:cubicBezTo>
                  <a:pt x="131" y="85"/>
                  <a:pt x="144" y="63"/>
                  <a:pt x="163" y="45"/>
                </a:cubicBezTo>
                <a:cubicBezTo>
                  <a:pt x="181" y="27"/>
                  <a:pt x="202" y="15"/>
                  <a:pt x="226" y="8"/>
                </a:cubicBezTo>
                <a:cubicBezTo>
                  <a:pt x="247" y="2"/>
                  <a:pt x="268" y="0"/>
                  <a:pt x="290" y="4"/>
                </a:cubicBezTo>
                <a:cubicBezTo>
                  <a:pt x="330" y="10"/>
                  <a:pt x="362" y="30"/>
                  <a:pt x="387" y="62"/>
                </a:cubicBezTo>
                <a:cubicBezTo>
                  <a:pt x="391" y="67"/>
                  <a:pt x="394" y="72"/>
                  <a:pt x="397" y="77"/>
                </a:cubicBezTo>
                <a:cubicBezTo>
                  <a:pt x="399" y="80"/>
                  <a:pt x="401" y="80"/>
                  <a:pt x="403" y="79"/>
                </a:cubicBezTo>
                <a:cubicBezTo>
                  <a:pt x="416" y="74"/>
                  <a:pt x="429" y="73"/>
                  <a:pt x="443" y="74"/>
                </a:cubicBezTo>
                <a:cubicBezTo>
                  <a:pt x="474" y="75"/>
                  <a:pt x="499" y="88"/>
                  <a:pt x="518" y="112"/>
                </a:cubicBezTo>
                <a:cubicBezTo>
                  <a:pt x="536" y="134"/>
                  <a:pt x="543" y="160"/>
                  <a:pt x="540" y="188"/>
                </a:cubicBezTo>
                <a:cubicBezTo>
                  <a:pt x="540" y="189"/>
                  <a:pt x="540" y="190"/>
                  <a:pt x="540" y="191"/>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normAutofit/>
          </a:bodyPr>
          <a:lstStyle/>
          <a:p>
            <a:pPr marL="0" indent="0">
              <a:spcBef>
                <a:spcPts val="0"/>
              </a:spcBef>
              <a:buNone/>
              <a:defRPr/>
            </a:pPr>
            <a:endParaRPr lang="en-US" sz="1200" dirty="0">
              <a:solidFill>
                <a:srgbClr val="282F39"/>
              </a:solidFill>
              <a:latin typeface="Calibri" panose="020F0502020204030204"/>
            </a:endParaRPr>
          </a:p>
          <a:p>
            <a:pPr marL="0" indent="0">
              <a:spcBef>
                <a:spcPts val="0"/>
              </a:spcBef>
              <a:buNone/>
              <a:defRPr/>
            </a:pPr>
            <a:endParaRPr lang="en-US" sz="1200" dirty="0">
              <a:solidFill>
                <a:srgbClr val="282F39"/>
              </a:solidFill>
              <a:latin typeface="Calibri" panose="020F0502020204030204"/>
            </a:endParaRPr>
          </a:p>
          <a:p>
            <a:pPr marL="0" indent="0">
              <a:spcBef>
                <a:spcPts val="0"/>
              </a:spcBef>
              <a:buNone/>
              <a:defRPr/>
            </a:pPr>
            <a:r>
              <a:rPr lang="en-US" sz="1200" b="1" dirty="0">
                <a:solidFill>
                  <a:srgbClr val="282F39"/>
                </a:solidFill>
                <a:latin typeface="Calibri" panose="020F0502020204030204"/>
              </a:rPr>
              <a:t>         </a:t>
            </a:r>
          </a:p>
          <a:p>
            <a:pPr marL="0" indent="0">
              <a:spcBef>
                <a:spcPts val="0"/>
              </a:spcBef>
              <a:buNone/>
              <a:defRPr/>
            </a:pPr>
            <a:r>
              <a:rPr lang="en-US" sz="1200" b="1" dirty="0">
                <a:solidFill>
                  <a:srgbClr val="282F39"/>
                </a:solidFill>
                <a:latin typeface="Calibri" panose="020F0502020204030204"/>
              </a:rPr>
              <a:t>      Implement changes that are </a:t>
            </a:r>
          </a:p>
          <a:p>
            <a:pPr marL="0" indent="0">
              <a:spcBef>
                <a:spcPts val="0"/>
              </a:spcBef>
              <a:buNone/>
              <a:defRPr/>
            </a:pPr>
            <a:r>
              <a:rPr lang="en-US" sz="1200" b="1" dirty="0">
                <a:solidFill>
                  <a:srgbClr val="282F39"/>
                </a:solidFill>
                <a:latin typeface="Calibri" panose="020F0502020204030204"/>
              </a:rPr>
              <a:t>   measurable &amp; can be sustained </a:t>
            </a:r>
          </a:p>
          <a:p>
            <a:pPr marL="0" indent="0">
              <a:spcBef>
                <a:spcPts val="0"/>
              </a:spcBef>
              <a:buNone/>
              <a:defRPr/>
            </a:pPr>
            <a:r>
              <a:rPr lang="en-US" sz="1200" b="1" dirty="0">
                <a:solidFill>
                  <a:srgbClr val="282F39"/>
                </a:solidFill>
                <a:latin typeface="Calibri" panose="020F0502020204030204"/>
              </a:rPr>
              <a:t>                        if successful</a:t>
            </a:r>
          </a:p>
        </p:txBody>
      </p:sp>
      <p:sp>
        <p:nvSpPr>
          <p:cNvPr id="20" name="Freeform 5">
            <a:extLst>
              <a:ext uri="{FF2B5EF4-FFF2-40B4-BE49-F238E27FC236}">
                <a16:creationId xmlns:a16="http://schemas.microsoft.com/office/drawing/2014/main" id="{C9857876-74A4-457C-BC61-0ED92C207B4B}"/>
              </a:ext>
            </a:extLst>
          </p:cNvPr>
          <p:cNvSpPr>
            <a:spLocks/>
          </p:cNvSpPr>
          <p:nvPr/>
        </p:nvSpPr>
        <p:spPr bwMode="auto">
          <a:xfrm>
            <a:off x="7464153" y="4509121"/>
            <a:ext cx="2383733" cy="1421135"/>
          </a:xfrm>
          <a:custGeom>
            <a:avLst/>
            <a:gdLst>
              <a:gd name="T0" fmla="*/ 540 w 624"/>
              <a:gd name="T1" fmla="*/ 191 h 381"/>
              <a:gd name="T2" fmla="*/ 560 w 624"/>
              <a:gd name="T3" fmla="*/ 197 h 381"/>
              <a:gd name="T4" fmla="*/ 595 w 624"/>
              <a:gd name="T5" fmla="*/ 219 h 381"/>
              <a:gd name="T6" fmla="*/ 621 w 624"/>
              <a:gd name="T7" fmla="*/ 271 h 381"/>
              <a:gd name="T8" fmla="*/ 612 w 624"/>
              <a:gd name="T9" fmla="*/ 328 h 381"/>
              <a:gd name="T10" fmla="*/ 555 w 624"/>
              <a:gd name="T11" fmla="*/ 375 h 381"/>
              <a:gd name="T12" fmla="*/ 534 w 624"/>
              <a:gd name="T13" fmla="*/ 379 h 381"/>
              <a:gd name="T14" fmla="*/ 402 w 624"/>
              <a:gd name="T15" fmla="*/ 380 h 381"/>
              <a:gd name="T16" fmla="*/ 142 w 624"/>
              <a:gd name="T17" fmla="*/ 380 h 381"/>
              <a:gd name="T18" fmla="*/ 92 w 624"/>
              <a:gd name="T19" fmla="*/ 373 h 381"/>
              <a:gd name="T20" fmla="*/ 26 w 624"/>
              <a:gd name="T21" fmla="*/ 324 h 381"/>
              <a:gd name="T22" fmla="*/ 3 w 624"/>
              <a:gd name="T23" fmla="*/ 271 h 381"/>
              <a:gd name="T24" fmla="*/ 5 w 624"/>
              <a:gd name="T25" fmla="*/ 216 h 381"/>
              <a:gd name="T26" fmla="*/ 66 w 624"/>
              <a:gd name="T27" fmla="*/ 133 h 381"/>
              <a:gd name="T28" fmla="*/ 119 w 624"/>
              <a:gd name="T29" fmla="*/ 114 h 381"/>
              <a:gd name="T30" fmla="*/ 123 w 624"/>
              <a:gd name="T31" fmla="*/ 111 h 381"/>
              <a:gd name="T32" fmla="*/ 163 w 624"/>
              <a:gd name="T33" fmla="*/ 45 h 381"/>
              <a:gd name="T34" fmla="*/ 226 w 624"/>
              <a:gd name="T35" fmla="*/ 8 h 381"/>
              <a:gd name="T36" fmla="*/ 290 w 624"/>
              <a:gd name="T37" fmla="*/ 4 h 381"/>
              <a:gd name="T38" fmla="*/ 387 w 624"/>
              <a:gd name="T39" fmla="*/ 62 h 381"/>
              <a:gd name="T40" fmla="*/ 397 w 624"/>
              <a:gd name="T41" fmla="*/ 77 h 381"/>
              <a:gd name="T42" fmla="*/ 403 w 624"/>
              <a:gd name="T43" fmla="*/ 79 h 381"/>
              <a:gd name="T44" fmla="*/ 443 w 624"/>
              <a:gd name="T45" fmla="*/ 74 h 381"/>
              <a:gd name="T46" fmla="*/ 518 w 624"/>
              <a:gd name="T47" fmla="*/ 112 h 381"/>
              <a:gd name="T48" fmla="*/ 540 w 624"/>
              <a:gd name="T49" fmla="*/ 188 h 381"/>
              <a:gd name="T50" fmla="*/ 540 w 624"/>
              <a:gd name="T51"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 h="381">
                <a:moveTo>
                  <a:pt x="540" y="191"/>
                </a:moveTo>
                <a:cubicBezTo>
                  <a:pt x="547" y="193"/>
                  <a:pt x="554" y="195"/>
                  <a:pt x="560" y="197"/>
                </a:cubicBezTo>
                <a:cubicBezTo>
                  <a:pt x="574" y="202"/>
                  <a:pt x="585" y="209"/>
                  <a:pt x="595" y="219"/>
                </a:cubicBezTo>
                <a:cubicBezTo>
                  <a:pt x="609" y="233"/>
                  <a:pt x="619" y="251"/>
                  <a:pt x="621" y="271"/>
                </a:cubicBezTo>
                <a:cubicBezTo>
                  <a:pt x="624" y="290"/>
                  <a:pt x="622" y="310"/>
                  <a:pt x="612" y="328"/>
                </a:cubicBezTo>
                <a:cubicBezTo>
                  <a:pt x="600" y="352"/>
                  <a:pt x="581" y="367"/>
                  <a:pt x="555" y="375"/>
                </a:cubicBezTo>
                <a:cubicBezTo>
                  <a:pt x="549" y="378"/>
                  <a:pt x="541" y="379"/>
                  <a:pt x="534" y="379"/>
                </a:cubicBezTo>
                <a:cubicBezTo>
                  <a:pt x="490" y="380"/>
                  <a:pt x="446" y="380"/>
                  <a:pt x="402" y="380"/>
                </a:cubicBezTo>
                <a:cubicBezTo>
                  <a:pt x="315" y="381"/>
                  <a:pt x="228" y="380"/>
                  <a:pt x="142" y="380"/>
                </a:cubicBezTo>
                <a:cubicBezTo>
                  <a:pt x="125" y="380"/>
                  <a:pt x="108" y="379"/>
                  <a:pt x="92" y="373"/>
                </a:cubicBezTo>
                <a:cubicBezTo>
                  <a:pt x="65" y="364"/>
                  <a:pt x="43" y="348"/>
                  <a:pt x="26" y="324"/>
                </a:cubicBezTo>
                <a:cubicBezTo>
                  <a:pt x="14" y="308"/>
                  <a:pt x="7" y="291"/>
                  <a:pt x="3" y="271"/>
                </a:cubicBezTo>
                <a:cubicBezTo>
                  <a:pt x="0" y="253"/>
                  <a:pt x="0" y="234"/>
                  <a:pt x="5" y="216"/>
                </a:cubicBezTo>
                <a:cubicBezTo>
                  <a:pt x="14" y="180"/>
                  <a:pt x="34" y="152"/>
                  <a:pt x="66" y="133"/>
                </a:cubicBezTo>
                <a:cubicBezTo>
                  <a:pt x="82" y="122"/>
                  <a:pt x="100" y="117"/>
                  <a:pt x="119" y="114"/>
                </a:cubicBezTo>
                <a:cubicBezTo>
                  <a:pt x="121" y="114"/>
                  <a:pt x="123" y="112"/>
                  <a:pt x="123" y="111"/>
                </a:cubicBezTo>
                <a:cubicBezTo>
                  <a:pt x="131" y="85"/>
                  <a:pt x="144" y="63"/>
                  <a:pt x="163" y="45"/>
                </a:cubicBezTo>
                <a:cubicBezTo>
                  <a:pt x="181" y="27"/>
                  <a:pt x="202" y="15"/>
                  <a:pt x="226" y="8"/>
                </a:cubicBezTo>
                <a:cubicBezTo>
                  <a:pt x="247" y="2"/>
                  <a:pt x="268" y="0"/>
                  <a:pt x="290" y="4"/>
                </a:cubicBezTo>
                <a:cubicBezTo>
                  <a:pt x="330" y="10"/>
                  <a:pt x="362" y="30"/>
                  <a:pt x="387" y="62"/>
                </a:cubicBezTo>
                <a:cubicBezTo>
                  <a:pt x="391" y="67"/>
                  <a:pt x="394" y="72"/>
                  <a:pt x="397" y="77"/>
                </a:cubicBezTo>
                <a:cubicBezTo>
                  <a:pt x="399" y="80"/>
                  <a:pt x="401" y="80"/>
                  <a:pt x="403" y="79"/>
                </a:cubicBezTo>
                <a:cubicBezTo>
                  <a:pt x="416" y="74"/>
                  <a:pt x="429" y="73"/>
                  <a:pt x="443" y="74"/>
                </a:cubicBezTo>
                <a:cubicBezTo>
                  <a:pt x="474" y="75"/>
                  <a:pt x="499" y="88"/>
                  <a:pt x="518" y="112"/>
                </a:cubicBezTo>
                <a:cubicBezTo>
                  <a:pt x="536" y="134"/>
                  <a:pt x="543" y="160"/>
                  <a:pt x="540" y="188"/>
                </a:cubicBezTo>
                <a:cubicBezTo>
                  <a:pt x="540" y="189"/>
                  <a:pt x="540" y="190"/>
                  <a:pt x="540" y="19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282F39"/>
              </a:solidFill>
              <a:latin typeface="Calibri" panose="020F0502020204030204"/>
            </a:endParaRPr>
          </a:p>
          <a:p>
            <a:pPr>
              <a:defRPr/>
            </a:pPr>
            <a:r>
              <a:rPr lang="en-US" b="1" dirty="0">
                <a:solidFill>
                  <a:srgbClr val="282F39"/>
                </a:solidFill>
                <a:latin typeface="Calibri" panose="020F0502020204030204"/>
              </a:rPr>
              <a:t>    </a:t>
            </a:r>
          </a:p>
          <a:p>
            <a:pPr>
              <a:defRPr/>
            </a:pPr>
            <a:r>
              <a:rPr lang="en-US" b="1" dirty="0">
                <a:solidFill>
                  <a:srgbClr val="282F39"/>
                </a:solidFill>
                <a:latin typeface="Calibri" panose="020F0502020204030204"/>
              </a:rPr>
              <a:t>   </a:t>
            </a:r>
            <a:r>
              <a:rPr lang="en-US" sz="1400" b="1" dirty="0">
                <a:solidFill>
                  <a:srgbClr val="282F39"/>
                </a:solidFill>
                <a:latin typeface="Calibri" panose="020F0502020204030204"/>
              </a:rPr>
              <a:t>Create confidence with clinical team as this inspires</a:t>
            </a:r>
          </a:p>
          <a:p>
            <a:pPr>
              <a:defRPr/>
            </a:pPr>
            <a:r>
              <a:rPr lang="en-US" sz="1400" b="1" dirty="0">
                <a:solidFill>
                  <a:srgbClr val="282F39"/>
                </a:solidFill>
                <a:latin typeface="Calibri" panose="020F0502020204030204"/>
              </a:rPr>
              <a:t>      them to keep going</a:t>
            </a:r>
          </a:p>
        </p:txBody>
      </p:sp>
      <p:sp>
        <p:nvSpPr>
          <p:cNvPr id="21" name="Freeform 5">
            <a:extLst>
              <a:ext uri="{FF2B5EF4-FFF2-40B4-BE49-F238E27FC236}">
                <a16:creationId xmlns:a16="http://schemas.microsoft.com/office/drawing/2014/main" id="{C9857876-74A4-457C-BC61-0ED92C207B4B}"/>
              </a:ext>
            </a:extLst>
          </p:cNvPr>
          <p:cNvSpPr>
            <a:spLocks/>
          </p:cNvSpPr>
          <p:nvPr/>
        </p:nvSpPr>
        <p:spPr bwMode="auto">
          <a:xfrm>
            <a:off x="2170240" y="4540591"/>
            <a:ext cx="2383733" cy="1421135"/>
          </a:xfrm>
          <a:custGeom>
            <a:avLst/>
            <a:gdLst>
              <a:gd name="T0" fmla="*/ 540 w 624"/>
              <a:gd name="T1" fmla="*/ 191 h 381"/>
              <a:gd name="T2" fmla="*/ 560 w 624"/>
              <a:gd name="T3" fmla="*/ 197 h 381"/>
              <a:gd name="T4" fmla="*/ 595 w 624"/>
              <a:gd name="T5" fmla="*/ 219 h 381"/>
              <a:gd name="T6" fmla="*/ 621 w 624"/>
              <a:gd name="T7" fmla="*/ 271 h 381"/>
              <a:gd name="T8" fmla="*/ 612 w 624"/>
              <a:gd name="T9" fmla="*/ 328 h 381"/>
              <a:gd name="T10" fmla="*/ 555 w 624"/>
              <a:gd name="T11" fmla="*/ 375 h 381"/>
              <a:gd name="T12" fmla="*/ 534 w 624"/>
              <a:gd name="T13" fmla="*/ 379 h 381"/>
              <a:gd name="T14" fmla="*/ 402 w 624"/>
              <a:gd name="T15" fmla="*/ 380 h 381"/>
              <a:gd name="T16" fmla="*/ 142 w 624"/>
              <a:gd name="T17" fmla="*/ 380 h 381"/>
              <a:gd name="T18" fmla="*/ 92 w 624"/>
              <a:gd name="T19" fmla="*/ 373 h 381"/>
              <a:gd name="T20" fmla="*/ 26 w 624"/>
              <a:gd name="T21" fmla="*/ 324 h 381"/>
              <a:gd name="T22" fmla="*/ 3 w 624"/>
              <a:gd name="T23" fmla="*/ 271 h 381"/>
              <a:gd name="T24" fmla="*/ 5 w 624"/>
              <a:gd name="T25" fmla="*/ 216 h 381"/>
              <a:gd name="T26" fmla="*/ 66 w 624"/>
              <a:gd name="T27" fmla="*/ 133 h 381"/>
              <a:gd name="T28" fmla="*/ 119 w 624"/>
              <a:gd name="T29" fmla="*/ 114 h 381"/>
              <a:gd name="T30" fmla="*/ 123 w 624"/>
              <a:gd name="T31" fmla="*/ 111 h 381"/>
              <a:gd name="T32" fmla="*/ 163 w 624"/>
              <a:gd name="T33" fmla="*/ 45 h 381"/>
              <a:gd name="T34" fmla="*/ 226 w 624"/>
              <a:gd name="T35" fmla="*/ 8 h 381"/>
              <a:gd name="T36" fmla="*/ 290 w 624"/>
              <a:gd name="T37" fmla="*/ 4 h 381"/>
              <a:gd name="T38" fmla="*/ 387 w 624"/>
              <a:gd name="T39" fmla="*/ 62 h 381"/>
              <a:gd name="T40" fmla="*/ 397 w 624"/>
              <a:gd name="T41" fmla="*/ 77 h 381"/>
              <a:gd name="T42" fmla="*/ 403 w 624"/>
              <a:gd name="T43" fmla="*/ 79 h 381"/>
              <a:gd name="T44" fmla="*/ 443 w 624"/>
              <a:gd name="T45" fmla="*/ 74 h 381"/>
              <a:gd name="T46" fmla="*/ 518 w 624"/>
              <a:gd name="T47" fmla="*/ 112 h 381"/>
              <a:gd name="T48" fmla="*/ 540 w 624"/>
              <a:gd name="T49" fmla="*/ 188 h 381"/>
              <a:gd name="T50" fmla="*/ 540 w 624"/>
              <a:gd name="T51"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 h="381">
                <a:moveTo>
                  <a:pt x="540" y="191"/>
                </a:moveTo>
                <a:cubicBezTo>
                  <a:pt x="547" y="193"/>
                  <a:pt x="554" y="195"/>
                  <a:pt x="560" y="197"/>
                </a:cubicBezTo>
                <a:cubicBezTo>
                  <a:pt x="574" y="202"/>
                  <a:pt x="585" y="209"/>
                  <a:pt x="595" y="219"/>
                </a:cubicBezTo>
                <a:cubicBezTo>
                  <a:pt x="609" y="233"/>
                  <a:pt x="619" y="251"/>
                  <a:pt x="621" y="271"/>
                </a:cubicBezTo>
                <a:cubicBezTo>
                  <a:pt x="624" y="290"/>
                  <a:pt x="622" y="310"/>
                  <a:pt x="612" y="328"/>
                </a:cubicBezTo>
                <a:cubicBezTo>
                  <a:pt x="600" y="352"/>
                  <a:pt x="581" y="367"/>
                  <a:pt x="555" y="375"/>
                </a:cubicBezTo>
                <a:cubicBezTo>
                  <a:pt x="549" y="378"/>
                  <a:pt x="541" y="379"/>
                  <a:pt x="534" y="379"/>
                </a:cubicBezTo>
                <a:cubicBezTo>
                  <a:pt x="490" y="380"/>
                  <a:pt x="446" y="380"/>
                  <a:pt x="402" y="380"/>
                </a:cubicBezTo>
                <a:cubicBezTo>
                  <a:pt x="315" y="381"/>
                  <a:pt x="228" y="380"/>
                  <a:pt x="142" y="380"/>
                </a:cubicBezTo>
                <a:cubicBezTo>
                  <a:pt x="125" y="380"/>
                  <a:pt x="108" y="379"/>
                  <a:pt x="92" y="373"/>
                </a:cubicBezTo>
                <a:cubicBezTo>
                  <a:pt x="65" y="364"/>
                  <a:pt x="43" y="348"/>
                  <a:pt x="26" y="324"/>
                </a:cubicBezTo>
                <a:cubicBezTo>
                  <a:pt x="14" y="308"/>
                  <a:pt x="7" y="291"/>
                  <a:pt x="3" y="271"/>
                </a:cubicBezTo>
                <a:cubicBezTo>
                  <a:pt x="0" y="253"/>
                  <a:pt x="0" y="234"/>
                  <a:pt x="5" y="216"/>
                </a:cubicBezTo>
                <a:cubicBezTo>
                  <a:pt x="14" y="180"/>
                  <a:pt x="34" y="152"/>
                  <a:pt x="66" y="133"/>
                </a:cubicBezTo>
                <a:cubicBezTo>
                  <a:pt x="82" y="122"/>
                  <a:pt x="100" y="117"/>
                  <a:pt x="119" y="114"/>
                </a:cubicBezTo>
                <a:cubicBezTo>
                  <a:pt x="121" y="114"/>
                  <a:pt x="123" y="112"/>
                  <a:pt x="123" y="111"/>
                </a:cubicBezTo>
                <a:cubicBezTo>
                  <a:pt x="131" y="85"/>
                  <a:pt x="144" y="63"/>
                  <a:pt x="163" y="45"/>
                </a:cubicBezTo>
                <a:cubicBezTo>
                  <a:pt x="181" y="27"/>
                  <a:pt x="202" y="15"/>
                  <a:pt x="226" y="8"/>
                </a:cubicBezTo>
                <a:cubicBezTo>
                  <a:pt x="247" y="2"/>
                  <a:pt x="268" y="0"/>
                  <a:pt x="290" y="4"/>
                </a:cubicBezTo>
                <a:cubicBezTo>
                  <a:pt x="330" y="10"/>
                  <a:pt x="362" y="30"/>
                  <a:pt x="387" y="62"/>
                </a:cubicBezTo>
                <a:cubicBezTo>
                  <a:pt x="391" y="67"/>
                  <a:pt x="394" y="72"/>
                  <a:pt x="397" y="77"/>
                </a:cubicBezTo>
                <a:cubicBezTo>
                  <a:pt x="399" y="80"/>
                  <a:pt x="401" y="80"/>
                  <a:pt x="403" y="79"/>
                </a:cubicBezTo>
                <a:cubicBezTo>
                  <a:pt x="416" y="74"/>
                  <a:pt x="429" y="73"/>
                  <a:pt x="443" y="74"/>
                </a:cubicBezTo>
                <a:cubicBezTo>
                  <a:pt x="474" y="75"/>
                  <a:pt x="499" y="88"/>
                  <a:pt x="518" y="112"/>
                </a:cubicBezTo>
                <a:cubicBezTo>
                  <a:pt x="536" y="134"/>
                  <a:pt x="543" y="160"/>
                  <a:pt x="540" y="188"/>
                </a:cubicBezTo>
                <a:cubicBezTo>
                  <a:pt x="540" y="189"/>
                  <a:pt x="540" y="190"/>
                  <a:pt x="540" y="19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282F39"/>
              </a:solidFill>
              <a:latin typeface="Calibri" panose="020F0502020204030204"/>
            </a:endParaRPr>
          </a:p>
          <a:p>
            <a:pPr>
              <a:defRPr/>
            </a:pPr>
            <a:endParaRPr lang="en-US" dirty="0">
              <a:solidFill>
                <a:srgbClr val="282F39"/>
              </a:solidFill>
              <a:latin typeface="Calibri" panose="020F0502020204030204"/>
            </a:endParaRPr>
          </a:p>
          <a:p>
            <a:pPr>
              <a:defRPr/>
            </a:pPr>
            <a:r>
              <a:rPr lang="en-US" sz="1400" b="1" dirty="0">
                <a:solidFill>
                  <a:srgbClr val="282F39"/>
                </a:solidFill>
                <a:latin typeface="Calibri" panose="020F0502020204030204"/>
              </a:rPr>
              <a:t>        Share widely with as</a:t>
            </a:r>
          </a:p>
          <a:p>
            <a:pPr>
              <a:defRPr/>
            </a:pPr>
            <a:r>
              <a:rPr lang="en-US" sz="1400" b="1" dirty="0">
                <a:solidFill>
                  <a:srgbClr val="282F39"/>
                </a:solidFill>
                <a:latin typeface="Calibri" panose="020F0502020204030204"/>
              </a:rPr>
              <a:t>    many others as possible            </a:t>
            </a:r>
          </a:p>
        </p:txBody>
      </p:sp>
      <p:sp>
        <p:nvSpPr>
          <p:cNvPr id="22" name="Freeform 5">
            <a:extLst>
              <a:ext uri="{FF2B5EF4-FFF2-40B4-BE49-F238E27FC236}">
                <a16:creationId xmlns:a16="http://schemas.microsoft.com/office/drawing/2014/main" id="{C9857876-74A4-457C-BC61-0ED92C207B4B}"/>
              </a:ext>
            </a:extLst>
          </p:cNvPr>
          <p:cNvSpPr>
            <a:spLocks/>
          </p:cNvSpPr>
          <p:nvPr/>
        </p:nvSpPr>
        <p:spPr bwMode="auto">
          <a:xfrm>
            <a:off x="4799857" y="3749032"/>
            <a:ext cx="2383733" cy="1421135"/>
          </a:xfrm>
          <a:custGeom>
            <a:avLst/>
            <a:gdLst>
              <a:gd name="T0" fmla="*/ 540 w 624"/>
              <a:gd name="T1" fmla="*/ 191 h 381"/>
              <a:gd name="T2" fmla="*/ 560 w 624"/>
              <a:gd name="T3" fmla="*/ 197 h 381"/>
              <a:gd name="T4" fmla="*/ 595 w 624"/>
              <a:gd name="T5" fmla="*/ 219 h 381"/>
              <a:gd name="T6" fmla="*/ 621 w 624"/>
              <a:gd name="T7" fmla="*/ 271 h 381"/>
              <a:gd name="T8" fmla="*/ 612 w 624"/>
              <a:gd name="T9" fmla="*/ 328 h 381"/>
              <a:gd name="T10" fmla="*/ 555 w 624"/>
              <a:gd name="T11" fmla="*/ 375 h 381"/>
              <a:gd name="T12" fmla="*/ 534 w 624"/>
              <a:gd name="T13" fmla="*/ 379 h 381"/>
              <a:gd name="T14" fmla="*/ 402 w 624"/>
              <a:gd name="T15" fmla="*/ 380 h 381"/>
              <a:gd name="T16" fmla="*/ 142 w 624"/>
              <a:gd name="T17" fmla="*/ 380 h 381"/>
              <a:gd name="T18" fmla="*/ 92 w 624"/>
              <a:gd name="T19" fmla="*/ 373 h 381"/>
              <a:gd name="T20" fmla="*/ 26 w 624"/>
              <a:gd name="T21" fmla="*/ 324 h 381"/>
              <a:gd name="T22" fmla="*/ 3 w 624"/>
              <a:gd name="T23" fmla="*/ 271 h 381"/>
              <a:gd name="T24" fmla="*/ 5 w 624"/>
              <a:gd name="T25" fmla="*/ 216 h 381"/>
              <a:gd name="T26" fmla="*/ 66 w 624"/>
              <a:gd name="T27" fmla="*/ 133 h 381"/>
              <a:gd name="T28" fmla="*/ 119 w 624"/>
              <a:gd name="T29" fmla="*/ 114 h 381"/>
              <a:gd name="T30" fmla="*/ 123 w 624"/>
              <a:gd name="T31" fmla="*/ 111 h 381"/>
              <a:gd name="T32" fmla="*/ 163 w 624"/>
              <a:gd name="T33" fmla="*/ 45 h 381"/>
              <a:gd name="T34" fmla="*/ 226 w 624"/>
              <a:gd name="T35" fmla="*/ 8 h 381"/>
              <a:gd name="T36" fmla="*/ 290 w 624"/>
              <a:gd name="T37" fmla="*/ 4 h 381"/>
              <a:gd name="T38" fmla="*/ 387 w 624"/>
              <a:gd name="T39" fmla="*/ 62 h 381"/>
              <a:gd name="T40" fmla="*/ 397 w 624"/>
              <a:gd name="T41" fmla="*/ 77 h 381"/>
              <a:gd name="T42" fmla="*/ 403 w 624"/>
              <a:gd name="T43" fmla="*/ 79 h 381"/>
              <a:gd name="T44" fmla="*/ 443 w 624"/>
              <a:gd name="T45" fmla="*/ 74 h 381"/>
              <a:gd name="T46" fmla="*/ 518 w 624"/>
              <a:gd name="T47" fmla="*/ 112 h 381"/>
              <a:gd name="T48" fmla="*/ 540 w 624"/>
              <a:gd name="T49" fmla="*/ 188 h 381"/>
              <a:gd name="T50" fmla="*/ 540 w 624"/>
              <a:gd name="T51"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 h="381">
                <a:moveTo>
                  <a:pt x="540" y="191"/>
                </a:moveTo>
                <a:cubicBezTo>
                  <a:pt x="547" y="193"/>
                  <a:pt x="554" y="195"/>
                  <a:pt x="560" y="197"/>
                </a:cubicBezTo>
                <a:cubicBezTo>
                  <a:pt x="574" y="202"/>
                  <a:pt x="585" y="209"/>
                  <a:pt x="595" y="219"/>
                </a:cubicBezTo>
                <a:cubicBezTo>
                  <a:pt x="609" y="233"/>
                  <a:pt x="619" y="251"/>
                  <a:pt x="621" y="271"/>
                </a:cubicBezTo>
                <a:cubicBezTo>
                  <a:pt x="624" y="290"/>
                  <a:pt x="622" y="310"/>
                  <a:pt x="612" y="328"/>
                </a:cubicBezTo>
                <a:cubicBezTo>
                  <a:pt x="600" y="352"/>
                  <a:pt x="581" y="367"/>
                  <a:pt x="555" y="375"/>
                </a:cubicBezTo>
                <a:cubicBezTo>
                  <a:pt x="549" y="378"/>
                  <a:pt x="541" y="379"/>
                  <a:pt x="534" y="379"/>
                </a:cubicBezTo>
                <a:cubicBezTo>
                  <a:pt x="490" y="380"/>
                  <a:pt x="446" y="380"/>
                  <a:pt x="402" y="380"/>
                </a:cubicBezTo>
                <a:cubicBezTo>
                  <a:pt x="315" y="381"/>
                  <a:pt x="228" y="380"/>
                  <a:pt x="142" y="380"/>
                </a:cubicBezTo>
                <a:cubicBezTo>
                  <a:pt x="125" y="380"/>
                  <a:pt x="108" y="379"/>
                  <a:pt x="92" y="373"/>
                </a:cubicBezTo>
                <a:cubicBezTo>
                  <a:pt x="65" y="364"/>
                  <a:pt x="43" y="348"/>
                  <a:pt x="26" y="324"/>
                </a:cubicBezTo>
                <a:cubicBezTo>
                  <a:pt x="14" y="308"/>
                  <a:pt x="7" y="291"/>
                  <a:pt x="3" y="271"/>
                </a:cubicBezTo>
                <a:cubicBezTo>
                  <a:pt x="0" y="253"/>
                  <a:pt x="0" y="234"/>
                  <a:pt x="5" y="216"/>
                </a:cubicBezTo>
                <a:cubicBezTo>
                  <a:pt x="14" y="180"/>
                  <a:pt x="34" y="152"/>
                  <a:pt x="66" y="133"/>
                </a:cubicBezTo>
                <a:cubicBezTo>
                  <a:pt x="82" y="122"/>
                  <a:pt x="100" y="117"/>
                  <a:pt x="119" y="114"/>
                </a:cubicBezTo>
                <a:cubicBezTo>
                  <a:pt x="121" y="114"/>
                  <a:pt x="123" y="112"/>
                  <a:pt x="123" y="111"/>
                </a:cubicBezTo>
                <a:cubicBezTo>
                  <a:pt x="131" y="85"/>
                  <a:pt x="144" y="63"/>
                  <a:pt x="163" y="45"/>
                </a:cubicBezTo>
                <a:cubicBezTo>
                  <a:pt x="181" y="27"/>
                  <a:pt x="202" y="15"/>
                  <a:pt x="226" y="8"/>
                </a:cubicBezTo>
                <a:cubicBezTo>
                  <a:pt x="247" y="2"/>
                  <a:pt x="268" y="0"/>
                  <a:pt x="290" y="4"/>
                </a:cubicBezTo>
                <a:cubicBezTo>
                  <a:pt x="330" y="10"/>
                  <a:pt x="362" y="30"/>
                  <a:pt x="387" y="62"/>
                </a:cubicBezTo>
                <a:cubicBezTo>
                  <a:pt x="391" y="67"/>
                  <a:pt x="394" y="72"/>
                  <a:pt x="397" y="77"/>
                </a:cubicBezTo>
                <a:cubicBezTo>
                  <a:pt x="399" y="80"/>
                  <a:pt x="401" y="80"/>
                  <a:pt x="403" y="79"/>
                </a:cubicBezTo>
                <a:cubicBezTo>
                  <a:pt x="416" y="74"/>
                  <a:pt x="429" y="73"/>
                  <a:pt x="443" y="74"/>
                </a:cubicBezTo>
                <a:cubicBezTo>
                  <a:pt x="474" y="75"/>
                  <a:pt x="499" y="88"/>
                  <a:pt x="518" y="112"/>
                </a:cubicBezTo>
                <a:cubicBezTo>
                  <a:pt x="536" y="134"/>
                  <a:pt x="543" y="160"/>
                  <a:pt x="540" y="188"/>
                </a:cubicBezTo>
                <a:cubicBezTo>
                  <a:pt x="540" y="189"/>
                  <a:pt x="540" y="190"/>
                  <a:pt x="540" y="19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282F39"/>
              </a:solidFill>
              <a:latin typeface="Calibri" panose="020F0502020204030204"/>
            </a:endParaRPr>
          </a:p>
          <a:p>
            <a:pPr>
              <a:defRPr/>
            </a:pPr>
            <a:endParaRPr lang="en-US" dirty="0">
              <a:solidFill>
                <a:srgbClr val="282F39"/>
              </a:solidFill>
              <a:latin typeface="Calibri" panose="020F0502020204030204"/>
            </a:endParaRPr>
          </a:p>
          <a:p>
            <a:pPr>
              <a:defRPr/>
            </a:pPr>
            <a:r>
              <a:rPr lang="en-US" b="1" dirty="0">
                <a:solidFill>
                  <a:srgbClr val="282F39"/>
                </a:solidFill>
                <a:latin typeface="Calibri" panose="020F0502020204030204"/>
              </a:rPr>
              <a:t>    </a:t>
            </a:r>
            <a:r>
              <a:rPr lang="en-US" sz="1400" b="1" dirty="0">
                <a:solidFill>
                  <a:srgbClr val="282F39"/>
                </a:solidFill>
                <a:latin typeface="Calibri" panose="020F0502020204030204"/>
              </a:rPr>
              <a:t>Think outside the box </a:t>
            </a:r>
          </a:p>
          <a:p>
            <a:pPr>
              <a:defRPr/>
            </a:pPr>
            <a:r>
              <a:rPr lang="en-US" sz="1400" b="1" dirty="0">
                <a:solidFill>
                  <a:srgbClr val="282F39"/>
                </a:solidFill>
                <a:latin typeface="Calibri" panose="020F0502020204030204"/>
              </a:rPr>
              <a:t>              &amp; be creative</a:t>
            </a:r>
          </a:p>
        </p:txBody>
      </p:sp>
    </p:spTree>
    <p:extLst>
      <p:ext uri="{BB962C8B-B14F-4D97-AF65-F5344CB8AC3E}">
        <p14:creationId xmlns:p14="http://schemas.microsoft.com/office/powerpoint/2010/main" val="362157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9616" y="404664"/>
            <a:ext cx="6480720" cy="523220"/>
          </a:xfrm>
          <a:prstGeom prst="rect">
            <a:avLst/>
          </a:prstGeom>
        </p:spPr>
        <p:txBody>
          <a:bodyPr wrap="square">
            <a:spAutoFit/>
          </a:bodyPr>
          <a:lstStyle/>
          <a:p>
            <a:pPr algn="ctr"/>
            <a:r>
              <a:rPr lang="en-GB" sz="2800" dirty="0">
                <a:solidFill>
                  <a:srgbClr val="7030A0"/>
                </a:solidFill>
              </a:rPr>
              <a:t>Thank you for listening</a:t>
            </a:r>
            <a:endParaRPr lang="en-GB" sz="2800" dirty="0"/>
          </a:p>
        </p:txBody>
      </p:sp>
      <p:sp>
        <p:nvSpPr>
          <p:cNvPr id="5" name="Speech Bubble: Rectangle with Corners Rounded 1">
            <a:extLst>
              <a:ext uri="{FF2B5EF4-FFF2-40B4-BE49-F238E27FC236}">
                <a16:creationId xmlns:a16="http://schemas.microsoft.com/office/drawing/2014/main" id="{7C0AFA3C-FA07-41EB-95D4-6C49916EA1E7}"/>
              </a:ext>
            </a:extLst>
          </p:cNvPr>
          <p:cNvSpPr/>
          <p:nvPr/>
        </p:nvSpPr>
        <p:spPr>
          <a:xfrm rot="21115072">
            <a:off x="1716349" y="1910888"/>
            <a:ext cx="2596249" cy="2349500"/>
          </a:xfrm>
          <a:prstGeom prst="wedgeRoundRectCallout">
            <a:avLst>
              <a:gd name="adj1" fmla="val 43999"/>
              <a:gd name="adj2" fmla="val 7581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panose="020F0502020204030204"/>
            </a:endParaRPr>
          </a:p>
        </p:txBody>
      </p:sp>
      <p:sp>
        <p:nvSpPr>
          <p:cNvPr id="6" name="Speech Bubble: Rectangle 3">
            <a:extLst>
              <a:ext uri="{FF2B5EF4-FFF2-40B4-BE49-F238E27FC236}">
                <a16:creationId xmlns:a16="http://schemas.microsoft.com/office/drawing/2014/main" id="{845B5CF8-1CE4-4FC3-948F-116FCBF04968}"/>
              </a:ext>
            </a:extLst>
          </p:cNvPr>
          <p:cNvSpPr/>
          <p:nvPr/>
        </p:nvSpPr>
        <p:spPr>
          <a:xfrm rot="659947">
            <a:off x="7962046" y="2176814"/>
            <a:ext cx="2504459" cy="2309017"/>
          </a:xfrm>
          <a:prstGeom prst="wedgeRectCallout">
            <a:avLst>
              <a:gd name="adj1" fmla="val -48738"/>
              <a:gd name="adj2" fmla="val 800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panose="020F0502020204030204"/>
            </a:endParaRPr>
          </a:p>
        </p:txBody>
      </p:sp>
      <p:sp>
        <p:nvSpPr>
          <p:cNvPr id="7" name="Speech Bubble: Oval 6">
            <a:extLst>
              <a:ext uri="{FF2B5EF4-FFF2-40B4-BE49-F238E27FC236}">
                <a16:creationId xmlns:a16="http://schemas.microsoft.com/office/drawing/2014/main" id="{4B6A95C8-21EB-432B-9D2E-2F0C27E0F0BF}"/>
              </a:ext>
            </a:extLst>
          </p:cNvPr>
          <p:cNvSpPr/>
          <p:nvPr/>
        </p:nvSpPr>
        <p:spPr>
          <a:xfrm>
            <a:off x="4447295" y="1556968"/>
            <a:ext cx="3413402" cy="2750302"/>
          </a:xfrm>
          <a:prstGeom prst="wedgeEllipseCallout">
            <a:avLst>
              <a:gd name="adj1" fmla="val -6977"/>
              <a:gd name="adj2" fmla="val 74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panose="020F0502020204030204"/>
            </a:endParaRPr>
          </a:p>
        </p:txBody>
      </p:sp>
      <p:grpSp>
        <p:nvGrpSpPr>
          <p:cNvPr id="8" name="Group 7">
            <a:extLst>
              <a:ext uri="{FF2B5EF4-FFF2-40B4-BE49-F238E27FC236}">
                <a16:creationId xmlns:a16="http://schemas.microsoft.com/office/drawing/2014/main" id="{B7F7F6DD-F32E-4E1B-91BD-A4B8B234EEAD}"/>
              </a:ext>
            </a:extLst>
          </p:cNvPr>
          <p:cNvGrpSpPr/>
          <p:nvPr/>
        </p:nvGrpSpPr>
        <p:grpSpPr>
          <a:xfrm>
            <a:off x="6006419" y="2652220"/>
            <a:ext cx="1467640" cy="866836"/>
            <a:chOff x="7582599" y="4457958"/>
            <a:chExt cx="347389" cy="205179"/>
          </a:xfrm>
          <a:solidFill>
            <a:srgbClr val="00B050"/>
          </a:solidFill>
        </p:grpSpPr>
        <p:sp>
          <p:nvSpPr>
            <p:cNvPr id="9" name="Rectangle: Rounded Corners 12">
              <a:extLst>
                <a:ext uri="{FF2B5EF4-FFF2-40B4-BE49-F238E27FC236}">
                  <a16:creationId xmlns:a16="http://schemas.microsoft.com/office/drawing/2014/main" id="{B72B6D3A-4726-41C2-AB89-D835C19CEEB0}"/>
                </a:ext>
              </a:extLst>
            </p:cNvPr>
            <p:cNvSpPr/>
            <p:nvPr/>
          </p:nvSpPr>
          <p:spPr>
            <a:xfrm rot="2700000">
              <a:off x="7527711" y="4512846"/>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panose="020F0502020204030204"/>
              </a:endParaRPr>
            </a:p>
          </p:txBody>
        </p:sp>
        <p:sp>
          <p:nvSpPr>
            <p:cNvPr id="10" name="Rectangle: Rounded Corners 13">
              <a:extLst>
                <a:ext uri="{FF2B5EF4-FFF2-40B4-BE49-F238E27FC236}">
                  <a16:creationId xmlns:a16="http://schemas.microsoft.com/office/drawing/2014/main" id="{8D620651-53D8-4A16-B936-8D74D5EA36C8}"/>
                </a:ext>
              </a:extLst>
            </p:cNvPr>
            <p:cNvSpPr/>
            <p:nvPr/>
          </p:nvSpPr>
          <p:spPr>
            <a:xfrm rot="8100000">
              <a:off x="7590361" y="4465313"/>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panose="020F0502020204030204"/>
              </a:endParaRPr>
            </a:p>
          </p:txBody>
        </p:sp>
      </p:grpSp>
      <p:sp>
        <p:nvSpPr>
          <p:cNvPr id="11" name="TextBox 10">
            <a:extLst>
              <a:ext uri="{FF2B5EF4-FFF2-40B4-BE49-F238E27FC236}">
                <a16:creationId xmlns:a16="http://schemas.microsoft.com/office/drawing/2014/main" id="{39BE04D5-C7FC-4F35-BC93-A39AB13CB84A}"/>
              </a:ext>
            </a:extLst>
          </p:cNvPr>
          <p:cNvSpPr txBox="1"/>
          <p:nvPr/>
        </p:nvSpPr>
        <p:spPr>
          <a:xfrm rot="656027">
            <a:off x="7769703" y="1776037"/>
            <a:ext cx="2569151" cy="2708434"/>
          </a:xfrm>
          <a:prstGeom prst="rect">
            <a:avLst/>
          </a:prstGeom>
          <a:noFill/>
        </p:spPr>
        <p:txBody>
          <a:bodyPr wrap="square" rtlCol="0">
            <a:spAutoFit/>
          </a:bodyPr>
          <a:lstStyle/>
          <a:p>
            <a:pPr algn="ctr">
              <a:defRPr/>
            </a:pPr>
            <a:r>
              <a:rPr lang="en-GB" sz="17000" b="1" dirty="0">
                <a:solidFill>
                  <a:srgbClr val="FFFFFF"/>
                </a:solidFill>
                <a:latin typeface="Noto Sans" panose="020B0502040504020204" pitchFamily="34"/>
                <a:ea typeface="Noto Sans" panose="020B0502040504020204" pitchFamily="34"/>
                <a:cs typeface="Noto Sans" panose="020B0502040504020204" pitchFamily="34"/>
              </a:rPr>
              <a:t> </a:t>
            </a:r>
            <a:r>
              <a:rPr lang="ru-RU" sz="17000" b="1" dirty="0">
                <a:solidFill>
                  <a:srgbClr val="FFFFFF"/>
                </a:solidFill>
                <a:latin typeface="Noto Sans" panose="020B0502040504020204" pitchFamily="34"/>
                <a:ea typeface="Noto Sans" panose="020B0502040504020204" pitchFamily="34"/>
                <a:cs typeface="Noto Sans" panose="020B0502040504020204" pitchFamily="34"/>
              </a:rPr>
              <a:t>!</a:t>
            </a:r>
            <a:endParaRPr lang="en-US" sz="17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2" name="TextBox 11">
            <a:extLst>
              <a:ext uri="{FF2B5EF4-FFF2-40B4-BE49-F238E27FC236}">
                <a16:creationId xmlns:a16="http://schemas.microsoft.com/office/drawing/2014/main" id="{ACCD83F1-03EF-4457-80AA-CAB8FA0FE9A7}"/>
              </a:ext>
            </a:extLst>
          </p:cNvPr>
          <p:cNvSpPr txBox="1"/>
          <p:nvPr/>
        </p:nvSpPr>
        <p:spPr>
          <a:xfrm rot="21154896">
            <a:off x="1714048" y="1840583"/>
            <a:ext cx="2569151" cy="2708434"/>
          </a:xfrm>
          <a:prstGeom prst="rect">
            <a:avLst/>
          </a:prstGeom>
          <a:noFill/>
        </p:spPr>
        <p:txBody>
          <a:bodyPr wrap="square" rtlCol="0">
            <a:spAutoFit/>
          </a:bodyPr>
          <a:lstStyle/>
          <a:p>
            <a:pPr lvl="0" algn="ctr">
              <a:defRPr/>
            </a:pPr>
            <a:r>
              <a:rPr lang="en-US" sz="17000" b="1" dirty="0">
                <a:solidFill>
                  <a:srgbClr val="FFFFFF"/>
                </a:solidFill>
                <a:latin typeface="Noto Sans" panose="020B0502040504020204" pitchFamily="34"/>
                <a:ea typeface="Noto Sans" panose="020B0502040504020204" pitchFamily="34"/>
                <a:cs typeface="Noto Sans" panose="020B0502040504020204" pitchFamily="34"/>
              </a:rPr>
              <a:t>?</a:t>
            </a:r>
          </a:p>
        </p:txBody>
      </p:sp>
      <p:sp>
        <p:nvSpPr>
          <p:cNvPr id="15" name="Rectangle 14"/>
          <p:cNvSpPr/>
          <p:nvPr/>
        </p:nvSpPr>
        <p:spPr>
          <a:xfrm>
            <a:off x="3359696" y="5589240"/>
            <a:ext cx="5040560" cy="707886"/>
          </a:xfrm>
          <a:prstGeom prst="rect">
            <a:avLst/>
          </a:prstGeom>
        </p:spPr>
        <p:txBody>
          <a:bodyPr wrap="square">
            <a:spAutoFit/>
          </a:bodyPr>
          <a:lstStyle/>
          <a:p>
            <a:pPr algn="ctr"/>
            <a:r>
              <a:rPr lang="en-GB" sz="4000" dirty="0">
                <a:solidFill>
                  <a:srgbClr val="7030A0"/>
                </a:solidFill>
              </a:rPr>
              <a:t>Any questions??</a:t>
            </a:r>
          </a:p>
        </p:txBody>
      </p:sp>
    </p:spTree>
    <p:extLst>
      <p:ext uri="{BB962C8B-B14F-4D97-AF65-F5344CB8AC3E}">
        <p14:creationId xmlns:p14="http://schemas.microsoft.com/office/powerpoint/2010/main" val="123769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4082"/>
          </a:xfrm>
        </p:spPr>
        <p:txBody>
          <a:bodyPr>
            <a:normAutofit fontScale="90000"/>
          </a:bodyPr>
          <a:lstStyle/>
          <a:p>
            <a:r>
              <a:rPr lang="en-GB" b="1" dirty="0">
                <a:solidFill>
                  <a:srgbClr val="7030A0"/>
                </a:solidFill>
              </a:rPr>
              <a:t>Meet (some of) the Team</a:t>
            </a:r>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66938" y="1757516"/>
            <a:ext cx="785812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351584" y="836712"/>
            <a:ext cx="720080" cy="369332"/>
          </a:xfrm>
          <a:prstGeom prst="rect">
            <a:avLst/>
          </a:prstGeom>
          <a:noFill/>
        </p:spPr>
        <p:txBody>
          <a:bodyPr wrap="square" rtlCol="0">
            <a:spAutoFit/>
          </a:bodyPr>
          <a:lstStyle/>
          <a:p>
            <a:endParaRPr lang="en-GB" dirty="0"/>
          </a:p>
        </p:txBody>
      </p:sp>
      <p:sp>
        <p:nvSpPr>
          <p:cNvPr id="5" name="TextBox 4"/>
          <p:cNvSpPr txBox="1"/>
          <p:nvPr/>
        </p:nvSpPr>
        <p:spPr>
          <a:xfrm>
            <a:off x="3130162" y="4869161"/>
            <a:ext cx="1440160" cy="461665"/>
          </a:xfrm>
          <a:prstGeom prst="rect">
            <a:avLst/>
          </a:prstGeom>
          <a:noFill/>
        </p:spPr>
        <p:txBody>
          <a:bodyPr wrap="square" rtlCol="0">
            <a:spAutoFit/>
          </a:bodyPr>
          <a:lstStyle/>
          <a:p>
            <a:r>
              <a:rPr lang="en-GB" sz="1200" dirty="0">
                <a:solidFill>
                  <a:schemeClr val="bg1">
                    <a:lumMod val="95000"/>
                  </a:schemeClr>
                </a:solidFill>
              </a:rPr>
              <a:t>Richard </a:t>
            </a:r>
            <a:r>
              <a:rPr lang="en-GB" sz="1200" dirty="0" err="1">
                <a:solidFill>
                  <a:schemeClr val="bg1">
                    <a:lumMod val="95000"/>
                  </a:schemeClr>
                </a:solidFill>
              </a:rPr>
              <a:t>Seddon</a:t>
            </a:r>
            <a:endParaRPr lang="en-GB" sz="1200" dirty="0">
              <a:solidFill>
                <a:schemeClr val="bg1">
                  <a:lumMod val="95000"/>
                </a:schemeClr>
              </a:solidFill>
            </a:endParaRPr>
          </a:p>
          <a:p>
            <a:r>
              <a:rPr lang="en-GB" sz="1200" dirty="0">
                <a:solidFill>
                  <a:schemeClr val="bg1">
                    <a:lumMod val="95000"/>
                  </a:schemeClr>
                </a:solidFill>
              </a:rPr>
              <a:t>Patient </a:t>
            </a:r>
          </a:p>
        </p:txBody>
      </p:sp>
      <p:sp>
        <p:nvSpPr>
          <p:cNvPr id="6" name="TextBox 5"/>
          <p:cNvSpPr txBox="1"/>
          <p:nvPr/>
        </p:nvSpPr>
        <p:spPr>
          <a:xfrm>
            <a:off x="6096000" y="5392381"/>
            <a:ext cx="2016224" cy="646331"/>
          </a:xfrm>
          <a:prstGeom prst="rect">
            <a:avLst/>
          </a:prstGeom>
          <a:noFill/>
        </p:spPr>
        <p:txBody>
          <a:bodyPr wrap="square" rtlCol="0">
            <a:spAutoFit/>
          </a:bodyPr>
          <a:lstStyle/>
          <a:p>
            <a:r>
              <a:rPr lang="en-GB" sz="1200" dirty="0">
                <a:solidFill>
                  <a:schemeClr val="bg1"/>
                </a:solidFill>
              </a:rPr>
              <a:t>Tracy Holmes</a:t>
            </a:r>
          </a:p>
          <a:p>
            <a:r>
              <a:rPr lang="en-GB" sz="1200" dirty="0">
                <a:solidFill>
                  <a:schemeClr val="bg1"/>
                </a:solidFill>
              </a:rPr>
              <a:t>Communications Lead, WY&amp;H Alliance</a:t>
            </a:r>
          </a:p>
        </p:txBody>
      </p:sp>
      <p:sp>
        <p:nvSpPr>
          <p:cNvPr id="7" name="TextBox 6"/>
          <p:cNvSpPr txBox="1"/>
          <p:nvPr/>
        </p:nvSpPr>
        <p:spPr>
          <a:xfrm>
            <a:off x="8400256" y="4307905"/>
            <a:ext cx="1349024" cy="461665"/>
          </a:xfrm>
          <a:prstGeom prst="rect">
            <a:avLst/>
          </a:prstGeom>
          <a:noFill/>
        </p:spPr>
        <p:txBody>
          <a:bodyPr wrap="none" rtlCol="0">
            <a:spAutoFit/>
          </a:bodyPr>
          <a:lstStyle/>
          <a:p>
            <a:r>
              <a:rPr lang="en-GB" sz="1200" dirty="0">
                <a:solidFill>
                  <a:schemeClr val="bg1"/>
                </a:solidFill>
              </a:rPr>
              <a:t>Karen Henry</a:t>
            </a:r>
          </a:p>
          <a:p>
            <a:r>
              <a:rPr lang="en-GB" sz="1200" dirty="0">
                <a:solidFill>
                  <a:schemeClr val="bg1"/>
                </a:solidFill>
              </a:rPr>
              <a:t>Lead Cancer Nurse</a:t>
            </a:r>
          </a:p>
        </p:txBody>
      </p:sp>
      <p:sp>
        <p:nvSpPr>
          <p:cNvPr id="8" name="TextBox 7"/>
          <p:cNvSpPr txBox="1"/>
          <p:nvPr/>
        </p:nvSpPr>
        <p:spPr>
          <a:xfrm>
            <a:off x="4760273" y="3846240"/>
            <a:ext cx="1318310" cy="461665"/>
          </a:xfrm>
          <a:prstGeom prst="rect">
            <a:avLst/>
          </a:prstGeom>
          <a:noFill/>
        </p:spPr>
        <p:txBody>
          <a:bodyPr wrap="none" rtlCol="0">
            <a:spAutoFit/>
          </a:bodyPr>
          <a:lstStyle/>
          <a:p>
            <a:r>
              <a:rPr lang="en-GB" sz="1200" dirty="0">
                <a:solidFill>
                  <a:schemeClr val="bg1"/>
                </a:solidFill>
              </a:rPr>
              <a:t>Judy Turley</a:t>
            </a:r>
          </a:p>
          <a:p>
            <a:r>
              <a:rPr lang="en-GB" sz="1200" dirty="0">
                <a:solidFill>
                  <a:schemeClr val="bg1"/>
                </a:solidFill>
              </a:rPr>
              <a:t>Business Manager</a:t>
            </a:r>
          </a:p>
        </p:txBody>
      </p:sp>
      <p:sp>
        <p:nvSpPr>
          <p:cNvPr id="9" name="TextBox 8"/>
          <p:cNvSpPr txBox="1"/>
          <p:nvPr/>
        </p:nvSpPr>
        <p:spPr>
          <a:xfrm>
            <a:off x="6350890" y="2927351"/>
            <a:ext cx="1092350" cy="461665"/>
          </a:xfrm>
          <a:prstGeom prst="rect">
            <a:avLst/>
          </a:prstGeom>
          <a:noFill/>
        </p:spPr>
        <p:txBody>
          <a:bodyPr wrap="none" rtlCol="0">
            <a:spAutoFit/>
          </a:bodyPr>
          <a:lstStyle/>
          <a:p>
            <a:r>
              <a:rPr lang="en-GB" sz="1200" dirty="0">
                <a:solidFill>
                  <a:schemeClr val="bg1"/>
                </a:solidFill>
              </a:rPr>
              <a:t>Betty Jackson</a:t>
            </a:r>
          </a:p>
          <a:p>
            <a:r>
              <a:rPr lang="en-GB" sz="1200" dirty="0">
                <a:solidFill>
                  <a:schemeClr val="bg1"/>
                </a:solidFill>
              </a:rPr>
              <a:t>Sister Ward 42</a:t>
            </a:r>
          </a:p>
        </p:txBody>
      </p:sp>
    </p:spTree>
    <p:extLst>
      <p:ext uri="{BB962C8B-B14F-4D97-AF65-F5344CB8AC3E}">
        <p14:creationId xmlns:p14="http://schemas.microsoft.com/office/powerpoint/2010/main" val="2276801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7030A0"/>
                </a:solidFill>
              </a:rPr>
              <a:t>What we were trying to accomplish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1196753"/>
            <a:ext cx="8244408" cy="5427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40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9036496" cy="720080"/>
          </a:xfrm>
        </p:spPr>
        <p:txBody>
          <a:bodyPr>
            <a:normAutofit fontScale="90000"/>
          </a:bodyPr>
          <a:lstStyle/>
          <a:p>
            <a:r>
              <a:rPr lang="en-GB" sz="4000" dirty="0">
                <a:solidFill>
                  <a:schemeClr val="accent4"/>
                </a:solidFill>
              </a:rPr>
              <a:t>How will we know that change is important</a:t>
            </a:r>
            <a:r>
              <a:rPr lang="en-GB" dirty="0">
                <a:solidFill>
                  <a:schemeClr val="accent4"/>
                </a:solidFill>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820120"/>
            <a:ext cx="8640960" cy="596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37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4"/>
                </a:solidFill>
              </a:rPr>
              <a:t>SPC Run Charts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52" y="1196753"/>
            <a:ext cx="8266518" cy="5005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92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7030A0"/>
                </a:solidFill>
              </a:rPr>
              <a:t>Process and Balancing Measures</a:t>
            </a:r>
          </a:p>
        </p:txBody>
      </p:sp>
      <p:pic>
        <p:nvPicPr>
          <p:cNvPr id="1026" name="Picture 2" descr="C:\Users\henrykj\AppData\Local\Microsoft\Windows\Temporary Internet Files\Content.Outlook\1C898KY5\IMG_02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935760" y="-315416"/>
            <a:ext cx="4320480" cy="763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69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4000" b="1" dirty="0"/>
            </a:br>
            <a:r>
              <a:rPr lang="en-GB" sz="4000" b="1" dirty="0">
                <a:solidFill>
                  <a:schemeClr val="accent4"/>
                </a:solidFill>
              </a:rPr>
              <a:t>What change ideas will we make that will result in an improvement</a:t>
            </a:r>
            <a:r>
              <a:rPr lang="en-GB" b="1" dirty="0">
                <a:solidFill>
                  <a:schemeClr val="accent4"/>
                </a:solidFill>
              </a:rPr>
              <a:t>? </a:t>
            </a:r>
            <a:br>
              <a:rPr lang="en-GB" dirty="0"/>
            </a:br>
            <a:endParaRPr lang="en-GB" dirty="0"/>
          </a:p>
        </p:txBody>
      </p:sp>
      <p:sp>
        <p:nvSpPr>
          <p:cNvPr id="3" name="Content Placeholder 2"/>
          <p:cNvSpPr>
            <a:spLocks noGrp="1"/>
          </p:cNvSpPr>
          <p:nvPr>
            <p:ph sz="half" idx="1"/>
          </p:nvPr>
        </p:nvSpPr>
        <p:spPr>
          <a:xfrm>
            <a:off x="1981200" y="1600200"/>
            <a:ext cx="4038600" cy="4925144"/>
          </a:xfrm>
          <a:solidFill>
            <a:schemeClr val="accent1">
              <a:lumMod val="40000"/>
              <a:lumOff val="60000"/>
            </a:schemeClr>
          </a:solidFill>
        </p:spPr>
        <p:txBody>
          <a:bodyPr>
            <a:normAutofit fontScale="92500" lnSpcReduction="20000"/>
          </a:bodyPr>
          <a:lstStyle/>
          <a:p>
            <a:pPr marL="0" indent="0">
              <a:buNone/>
            </a:pPr>
            <a:r>
              <a:rPr lang="en-GB" dirty="0"/>
              <a:t>PDSA Cycle 1</a:t>
            </a:r>
          </a:p>
          <a:p>
            <a:pPr marL="0" indent="0">
              <a:buNone/>
            </a:pPr>
            <a:r>
              <a:rPr lang="en-GB" sz="2000" b="1" dirty="0"/>
              <a:t>Plan</a:t>
            </a:r>
            <a:r>
              <a:rPr lang="en-GB" sz="2000" dirty="0"/>
              <a:t> – </a:t>
            </a:r>
            <a:r>
              <a:rPr lang="en-GB" sz="1700" dirty="0"/>
              <a:t>Reintroduce protected mealtimes</a:t>
            </a:r>
          </a:p>
          <a:p>
            <a:pPr marL="0" indent="0">
              <a:buNone/>
            </a:pPr>
            <a:endParaRPr lang="en-GB" sz="2000" b="1" dirty="0"/>
          </a:p>
          <a:p>
            <a:pPr marL="0" indent="0">
              <a:buNone/>
            </a:pPr>
            <a:r>
              <a:rPr lang="en-GB" sz="2000" b="1" dirty="0"/>
              <a:t>Do</a:t>
            </a:r>
            <a:r>
              <a:rPr lang="en-GB" sz="2000" dirty="0"/>
              <a:t> - </a:t>
            </a:r>
            <a:r>
              <a:rPr lang="en-GB" sz="1700" dirty="0"/>
              <a:t>Introduction of the allocation of a mealtime champion to ensure that:</a:t>
            </a:r>
          </a:p>
          <a:p>
            <a:pPr lvl="0"/>
            <a:r>
              <a:rPr lang="en-GB" sz="1300" i="1" dirty="0"/>
              <a:t>All patients are aware it is meal time</a:t>
            </a:r>
          </a:p>
          <a:p>
            <a:pPr lvl="0"/>
            <a:r>
              <a:rPr lang="en-GB" sz="1300" i="1" dirty="0"/>
              <a:t>All patients are sat up or out of bed for meal time.</a:t>
            </a:r>
          </a:p>
          <a:p>
            <a:pPr lvl="0"/>
            <a:r>
              <a:rPr lang="en-GB" sz="1300" i="1" dirty="0"/>
              <a:t>Hand hygiene washing/wipe is offered to each patient.</a:t>
            </a:r>
          </a:p>
          <a:p>
            <a:pPr lvl="0"/>
            <a:r>
              <a:rPr lang="en-GB" sz="1300" i="1" dirty="0"/>
              <a:t>Tables are clear and trays easy for the patients to access.</a:t>
            </a:r>
          </a:p>
          <a:p>
            <a:r>
              <a:rPr lang="en-GB" sz="1300" i="1" dirty="0"/>
              <a:t>Any patients requiring assistance with meals are flagged to the nurse/CSW looking after the patient</a:t>
            </a:r>
          </a:p>
          <a:p>
            <a:pPr marL="0" indent="0">
              <a:buNone/>
            </a:pPr>
            <a:endParaRPr lang="en-GB" sz="2000" b="1" dirty="0"/>
          </a:p>
          <a:p>
            <a:pPr marL="0" indent="0">
              <a:buNone/>
            </a:pPr>
            <a:r>
              <a:rPr lang="en-GB" sz="2000" b="1" dirty="0"/>
              <a:t>Study</a:t>
            </a:r>
            <a:r>
              <a:rPr lang="en-GB" sz="1300" dirty="0"/>
              <a:t> - </a:t>
            </a:r>
            <a:r>
              <a:rPr lang="en-GB" sz="1700" dirty="0"/>
              <a:t>in the initial tests after the intervention, patients were reporting that they had help to eat their meals all of the time</a:t>
            </a:r>
            <a:r>
              <a:rPr lang="en-GB" sz="1600" dirty="0"/>
              <a:t>.</a:t>
            </a:r>
          </a:p>
          <a:p>
            <a:pPr marL="0" indent="0">
              <a:buNone/>
            </a:pPr>
            <a:endParaRPr lang="en-GB" sz="2000" b="1" dirty="0"/>
          </a:p>
          <a:p>
            <a:pPr marL="0" indent="0">
              <a:buNone/>
            </a:pPr>
            <a:r>
              <a:rPr lang="en-GB" sz="2000" b="1" dirty="0"/>
              <a:t>Act - </a:t>
            </a:r>
            <a:r>
              <a:rPr lang="en-GB" sz="1700" dirty="0"/>
              <a:t>Add in additional measures to strengthen and sustain the impact </a:t>
            </a:r>
            <a:endParaRPr lang="en-GB" sz="1700" b="1" dirty="0"/>
          </a:p>
          <a:p>
            <a:pPr marL="0" indent="0">
              <a:buNone/>
            </a:pPr>
            <a:endParaRPr lang="en-GB" sz="1700" dirty="0"/>
          </a:p>
        </p:txBody>
      </p:sp>
      <p:sp>
        <p:nvSpPr>
          <p:cNvPr id="4" name="Content Placeholder 3"/>
          <p:cNvSpPr>
            <a:spLocks noGrp="1"/>
          </p:cNvSpPr>
          <p:nvPr>
            <p:ph sz="half" idx="2"/>
          </p:nvPr>
        </p:nvSpPr>
        <p:spPr>
          <a:xfrm>
            <a:off x="6172200" y="1600200"/>
            <a:ext cx="4038600" cy="4997152"/>
          </a:xfrm>
          <a:solidFill>
            <a:schemeClr val="accent3">
              <a:lumMod val="60000"/>
              <a:lumOff val="40000"/>
            </a:schemeClr>
          </a:solidFill>
        </p:spPr>
        <p:txBody>
          <a:bodyPr>
            <a:normAutofit fontScale="92500" lnSpcReduction="20000"/>
          </a:bodyPr>
          <a:lstStyle/>
          <a:p>
            <a:pPr marL="0" indent="0">
              <a:buNone/>
            </a:pPr>
            <a:r>
              <a:rPr lang="en-GB" dirty="0"/>
              <a:t>PDSA Cycle 2</a:t>
            </a:r>
          </a:p>
          <a:p>
            <a:r>
              <a:rPr lang="en-GB" sz="2000" b="1" dirty="0"/>
              <a:t>Plan – </a:t>
            </a:r>
            <a:r>
              <a:rPr lang="en-GB" sz="1700" dirty="0"/>
              <a:t>Look to better embed the mealtime champion allocation</a:t>
            </a:r>
          </a:p>
          <a:p>
            <a:endParaRPr lang="en-GB" sz="2000" b="1" dirty="0"/>
          </a:p>
          <a:p>
            <a:r>
              <a:rPr lang="en-GB" sz="2000" b="1" dirty="0"/>
              <a:t>Do - </a:t>
            </a:r>
            <a:r>
              <a:rPr lang="en-GB" sz="1700" dirty="0"/>
              <a:t>Board identified to add the Meal Time champions name to on a daily basis and meal time champion allocation added to the daily handover sheet</a:t>
            </a:r>
          </a:p>
          <a:p>
            <a:r>
              <a:rPr lang="en-GB" sz="2000" b="1" dirty="0"/>
              <a:t>Study - </a:t>
            </a:r>
            <a:r>
              <a:rPr lang="en-GB" sz="1700" dirty="0"/>
              <a:t>The ward has found it useful having it written on the daily handover so it prompts them to nominate two members of staff for the day. They  are still trying to get into a routine of writing the names on the board and are trying to get better at doing that and filling in the sheet so they know if the role has been fulfilled</a:t>
            </a:r>
            <a:r>
              <a:rPr lang="en-GB" sz="2000" dirty="0"/>
              <a:t>. </a:t>
            </a:r>
          </a:p>
          <a:p>
            <a:r>
              <a:rPr lang="en-GB" sz="2000" b="1" dirty="0"/>
              <a:t>Act – </a:t>
            </a:r>
            <a:r>
              <a:rPr lang="en-GB" sz="1700" dirty="0"/>
              <a:t>Focus on patients being taken off the ward during mealtimes or having meals interrupted by non ward services</a:t>
            </a:r>
          </a:p>
        </p:txBody>
      </p:sp>
    </p:spTree>
    <p:extLst>
      <p:ext uri="{BB962C8B-B14F-4D97-AF65-F5344CB8AC3E}">
        <p14:creationId xmlns:p14="http://schemas.microsoft.com/office/powerpoint/2010/main" val="2052591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solidFill>
                  <a:srgbClr val="7030A0"/>
                </a:solidFill>
              </a:rPr>
              <a:t>Embedding the work </a:t>
            </a:r>
          </a:p>
        </p:txBody>
      </p:sp>
      <p:pic>
        <p:nvPicPr>
          <p:cNvPr id="2050" name="Picture 2" descr="C:\Users\henrykj\AppData\Local\Microsoft\Windows\Temporary Internet Files\Content.Outlook\1C898KY5\IMG_02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794157" y="1881155"/>
            <a:ext cx="4997380" cy="443501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enrykj\AppData\Local\Microsoft\Windows\Temporary Internet Files\Content.Outlook\1C898KY5\IMG_0239.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5400000">
            <a:off x="1341060" y="1895707"/>
            <a:ext cx="4997382" cy="440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27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GB" b="1" i="1" dirty="0"/>
            </a:br>
            <a:r>
              <a:rPr lang="en-GB" b="1" dirty="0">
                <a:solidFill>
                  <a:schemeClr val="accent4"/>
                </a:solidFill>
              </a:rPr>
              <a:t>Considerations for Equality and Health Inequalities</a:t>
            </a:r>
            <a:br>
              <a:rPr lang="en-GB" dirty="0"/>
            </a:br>
            <a:endParaRPr lang="en-GB" dirty="0"/>
          </a:p>
        </p:txBody>
      </p:sp>
      <p:sp>
        <p:nvSpPr>
          <p:cNvPr id="6" name="Content Placeholder 5"/>
          <p:cNvSpPr>
            <a:spLocks noGrp="1"/>
          </p:cNvSpPr>
          <p:nvPr>
            <p:ph idx="1"/>
          </p:nvPr>
        </p:nvSpPr>
        <p:spPr>
          <a:solidFill>
            <a:schemeClr val="accent1">
              <a:lumMod val="40000"/>
              <a:lumOff val="60000"/>
            </a:schemeClr>
          </a:solidFill>
          <a:ln>
            <a:solidFill>
              <a:schemeClr val="accent4">
                <a:lumMod val="60000"/>
                <a:lumOff val="40000"/>
              </a:schemeClr>
            </a:solidFill>
          </a:ln>
        </p:spPr>
        <p:txBody>
          <a:bodyPr>
            <a:normAutofit/>
          </a:bodyPr>
          <a:lstStyle/>
          <a:p>
            <a:r>
              <a:rPr lang="en-GB" sz="2000" dirty="0"/>
              <a:t>The criteria for including patients in the data collection was anyone who was awake and well enough and able to participate and could understand English, as with was a pilot project we did not have resource to pay for interpreters. We recognised that going forward we will need to ensure that all patients have an opportunity to be involved and will need to build that in to the roll out and sustainability plans.</a:t>
            </a:r>
          </a:p>
          <a:p>
            <a:endParaRPr lang="en-GB" sz="2000" dirty="0"/>
          </a:p>
          <a:p>
            <a:r>
              <a:rPr lang="en-GB" sz="2000" dirty="0"/>
              <a:t>The data collection team did recognise that the ward team leader could affect which patients they had access to and therefore patients were not selected by the ward team leader, rather the data collection team asked if there were any patients who could not  participate due to a specific set of reasons (</a:t>
            </a:r>
            <a:r>
              <a:rPr lang="en-GB" sz="2000" dirty="0" err="1"/>
              <a:t>eg</a:t>
            </a:r>
            <a:r>
              <a:rPr lang="en-GB" sz="2000" dirty="0"/>
              <a:t> post op, having </a:t>
            </a:r>
            <a:r>
              <a:rPr lang="en-GB" sz="2000" dirty="0" err="1"/>
              <a:t>physio</a:t>
            </a:r>
            <a:r>
              <a:rPr lang="en-GB" sz="2000" dirty="0"/>
              <a:t>)</a:t>
            </a:r>
          </a:p>
          <a:p>
            <a:pPr marL="0" indent="0">
              <a:buNone/>
            </a:pPr>
            <a:endParaRPr lang="en-GB" dirty="0"/>
          </a:p>
        </p:txBody>
      </p:sp>
    </p:spTree>
    <p:extLst>
      <p:ext uri="{BB962C8B-B14F-4D97-AF65-F5344CB8AC3E}">
        <p14:creationId xmlns:p14="http://schemas.microsoft.com/office/powerpoint/2010/main" val="3680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TotalTime>
  <Words>2276</Words>
  <Application>Microsoft Office PowerPoint</Application>
  <PresentationFormat>Widescreen</PresentationFormat>
  <Paragraphs>191</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Noto Sans</vt:lpstr>
      <vt:lpstr>Open Sans</vt:lpstr>
      <vt:lpstr>Office Theme</vt:lpstr>
      <vt:lpstr>PENNA AWARD PRESENTATION SEPTEMBER 2021</vt:lpstr>
      <vt:lpstr>Meet (some of) the Team</vt:lpstr>
      <vt:lpstr>What we were trying to accomplish</vt:lpstr>
      <vt:lpstr>How will we know that change is important?</vt:lpstr>
      <vt:lpstr>SPC Run Charts</vt:lpstr>
      <vt:lpstr>Process and Balancing Measures</vt:lpstr>
      <vt:lpstr> What change ideas will we make that will result in an improvement?  </vt:lpstr>
      <vt:lpstr>Embedding the work </vt:lpstr>
      <vt:lpstr> Considerations for Equality and Health Inequalities </vt:lpstr>
      <vt:lpstr>PowerPoint Presentation</vt:lpstr>
      <vt:lpstr>Next steps – Scale and Spread</vt:lpstr>
      <vt:lpstr>Communications</vt:lpstr>
      <vt:lpstr>Top Tips</vt:lpstr>
      <vt:lpstr>PowerPoint Presentation</vt:lpstr>
    </vt:vector>
  </TitlesOfParts>
  <Company>Leeds Teaching Hospitals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Collaborative Celebration Event</dc:title>
  <dc:creator>Karen-J Henry</dc:creator>
  <cp:lastModifiedBy>Helen Brady</cp:lastModifiedBy>
  <cp:revision>37</cp:revision>
  <dcterms:created xsi:type="dcterms:W3CDTF">2020-01-06T12:43:44Z</dcterms:created>
  <dcterms:modified xsi:type="dcterms:W3CDTF">2021-08-30T08:27:34Z</dcterms:modified>
</cp:coreProperties>
</file>