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6" r:id="rId5"/>
  </p:sldMasterIdLst>
  <p:notesMasterIdLst>
    <p:notesMasterId r:id="rId15"/>
  </p:notesMasterIdLst>
  <p:sldIdLst>
    <p:sldId id="269" r:id="rId6"/>
    <p:sldId id="277" r:id="rId7"/>
    <p:sldId id="281" r:id="rId8"/>
    <p:sldId id="272" r:id="rId9"/>
    <p:sldId id="284" r:id="rId10"/>
    <p:sldId id="278" r:id="rId11"/>
    <p:sldId id="282" r:id="rId12"/>
    <p:sldId id="283" r:id="rId13"/>
    <p:sldId id="270" r:id="rId14"/>
  </p:sldIdLst>
  <p:sldSz cx="12192000" cy="6858000"/>
  <p:notesSz cx="6797675" cy="9926638"/>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2" userDrawn="1">
          <p15:clr>
            <a:srgbClr val="A4A3A4"/>
          </p15:clr>
        </p15:guide>
        <p15:guide id="2" pos="3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E2F4CB-CE24-4FCF-93BC-A57B139DC10D}" v="7211" dt="2021-08-31T12:29:20.083"/>
    <p1510:client id="{E3302BD3-D585-4B25-B95F-CCDFD9DC93C9}" v="84" dt="2021-03-04T12:04:33.7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guide orient="horz" pos="822"/>
        <p:guide pos="30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538C8B9-D153-4F48-82DF-891BA13492D5}" type="datetimeFigureOut">
              <a:rPr lang="en-GB" smtClean="0"/>
              <a:t>01/09/2021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C95D5A5-73B0-4FE4-A1FA-F376A16F36AE}" type="slidenum">
              <a:rPr lang="en-GB" smtClean="0"/>
              <a:t>‹#›</a:t>
            </a:fld>
            <a:endParaRPr lang="en-GB"/>
          </a:p>
        </p:txBody>
      </p:sp>
    </p:spTree>
    <p:extLst>
      <p:ext uri="{BB962C8B-B14F-4D97-AF65-F5344CB8AC3E}">
        <p14:creationId xmlns:p14="http://schemas.microsoft.com/office/powerpoint/2010/main" val="3021723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4149928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100339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1"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489582" y="380305"/>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236288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a:t>Presentation title</a:t>
            </a:r>
          </a:p>
        </p:txBody>
      </p:sp>
      <p:sp>
        <p:nvSpPr>
          <p:cNvPr id="11" name="Subtitle 2"/>
          <p:cNvSpPr>
            <a:spLocks noGrp="1"/>
          </p:cNvSpPr>
          <p:nvPr>
            <p:ph type="subTitle" idx="1" hasCustomPrompt="1"/>
          </p:nvPr>
        </p:nvSpPr>
        <p:spPr>
          <a:xfrm>
            <a:off x="599385"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10261546" y="293024"/>
            <a:ext cx="1440873"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121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14921" y="854465"/>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Tree>
    <p:extLst>
      <p:ext uri="{BB962C8B-B14F-4D97-AF65-F5344CB8AC3E}">
        <p14:creationId xmlns:p14="http://schemas.microsoft.com/office/powerpoint/2010/main" val="2533357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5673" y="594443"/>
            <a:ext cx="8738028" cy="491408"/>
          </a:xfrm>
          <a:prstGeom prst="rect">
            <a:avLst/>
          </a:prstGeom>
        </p:spPr>
        <p:txBody>
          <a:bodyPr lIns="90818" tIns="45409" rIns="90818" bIns="45409"/>
          <a:lstStyle>
            <a:lvl1pPr algn="l">
              <a:defRPr sz="2800" b="1">
                <a:solidFill>
                  <a:srgbClr val="0072C6"/>
                </a:solidFill>
                <a:latin typeface="Arial (Headings)"/>
                <a:cs typeface="Arial (Headings)"/>
              </a:defRPr>
            </a:lvl1pPr>
          </a:lstStyle>
          <a:p>
            <a:r>
              <a:rPr lang="en-US"/>
              <a:t>Click to edit Master title style</a:t>
            </a:r>
          </a:p>
        </p:txBody>
      </p:sp>
      <p:sp>
        <p:nvSpPr>
          <p:cNvPr id="4" name="Slide Number Placeholder 5"/>
          <p:cNvSpPr>
            <a:spLocks noGrp="1"/>
          </p:cNvSpPr>
          <p:nvPr>
            <p:ph type="sldNum" sz="quarter" idx="12"/>
          </p:nvPr>
        </p:nvSpPr>
        <p:spPr>
          <a:xfrm>
            <a:off x="234213" y="6488601"/>
            <a:ext cx="2828107" cy="218918"/>
          </a:xfrm>
          <a:prstGeom prst="rect">
            <a:avLst/>
          </a:prstGeom>
        </p:spPr>
        <p:txBody>
          <a:bodyPr lIns="90818" tIns="45409" rIns="90818" bIns="45409"/>
          <a:lstStyle>
            <a:lvl1pPr algn="l">
              <a:defRPr sz="1000" b="0" i="0">
                <a:solidFill>
                  <a:srgbClr val="000000"/>
                </a:solidFill>
                <a:latin typeface="Arial"/>
                <a:cs typeface="Arial"/>
              </a:defRPr>
            </a:lvl1pPr>
          </a:lstStyle>
          <a:p>
            <a:fld id="{87DADF28-5588-485E-81E7-6B9A2B6E3B3C}" type="slidenum">
              <a:rPr lang="en-GB" smtClean="0"/>
              <a:pPr/>
              <a:t>‹#›</a:t>
            </a:fld>
            <a:endParaRPr lang="en-GB"/>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29972" y="447789"/>
            <a:ext cx="2135632" cy="611124"/>
          </a:xfrm>
          <a:prstGeom prst="rect">
            <a:avLst/>
          </a:prstGeom>
        </p:spPr>
      </p:pic>
    </p:spTree>
    <p:extLst>
      <p:ext uri="{BB962C8B-B14F-4D97-AF65-F5344CB8AC3E}">
        <p14:creationId xmlns:p14="http://schemas.microsoft.com/office/powerpoint/2010/main" val="32947288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01/09/2021</a:t>
            </a:fld>
            <a:endParaRPr lang="en-GB"/>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4045980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359851869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2EF51-A59B-49D8-B145-C6D2C372DEBA}"/>
              </a:ext>
            </a:extLst>
          </p:cNvPr>
          <p:cNvSpPr>
            <a:spLocks noGrp="1"/>
          </p:cNvSpPr>
          <p:nvPr>
            <p:ph type="title"/>
          </p:nvPr>
        </p:nvSpPr>
        <p:spPr>
          <a:xfrm>
            <a:off x="246668" y="1379298"/>
            <a:ext cx="11698664" cy="689541"/>
          </a:xfrm>
        </p:spPr>
        <p:txBody>
          <a:bodyPr lIns="91440" tIns="45720" rIns="91440" bIns="45720" anchor="t"/>
          <a:lstStyle/>
          <a:p>
            <a:pPr algn="ctr"/>
            <a:r>
              <a:rPr lang="en-GB" dirty="0">
                <a:latin typeface="Arial"/>
                <a:cs typeface="Arial"/>
              </a:rPr>
              <a:t>Cancer Experience of Care Improvement Collaboratives  </a:t>
            </a:r>
            <a:br>
              <a:rPr lang="en-GB" dirty="0">
                <a:latin typeface="Arial"/>
                <a:cs typeface="Arial"/>
              </a:rPr>
            </a:br>
            <a:br>
              <a:rPr lang="en-GB" dirty="0"/>
            </a:br>
            <a:r>
              <a:rPr lang="en-GB" sz="3200" b="1" dirty="0">
                <a:latin typeface="Arial"/>
                <a:cs typeface="Arial"/>
              </a:rPr>
              <a:t>Hull University Teaching Hospital NHS Trust </a:t>
            </a:r>
            <a:br>
              <a:rPr lang="en-GB" sz="3200" b="1" dirty="0">
                <a:latin typeface="Arial"/>
                <a:cs typeface="Arial"/>
              </a:rPr>
            </a:br>
            <a:r>
              <a:rPr lang="en-GB" sz="2800" b="1" dirty="0">
                <a:latin typeface="Arial"/>
                <a:cs typeface="Arial"/>
              </a:rPr>
              <a:t>Teenage and Young Adult Cancer Service</a:t>
            </a:r>
            <a:br>
              <a:rPr lang="en-GB" sz="2800" b="1" dirty="0">
                <a:latin typeface="Arial"/>
                <a:cs typeface="Arial"/>
              </a:rPr>
            </a:br>
            <a:r>
              <a:rPr lang="en-GB" sz="2800" b="1" dirty="0">
                <a:latin typeface="Arial"/>
                <a:cs typeface="Arial"/>
              </a:rPr>
              <a:t>Experience Survey  </a:t>
            </a:r>
            <a:endParaRPr lang="en-GB" sz="2800" b="1" dirty="0"/>
          </a:p>
        </p:txBody>
      </p:sp>
      <p:pic>
        <p:nvPicPr>
          <p:cNvPr id="3" name="Picture 2"/>
          <p:cNvPicPr>
            <a:picLocks noChangeAspect="1"/>
          </p:cNvPicPr>
          <p:nvPr/>
        </p:nvPicPr>
        <p:blipFill>
          <a:blip r:embed="rId2"/>
          <a:stretch>
            <a:fillRect/>
          </a:stretch>
        </p:blipFill>
        <p:spPr>
          <a:xfrm>
            <a:off x="362523" y="140890"/>
            <a:ext cx="1107954" cy="619125"/>
          </a:xfrm>
          <a:prstGeom prst="rect">
            <a:avLst/>
          </a:prstGeom>
        </p:spPr>
      </p:pic>
    </p:spTree>
    <p:extLst>
      <p:ext uri="{BB962C8B-B14F-4D97-AF65-F5344CB8AC3E}">
        <p14:creationId xmlns:p14="http://schemas.microsoft.com/office/powerpoint/2010/main" val="52934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A689FC3-349A-4231-8800-73794FF03E67}"/>
              </a:ext>
            </a:extLst>
          </p:cNvPr>
          <p:cNvSpPr>
            <a:spLocks noGrp="1"/>
          </p:cNvSpPr>
          <p:nvPr>
            <p:ph type="title"/>
          </p:nvPr>
        </p:nvSpPr>
        <p:spPr>
          <a:xfrm>
            <a:off x="614921" y="854465"/>
            <a:ext cx="11074316" cy="611649"/>
          </a:xfrm>
        </p:spPr>
        <p:txBody>
          <a:bodyPr lIns="91440" tIns="45720" rIns="91440" bIns="45720" anchor="t"/>
          <a:lstStyle/>
          <a:p>
            <a:r>
              <a:rPr lang="en-GB" b="1" dirty="0">
                <a:latin typeface="Arial"/>
                <a:cs typeface="Arial"/>
              </a:rPr>
              <a:t>Project Overview </a:t>
            </a:r>
            <a:endParaRPr lang="en-GB" b="1" dirty="0"/>
          </a:p>
        </p:txBody>
      </p:sp>
      <p:sp>
        <p:nvSpPr>
          <p:cNvPr id="4" name="Footer Placeholder 3">
            <a:extLst>
              <a:ext uri="{FF2B5EF4-FFF2-40B4-BE49-F238E27FC236}">
                <a16:creationId xmlns:a16="http://schemas.microsoft.com/office/drawing/2014/main" id="{1B3369A8-C7F5-40F3-ADBB-72F37D28C5E5}"/>
              </a:ext>
            </a:extLst>
          </p:cNvPr>
          <p:cNvSpPr>
            <a:spLocks noGrp="1"/>
          </p:cNvSpPr>
          <p:nvPr>
            <p:ph type="ftr" sz="quarter" idx="3"/>
          </p:nvPr>
        </p:nvSpPr>
        <p:spPr/>
        <p:txBody>
          <a:bodyPr/>
          <a:lstStyle/>
          <a:p>
            <a:r>
              <a:rPr lang="en-US" dirty="0"/>
              <a:t>Hull University Teaching Hospital Teenage and Young Adults Service. </a:t>
            </a:r>
          </a:p>
        </p:txBody>
      </p:sp>
      <p:sp>
        <p:nvSpPr>
          <p:cNvPr id="2" name="TextBox 1"/>
          <p:cNvSpPr txBox="1"/>
          <p:nvPr/>
        </p:nvSpPr>
        <p:spPr>
          <a:xfrm>
            <a:off x="738554" y="2013438"/>
            <a:ext cx="11139854" cy="4524315"/>
          </a:xfrm>
          <a:prstGeom prst="rect">
            <a:avLst/>
          </a:prstGeom>
          <a:noFill/>
        </p:spPr>
        <p:txBody>
          <a:bodyPr wrap="square" lIns="91440" tIns="45720" rIns="91440" bIns="45720" rtlCol="0" anchor="t">
            <a:spAutoFit/>
          </a:bodyPr>
          <a:lstStyle/>
          <a:p>
            <a:r>
              <a:rPr lang="en-GB" dirty="0"/>
              <a:t>To invite patients aged 18- 30 years of age to share their experience of cancer diagnosis and treatment and illicit if there had been any impact with during the Covid 19 pandemic. </a:t>
            </a:r>
            <a:endParaRPr lang="en-US">
              <a:cs typeface="Calibri" panose="020F0502020204030204"/>
            </a:endParaRPr>
          </a:p>
          <a:p>
            <a:endParaRPr lang="en-GB" dirty="0"/>
          </a:p>
          <a:p>
            <a:r>
              <a:rPr lang="en-GB" dirty="0"/>
              <a:t>We were aware that the national Cancer Patient Experience Survey  does not get a high response rate to the survey from this cohort of patients  yet the impact of a cancer diagnosis during this phase of a person's life can be far  reaching and affect relationships, independence, education and career opportunities. Supporting the patient during this time will ensure these issues are addressed promptly and avoid additional complexities for the patient and their families.</a:t>
            </a:r>
            <a:endParaRPr lang="en-GB" dirty="0">
              <a:cs typeface="Calibri"/>
            </a:endParaRPr>
          </a:p>
          <a:p>
            <a:endParaRPr lang="en-GB" dirty="0">
              <a:cs typeface="Calibri"/>
            </a:endParaRPr>
          </a:p>
          <a:p>
            <a:r>
              <a:rPr lang="en-GB" dirty="0"/>
              <a:t>65 Patients were surveyed from across the Humber Coast and Vale footprint that accessed the Teenage and Young Adult Cancer Service based in Hull. This included patients who are under a shared care pathway with the Principal  Treatment Centre in Leeds in relation to their support and care provided by the Hull Team. 80%  of the patients completed the survey. </a:t>
            </a:r>
          </a:p>
          <a:p>
            <a:endParaRPr lang="en-GB" dirty="0"/>
          </a:p>
          <a:p>
            <a:r>
              <a:rPr lang="en-GB" dirty="0"/>
              <a:t>Themes were analysed then an action plan was developed for improvements, implementation and evaluation. </a:t>
            </a:r>
          </a:p>
          <a:p>
            <a:r>
              <a:rPr lang="en-GB" dirty="0"/>
              <a:t> </a:t>
            </a:r>
          </a:p>
        </p:txBody>
      </p:sp>
    </p:spTree>
    <p:extLst>
      <p:ext uri="{BB962C8B-B14F-4D97-AF65-F5344CB8AC3E}">
        <p14:creationId xmlns:p14="http://schemas.microsoft.com/office/powerpoint/2010/main" val="2432044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37F386-A8B1-466E-B097-AE7393A501CC}"/>
              </a:ext>
            </a:extLst>
          </p:cNvPr>
          <p:cNvSpPr txBox="1"/>
          <p:nvPr/>
        </p:nvSpPr>
        <p:spPr>
          <a:xfrm>
            <a:off x="489874" y="524514"/>
            <a:ext cx="10181268" cy="646331"/>
          </a:xfrm>
          <a:prstGeom prst="rect">
            <a:avLst/>
          </a:prstGeom>
          <a:noFill/>
        </p:spPr>
        <p:txBody>
          <a:bodyPr wrap="square" lIns="91440" tIns="45720" rIns="91440" bIns="45720" rtlCol="0" anchor="t">
            <a:spAutoFit/>
          </a:bodyPr>
          <a:lstStyle/>
          <a:p>
            <a:r>
              <a:rPr lang="en-GB" sz="3600" b="1" dirty="0">
                <a:solidFill>
                  <a:srgbClr val="0070C0"/>
                </a:solidFill>
                <a:latin typeface="Arial"/>
                <a:cs typeface="Arial"/>
              </a:rPr>
              <a:t>Survey Implementation  </a:t>
            </a:r>
            <a:endParaRPr lang="en-GB" sz="3600" b="1" dirty="0">
              <a:solidFill>
                <a:srgbClr val="0070C0"/>
              </a:solidFill>
              <a:latin typeface="Arial" panose="020B0604020202020204" pitchFamily="34" charset="0"/>
              <a:cs typeface="Arial" panose="020B0604020202020204" pitchFamily="34" charset="0"/>
            </a:endParaRPr>
          </a:p>
        </p:txBody>
      </p:sp>
      <p:sp>
        <p:nvSpPr>
          <p:cNvPr id="2" name="TextBox 1"/>
          <p:cNvSpPr txBox="1"/>
          <p:nvPr/>
        </p:nvSpPr>
        <p:spPr>
          <a:xfrm>
            <a:off x="580293" y="1724843"/>
            <a:ext cx="11271738" cy="4247317"/>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dirty="0"/>
              <a:t>We utilised a patient satisfaction survey that reflected the CPES survey to ensure that we gained insight into the whole of the patient journey. </a:t>
            </a:r>
            <a:endParaRPr lang="en-US"/>
          </a:p>
          <a:p>
            <a:pPr marL="285750" indent="-285750">
              <a:buFont typeface="Arial" panose="020B0604020202020204" pitchFamily="34" charset="0"/>
              <a:buChar char="•"/>
            </a:pPr>
            <a:r>
              <a:rPr lang="en-GB" dirty="0">
                <a:cs typeface="Calibri"/>
              </a:rPr>
              <a:t>As we are the Cancer centre and the local shared care centre for TYA care for the HCV footprint, all TYA's with a cancer diagnosis are alerted to the TYA team so we were confident that we could include all patients that may not have been included in the national survey. </a:t>
            </a:r>
          </a:p>
          <a:p>
            <a:pPr marL="285750" indent="-285750">
              <a:buFont typeface="Arial" panose="020B0604020202020204" pitchFamily="34" charset="0"/>
              <a:buChar char="•"/>
            </a:pPr>
            <a:r>
              <a:rPr lang="en-GB" dirty="0">
                <a:cs typeface="Calibri"/>
              </a:rPr>
              <a:t>The survey was formulated with the help of the HCVCA and a patient representative.</a:t>
            </a:r>
            <a:endParaRPr lang="en-GB" dirty="0"/>
          </a:p>
          <a:p>
            <a:pPr marL="285750" indent="-285750">
              <a:buFont typeface="Arial" panose="020B0604020202020204" pitchFamily="34" charset="0"/>
              <a:buChar char="•"/>
            </a:pPr>
            <a:r>
              <a:rPr lang="en-GB" dirty="0">
                <a:cs typeface="Calibri"/>
              </a:rPr>
              <a:t>The survey was circulated, and patients were given the clinical team numbers for any additional support they may need. </a:t>
            </a:r>
          </a:p>
          <a:p>
            <a:pPr marL="285750" indent="-285750">
              <a:buFont typeface="Arial" panose="020B0604020202020204" pitchFamily="34" charset="0"/>
              <a:buChar char="•"/>
            </a:pPr>
            <a:r>
              <a:rPr lang="en-GB" dirty="0">
                <a:cs typeface="Calibri"/>
              </a:rPr>
              <a:t>The results were analysed by the HCVCA team and  internally to identify any themes and any serious concerns that needed to be addressed. </a:t>
            </a:r>
          </a:p>
          <a:p>
            <a:pPr marL="285750" indent="-285750">
              <a:buFont typeface="Arial" panose="020B0604020202020204" pitchFamily="34" charset="0"/>
              <a:buChar char="•"/>
            </a:pPr>
            <a:r>
              <a:rPr lang="en-GB" dirty="0">
                <a:cs typeface="Calibri"/>
              </a:rPr>
              <a:t>The results were shared with the patients and with the ward teams where the patients received their care. </a:t>
            </a:r>
          </a:p>
          <a:p>
            <a:pPr marL="285750" indent="-285750">
              <a:buFont typeface="Arial" panose="020B0604020202020204" pitchFamily="34" charset="0"/>
              <a:buChar char="•"/>
            </a:pPr>
            <a:r>
              <a:rPr lang="en-GB" dirty="0">
                <a:cs typeface="Calibri"/>
              </a:rPr>
              <a:t>An action plan was devised based on these concerns, implementation of the plan was done jointly with the extended team and evaluation undertaken three months post implementation.   </a:t>
            </a:r>
            <a:r>
              <a:rPr lang="en-GB" dirty="0"/>
              <a:t> </a:t>
            </a:r>
            <a:endParaRPr lang="en-GB" dirty="0">
              <a:cs typeface="Calibri"/>
            </a:endParaRPr>
          </a:p>
          <a:p>
            <a:endParaRPr lang="en-GB" dirty="0"/>
          </a:p>
          <a:p>
            <a:endParaRPr lang="en-GB" dirty="0"/>
          </a:p>
        </p:txBody>
      </p:sp>
      <p:pic>
        <p:nvPicPr>
          <p:cNvPr id="3" name="Picture 2"/>
          <p:cNvPicPr>
            <a:picLocks noChangeAspect="1"/>
          </p:cNvPicPr>
          <p:nvPr/>
        </p:nvPicPr>
        <p:blipFill>
          <a:blip r:embed="rId2"/>
          <a:stretch>
            <a:fillRect/>
          </a:stretch>
        </p:blipFill>
        <p:spPr>
          <a:xfrm>
            <a:off x="9191883" y="168407"/>
            <a:ext cx="956271" cy="956271"/>
          </a:xfrm>
          <a:prstGeom prst="rect">
            <a:avLst/>
          </a:prstGeom>
        </p:spPr>
      </p:pic>
    </p:spTree>
    <p:extLst>
      <p:ext uri="{BB962C8B-B14F-4D97-AF65-F5344CB8AC3E}">
        <p14:creationId xmlns:p14="http://schemas.microsoft.com/office/powerpoint/2010/main" val="2657000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40EA8C-A723-471A-8FDE-9AF31152F9B8}"/>
              </a:ext>
            </a:extLst>
          </p:cNvPr>
          <p:cNvSpPr txBox="1"/>
          <p:nvPr/>
        </p:nvSpPr>
        <p:spPr>
          <a:xfrm>
            <a:off x="648638" y="567646"/>
            <a:ext cx="10015449" cy="523220"/>
          </a:xfrm>
          <a:prstGeom prst="rect">
            <a:avLst/>
          </a:prstGeom>
          <a:noFill/>
        </p:spPr>
        <p:txBody>
          <a:bodyPr wrap="square" lIns="91440" tIns="45720" rIns="91440" bIns="45720" rtlCol="0" anchor="t">
            <a:spAutoFit/>
          </a:bodyPr>
          <a:lstStyle/>
          <a:p>
            <a:r>
              <a:rPr lang="en-GB" sz="2800" b="1" dirty="0">
                <a:solidFill>
                  <a:srgbClr val="0070C0"/>
                </a:solidFill>
                <a:latin typeface="Arial"/>
                <a:cs typeface="Arial"/>
              </a:rPr>
              <a:t>Bridges and Barriers</a:t>
            </a:r>
          </a:p>
        </p:txBody>
      </p:sp>
      <p:sp>
        <p:nvSpPr>
          <p:cNvPr id="2" name="TextBox 1"/>
          <p:cNvSpPr txBox="1"/>
          <p:nvPr/>
        </p:nvSpPr>
        <p:spPr>
          <a:xfrm>
            <a:off x="641838" y="1424354"/>
            <a:ext cx="11342077" cy="4801314"/>
          </a:xfrm>
          <a:prstGeom prst="rect">
            <a:avLst/>
          </a:prstGeom>
          <a:noFill/>
        </p:spPr>
        <p:txBody>
          <a:bodyPr wrap="square" lIns="91440" tIns="45720" rIns="91440" bIns="45720" rtlCol="0" anchor="t">
            <a:spAutoFit/>
          </a:bodyPr>
          <a:lstStyle/>
          <a:p>
            <a:r>
              <a:rPr lang="en-GB" dirty="0"/>
              <a:t>What went well </a:t>
            </a:r>
            <a:endParaRPr lang="en-GB">
              <a:cs typeface="Calibri"/>
            </a:endParaRPr>
          </a:p>
          <a:p>
            <a:endParaRPr lang="en-GB" u="sng" dirty="0"/>
          </a:p>
          <a:p>
            <a:pPr marL="285750" indent="-285750">
              <a:buFont typeface="Arial" panose="020B0604020202020204" pitchFamily="34" charset="0"/>
              <a:buChar char="•"/>
            </a:pPr>
            <a:r>
              <a:rPr lang="en-GB" dirty="0"/>
              <a:t>We had a great deal of support from a patient who supported the design and development of the survey. This was positive as the patient had ownership of this and was more representative of their concerns.</a:t>
            </a:r>
            <a:endParaRPr lang="en-GB" dirty="0">
              <a:cs typeface="Calibri"/>
            </a:endParaRPr>
          </a:p>
          <a:p>
            <a:pPr marL="285750" indent="-285750">
              <a:buFont typeface="Arial" panose="020B0604020202020204" pitchFamily="34" charset="0"/>
              <a:buChar char="•"/>
            </a:pPr>
            <a:r>
              <a:rPr lang="en-GB" dirty="0"/>
              <a:t>We had support in the development, delivery and evaluation of the survey from the Humber Coast and Vale Cancer Alliance team. </a:t>
            </a:r>
            <a:endParaRPr lang="en-GB" dirty="0">
              <a:cs typeface="Calibri"/>
            </a:endParaRPr>
          </a:p>
          <a:p>
            <a:pPr marL="285750" indent="-285750">
              <a:buFont typeface="Arial" panose="020B0604020202020204" pitchFamily="34" charset="0"/>
              <a:buChar char="•"/>
            </a:pPr>
            <a:r>
              <a:rPr lang="en-GB" dirty="0"/>
              <a:t>The staff on the  inpatient ward where the care for TYA is given were keen to support the action plan and its implementation.</a:t>
            </a:r>
            <a:endParaRPr lang="en-GB" dirty="0">
              <a:cs typeface="Calibri"/>
            </a:endParaRPr>
          </a:p>
          <a:p>
            <a:pPr marL="285750" indent="-285750">
              <a:buFont typeface="Arial" panose="020B0604020202020204" pitchFamily="34" charset="0"/>
              <a:buChar char="•"/>
            </a:pPr>
            <a:r>
              <a:rPr lang="en-GB" dirty="0"/>
              <a:t>Consultation with patients throughout the duration of the project to ensure any concerns were acknowledged and addressed.</a:t>
            </a:r>
          </a:p>
          <a:p>
            <a:pPr marL="285750" indent="-285750">
              <a:buFont typeface="Arial" panose="020B0604020202020204" pitchFamily="34" charset="0"/>
              <a:buChar char="•"/>
            </a:pPr>
            <a:endParaRPr lang="en-GB" dirty="0">
              <a:cs typeface="Calibri" panose="020F0502020204030204"/>
            </a:endParaRPr>
          </a:p>
          <a:p>
            <a:r>
              <a:rPr lang="en-GB" dirty="0">
                <a:cs typeface="Calibri" panose="020F0502020204030204"/>
              </a:rPr>
              <a:t>What was tricky</a:t>
            </a:r>
          </a:p>
          <a:p>
            <a:endParaRPr lang="en-GB" dirty="0"/>
          </a:p>
          <a:p>
            <a:pPr marL="285750" indent="-285750">
              <a:buFont typeface="Arial" panose="020B0604020202020204" pitchFamily="34" charset="0"/>
              <a:buChar char="•"/>
            </a:pPr>
            <a:r>
              <a:rPr lang="en-GB" dirty="0"/>
              <a:t>The impact of Covid 19  affected the ability of the team to attend some of the pre-work sessions provided by the CIC. Ways of working changed considerably, staff were redeployed and the volume of work and support to patients increased. </a:t>
            </a:r>
            <a:endParaRPr lang="en-GB" dirty="0">
              <a:cs typeface="Calibri"/>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19804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2760C-6561-45C1-8A92-5E78F56AAA24}"/>
              </a:ext>
            </a:extLst>
          </p:cNvPr>
          <p:cNvSpPr>
            <a:spLocks noGrp="1"/>
          </p:cNvSpPr>
          <p:nvPr>
            <p:ph type="title"/>
          </p:nvPr>
        </p:nvSpPr>
        <p:spPr/>
        <p:txBody>
          <a:bodyPr/>
          <a:lstStyle/>
          <a:p>
            <a:r>
              <a:rPr lang="en-US" sz="2800" b="1" dirty="0">
                <a:latin typeface="Arial"/>
                <a:cs typeface="Arial"/>
              </a:rPr>
              <a:t>Survey Findings</a:t>
            </a:r>
            <a:r>
              <a:rPr lang="en-US" sz="2800" dirty="0">
                <a:latin typeface="Arial"/>
                <a:cs typeface="Arial"/>
              </a:rPr>
              <a:t> </a:t>
            </a:r>
            <a:endParaRPr lang="en-US" sz="2800"/>
          </a:p>
        </p:txBody>
      </p:sp>
      <p:sp>
        <p:nvSpPr>
          <p:cNvPr id="3" name="Content Placeholder 2">
            <a:extLst>
              <a:ext uri="{FF2B5EF4-FFF2-40B4-BE49-F238E27FC236}">
                <a16:creationId xmlns:a16="http://schemas.microsoft.com/office/drawing/2014/main" id="{B7430E84-4E1E-44B8-AE3F-0F0C3A18EB5F}"/>
              </a:ext>
            </a:extLst>
          </p:cNvPr>
          <p:cNvSpPr>
            <a:spLocks noGrp="1"/>
          </p:cNvSpPr>
          <p:nvPr>
            <p:ph sz="quarter" idx="10"/>
          </p:nvPr>
        </p:nvSpPr>
        <p:spPr>
          <a:xfrm>
            <a:off x="781878" y="1833143"/>
            <a:ext cx="10641498" cy="4343222"/>
          </a:xfrm>
        </p:spPr>
        <p:txBody>
          <a:bodyPr vert="horz" lIns="91440" tIns="45720" rIns="91440" bIns="45720" rtlCol="0" anchor="t">
            <a:normAutofit/>
          </a:bodyPr>
          <a:lstStyle/>
          <a:p>
            <a:r>
              <a:rPr lang="en-US" sz="1800" dirty="0">
                <a:latin typeface="Calibri"/>
                <a:cs typeface="Arial"/>
              </a:rPr>
              <a:t>We were pleased that the response to the survey was high – 65%. </a:t>
            </a:r>
            <a:endParaRPr lang="en-US" dirty="0"/>
          </a:p>
          <a:p>
            <a:r>
              <a:rPr lang="en-US" sz="1800" dirty="0">
                <a:latin typeface="Calibri"/>
                <a:cs typeface="Arial"/>
              </a:rPr>
              <a:t>The responses were overall positive, with the exception of: </a:t>
            </a:r>
            <a:endParaRPr lang="en-US" sz="1800" dirty="0" err="1">
              <a:latin typeface="Calibri"/>
            </a:endParaRPr>
          </a:p>
          <a:p>
            <a:pPr lvl="1"/>
            <a:r>
              <a:rPr lang="en-US" sz="1800" dirty="0">
                <a:latin typeface="Calibri"/>
                <a:cs typeface="Arial"/>
              </a:rPr>
              <a:t>Waiting times for chemotherapy administration on the inpatient ward</a:t>
            </a:r>
          </a:p>
          <a:p>
            <a:pPr lvl="1"/>
            <a:r>
              <a:rPr lang="en-US" sz="1800" dirty="0">
                <a:latin typeface="Calibri"/>
                <a:cs typeface="Arial"/>
              </a:rPr>
              <a:t>Access to social activities support during Covid-19</a:t>
            </a:r>
          </a:p>
          <a:p>
            <a:pPr lvl="1"/>
            <a:endParaRPr lang="en-US" sz="1800" dirty="0">
              <a:latin typeface="Calibri"/>
              <a:cs typeface="Arial"/>
            </a:endParaRPr>
          </a:p>
          <a:p>
            <a:pPr lvl="1"/>
            <a:r>
              <a:rPr lang="en-US" sz="1800" dirty="0">
                <a:latin typeface="Calibri"/>
                <a:cs typeface="Arial"/>
              </a:rPr>
              <a:t>We expected the results to be positive as we are confident that we do have an experienced and  responsive team that has been established for some years. What we were keen to show was that we were doing all we could to improve the experience for the TYA's that require our care and that we were actively seeking out that TYA voice, particularly in a smaller Centre with less resources at our disposal. </a:t>
            </a:r>
          </a:p>
          <a:p>
            <a:pPr lvl="1"/>
            <a:r>
              <a:rPr lang="en-US" sz="1800" dirty="0">
                <a:latin typeface="Calibri"/>
                <a:cs typeface="Arial"/>
              </a:rPr>
              <a:t>Chemotherapy waiting times is difficult to assess as it is subjective however an agreed range was set as a measure of performance that reflects the workload of the unit. </a:t>
            </a:r>
          </a:p>
          <a:p>
            <a:pPr lvl="1"/>
            <a:r>
              <a:rPr lang="en-US" sz="1800" dirty="0">
                <a:latin typeface="Calibri"/>
                <a:cs typeface="Arial"/>
              </a:rPr>
              <a:t>Access to social activities was affected by the Covid –19 pandemic and will return as soon as restrictions allow. The Youth Support Co-</a:t>
            </a:r>
            <a:r>
              <a:rPr lang="en-US" sz="1800" dirty="0" err="1">
                <a:latin typeface="Calibri"/>
                <a:cs typeface="Arial"/>
              </a:rPr>
              <a:t>ordinator</a:t>
            </a:r>
            <a:r>
              <a:rPr lang="en-US" sz="1800" dirty="0">
                <a:latin typeface="Calibri"/>
                <a:cs typeface="Arial"/>
              </a:rPr>
              <a:t> increased the number of online activities to try to address this.  </a:t>
            </a:r>
          </a:p>
          <a:p>
            <a:pPr lvl="1"/>
            <a:endParaRPr lang="en-US" sz="1800" dirty="0">
              <a:latin typeface="Calibri"/>
              <a:cs typeface="Arial"/>
            </a:endParaRPr>
          </a:p>
          <a:p>
            <a:pPr lvl="1"/>
            <a:endParaRPr lang="en-US" sz="1800" dirty="0">
              <a:latin typeface="Calibri"/>
              <a:cs typeface="Arial"/>
            </a:endParaRPr>
          </a:p>
        </p:txBody>
      </p:sp>
    </p:spTree>
    <p:extLst>
      <p:ext uri="{BB962C8B-B14F-4D97-AF65-F5344CB8AC3E}">
        <p14:creationId xmlns:p14="http://schemas.microsoft.com/office/powerpoint/2010/main" val="3283628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C9658-D394-4118-9121-69702C0CEC0C}"/>
              </a:ext>
            </a:extLst>
          </p:cNvPr>
          <p:cNvSpPr>
            <a:spLocks noGrp="1"/>
          </p:cNvSpPr>
          <p:nvPr>
            <p:ph type="title"/>
          </p:nvPr>
        </p:nvSpPr>
        <p:spPr/>
        <p:txBody>
          <a:bodyPr>
            <a:normAutofit/>
          </a:bodyPr>
          <a:lstStyle/>
          <a:p>
            <a:r>
              <a:rPr lang="en-GB" sz="2800" b="1" dirty="0">
                <a:latin typeface="Arial"/>
                <a:cs typeface="Arial"/>
              </a:rPr>
              <a:t>Action and Impact  </a:t>
            </a:r>
          </a:p>
        </p:txBody>
      </p:sp>
      <p:sp>
        <p:nvSpPr>
          <p:cNvPr id="3" name="Content Placeholder 2">
            <a:extLst>
              <a:ext uri="{FF2B5EF4-FFF2-40B4-BE49-F238E27FC236}">
                <a16:creationId xmlns:a16="http://schemas.microsoft.com/office/drawing/2014/main" id="{6EE96BD5-2BA4-4045-B950-3F2FFCFCB798}"/>
              </a:ext>
            </a:extLst>
          </p:cNvPr>
          <p:cNvSpPr>
            <a:spLocks noGrp="1"/>
          </p:cNvSpPr>
          <p:nvPr>
            <p:ph sz="quarter" idx="10"/>
          </p:nvPr>
        </p:nvSpPr>
        <p:spPr>
          <a:xfrm>
            <a:off x="781878" y="1833143"/>
            <a:ext cx="10641498" cy="4374226"/>
          </a:xfrm>
        </p:spPr>
        <p:txBody>
          <a:bodyPr vert="horz" lIns="91440" tIns="45720" rIns="91440" bIns="45720" rtlCol="0" anchor="t">
            <a:noAutofit/>
          </a:bodyPr>
          <a:lstStyle/>
          <a:p>
            <a:r>
              <a:rPr lang="en-GB" sz="1800" b="1" dirty="0">
                <a:latin typeface="Calibri"/>
                <a:cs typeface="Arial"/>
              </a:rPr>
              <a:t>Chemotherapy waiting times action </a:t>
            </a:r>
            <a:endParaRPr lang="en-US" sz="1800" b="1">
              <a:latin typeface="Calibri"/>
            </a:endParaRPr>
          </a:p>
          <a:p>
            <a:pPr lvl="1"/>
            <a:r>
              <a:rPr lang="en-GB" sz="1600" dirty="0">
                <a:latin typeface="Calibri"/>
                <a:cs typeface="Arial"/>
              </a:rPr>
              <a:t>Regular meeting established with the TYA team and the ward to plan the weeks inpatient activity</a:t>
            </a:r>
          </a:p>
          <a:p>
            <a:pPr lvl="1"/>
            <a:r>
              <a:rPr lang="en-GB" sz="1600" dirty="0">
                <a:latin typeface="Calibri"/>
                <a:cs typeface="Arial"/>
              </a:rPr>
              <a:t>Designated member of staff on the ward for TYA link</a:t>
            </a:r>
          </a:p>
          <a:p>
            <a:pPr lvl="1"/>
            <a:r>
              <a:rPr lang="en-GB" sz="1600" dirty="0">
                <a:latin typeface="Calibri"/>
                <a:cs typeface="Arial"/>
              </a:rPr>
              <a:t>In absence of TYA team then the link member of staff to deputise</a:t>
            </a:r>
          </a:p>
          <a:p>
            <a:pPr lvl="1"/>
            <a:r>
              <a:rPr lang="en-GB" sz="1600" dirty="0">
                <a:latin typeface="Calibri"/>
                <a:cs typeface="Arial"/>
              </a:rPr>
              <a:t>Improved communication with the pharmacy team to identify patients for treatment. </a:t>
            </a:r>
          </a:p>
          <a:p>
            <a:pPr lvl="1"/>
            <a:r>
              <a:rPr lang="en-GB" sz="1600" b="1" dirty="0">
                <a:latin typeface="Calibri"/>
                <a:cs typeface="Arial"/>
              </a:rPr>
              <a:t>Impact of change </a:t>
            </a:r>
          </a:p>
          <a:p>
            <a:pPr lvl="1"/>
            <a:r>
              <a:rPr lang="en-GB" sz="1600" dirty="0">
                <a:latin typeface="Calibri"/>
                <a:cs typeface="Arial"/>
              </a:rPr>
              <a:t>Better communication between the ward staff and TYA team </a:t>
            </a:r>
          </a:p>
          <a:p>
            <a:pPr lvl="1"/>
            <a:r>
              <a:rPr lang="en-GB" sz="1600" dirty="0">
                <a:latin typeface="Calibri"/>
                <a:cs typeface="Arial"/>
              </a:rPr>
              <a:t>Inpatient staff had more oversight of TYA's coming in for planned treatment and could plan the ward resources appropriately. </a:t>
            </a:r>
            <a:endParaRPr lang="en-GB" sz="1600">
              <a:latin typeface="Calibri"/>
            </a:endParaRPr>
          </a:p>
          <a:p>
            <a:pPr lvl="1"/>
            <a:r>
              <a:rPr lang="en-GB" sz="1600" dirty="0">
                <a:latin typeface="Calibri"/>
                <a:cs typeface="Arial"/>
              </a:rPr>
              <a:t>Reduced chemotherapy waiting times</a:t>
            </a:r>
          </a:p>
          <a:p>
            <a:pPr lvl="1"/>
            <a:r>
              <a:rPr lang="en-GB" sz="1600" b="1" dirty="0">
                <a:solidFill>
                  <a:srgbClr val="0070C0"/>
                </a:solidFill>
                <a:latin typeface="Calibri"/>
                <a:cs typeface="Arial"/>
              </a:rPr>
              <a:t>Additional Impacts </a:t>
            </a:r>
            <a:endParaRPr lang="en-GB" sz="1600">
              <a:solidFill>
                <a:srgbClr val="0070C0"/>
              </a:solidFill>
              <a:latin typeface="Calibri"/>
            </a:endParaRPr>
          </a:p>
          <a:p>
            <a:pPr lvl="1"/>
            <a:r>
              <a:rPr lang="en-GB" sz="1600" dirty="0">
                <a:latin typeface="Calibri"/>
                <a:cs typeface="Arial"/>
              </a:rPr>
              <a:t>An additional impact was the opportunity for education with the ward team, improving their understanding of the TYA's cancer journey and its impact on their lives. </a:t>
            </a:r>
          </a:p>
          <a:p>
            <a:pPr lvl="1"/>
            <a:r>
              <a:rPr lang="en-GB" sz="1600" dirty="0">
                <a:latin typeface="Calibri"/>
                <a:cs typeface="Arial"/>
              </a:rPr>
              <a:t>The TYA team attend ward meetings and feel like an extension of the ward rather than a separate service, this ensures the ward staff contact the TYA team for support and advice when dealing with their patients. </a:t>
            </a:r>
            <a:endParaRPr lang="en-GB" sz="1600">
              <a:latin typeface="Calibri"/>
            </a:endParaRPr>
          </a:p>
          <a:p>
            <a:pPr lvl="1"/>
            <a:r>
              <a:rPr lang="en-GB" sz="1600" dirty="0">
                <a:latin typeface="Calibri"/>
                <a:cs typeface="Arial"/>
              </a:rPr>
              <a:t>Patients have noted the improvement in the waiting times and the communication improvement between the TYA team and the ward. </a:t>
            </a:r>
            <a:endParaRPr lang="en-GB" sz="1600"/>
          </a:p>
        </p:txBody>
      </p:sp>
    </p:spTree>
    <p:extLst>
      <p:ext uri="{BB962C8B-B14F-4D97-AF65-F5344CB8AC3E}">
        <p14:creationId xmlns:p14="http://schemas.microsoft.com/office/powerpoint/2010/main" val="3486738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40EA8C-A723-471A-8FDE-9AF31152F9B8}"/>
              </a:ext>
            </a:extLst>
          </p:cNvPr>
          <p:cNvSpPr txBox="1"/>
          <p:nvPr/>
        </p:nvSpPr>
        <p:spPr>
          <a:xfrm>
            <a:off x="681068" y="539504"/>
            <a:ext cx="10640524" cy="646331"/>
          </a:xfrm>
          <a:prstGeom prst="rect">
            <a:avLst/>
          </a:prstGeom>
          <a:noFill/>
        </p:spPr>
        <p:txBody>
          <a:bodyPr wrap="square" lIns="91440" tIns="45720" rIns="91440" bIns="45720" rtlCol="0" anchor="t">
            <a:spAutoFit/>
          </a:bodyPr>
          <a:lstStyle/>
          <a:p>
            <a:pPr>
              <a:defRPr/>
            </a:pPr>
            <a:r>
              <a:rPr lang="en-GB" sz="2800" b="1" dirty="0">
                <a:solidFill>
                  <a:srgbClr val="0070C0"/>
                </a:solidFill>
                <a:latin typeface="Arial"/>
                <a:cs typeface="Arial"/>
              </a:rPr>
              <a:t>Disseminating Findings  </a:t>
            </a:r>
            <a:r>
              <a:rPr lang="en-GB" sz="3600" b="1" dirty="0">
                <a:solidFill>
                  <a:srgbClr val="0070C0"/>
                </a:solidFill>
                <a:latin typeface="Arial"/>
                <a:cs typeface="Arial"/>
              </a:rPr>
              <a:t> </a:t>
            </a:r>
            <a:endParaRPr lang="en-GB" sz="1000" b="1" i="0" u="none" strike="noStrike" kern="1200" cap="none" spc="0" normalizeH="0" baseline="0" noProof="0" dirty="0">
              <a:ln>
                <a:noFill/>
              </a:ln>
              <a:solidFill>
                <a:srgbClr val="0070C0"/>
              </a:solidFill>
              <a:effectLst/>
              <a:uLnTx/>
              <a:uFillTx/>
              <a:latin typeface="Arial" panose="020B0604020202020204" pitchFamily="34" charset="0"/>
              <a:cs typeface="Arial" panose="020B0604020202020204" pitchFamily="34" charset="0"/>
            </a:endParaRPr>
          </a:p>
        </p:txBody>
      </p:sp>
      <p:sp>
        <p:nvSpPr>
          <p:cNvPr id="3" name="TextBox 2"/>
          <p:cNvSpPr txBox="1"/>
          <p:nvPr/>
        </p:nvSpPr>
        <p:spPr>
          <a:xfrm>
            <a:off x="685800" y="1969477"/>
            <a:ext cx="11333285" cy="2862322"/>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dirty="0"/>
              <a:t>Feedback from the survey, action plan and evaluation was taken to the Trusts Patient Experience &amp; Engagement  Committee and was well received, from here it was taken to the Executive Nurse Committee meeting. </a:t>
            </a:r>
            <a:endParaRPr lang="en-US" dirty="0">
              <a:cs typeface="Calibri" panose="020F0502020204030204"/>
            </a:endParaRPr>
          </a:p>
          <a:p>
            <a:endParaRPr lang="en-GB" dirty="0"/>
          </a:p>
          <a:p>
            <a:pPr marL="285750" indent="-285750">
              <a:buFont typeface="Arial" panose="020B0604020202020204" pitchFamily="34" charset="0"/>
              <a:buChar char="•"/>
            </a:pPr>
            <a:r>
              <a:rPr lang="en-GB" dirty="0"/>
              <a:t>Feedback was given to the Local Cancer Operational Group meeting where the MDT Leads for  cancer are in attendance. </a:t>
            </a:r>
            <a:endParaRPr lang="en-GB" dirty="0">
              <a:cs typeface="Calibri"/>
            </a:endParaRPr>
          </a:p>
          <a:p>
            <a:pPr marL="285750" indent="-285750">
              <a:buFont typeface="Arial" panose="020B0604020202020204" pitchFamily="34" charset="0"/>
              <a:buChar char="•"/>
            </a:pPr>
            <a:endParaRPr lang="en-GB" dirty="0">
              <a:cs typeface="Calibri"/>
            </a:endParaRPr>
          </a:p>
          <a:p>
            <a:pPr marL="285750" indent="-285750">
              <a:buFont typeface="Arial" panose="020B0604020202020204" pitchFamily="34" charset="0"/>
              <a:buChar char="•"/>
            </a:pPr>
            <a:r>
              <a:rPr lang="en-GB" dirty="0">
                <a:cs typeface="Calibri"/>
              </a:rPr>
              <a:t>Feedback to TYA's and the inpatient staff.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cs typeface="Calibri" panose="020F0502020204030204"/>
            </a:endParaRPr>
          </a:p>
          <a:p>
            <a:pPr marL="285750" indent="-285750">
              <a:buFont typeface="Arial" panose="020B0604020202020204" pitchFamily="34" charset="0"/>
              <a:buChar char="•"/>
            </a:pPr>
            <a:endParaRPr lang="en-GB" dirty="0">
              <a:cs typeface="Calibri" panose="020F0502020204030204"/>
            </a:endParaRPr>
          </a:p>
        </p:txBody>
      </p:sp>
    </p:spTree>
    <p:extLst>
      <p:ext uri="{BB962C8B-B14F-4D97-AF65-F5344CB8AC3E}">
        <p14:creationId xmlns:p14="http://schemas.microsoft.com/office/powerpoint/2010/main" val="3248603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1707A-1886-4193-8E6F-AE001D0F4955}"/>
              </a:ext>
            </a:extLst>
          </p:cNvPr>
          <p:cNvSpPr>
            <a:spLocks noGrp="1"/>
          </p:cNvSpPr>
          <p:nvPr>
            <p:ph type="title"/>
          </p:nvPr>
        </p:nvSpPr>
        <p:spPr/>
        <p:txBody>
          <a:bodyPr/>
          <a:lstStyle/>
          <a:p>
            <a:r>
              <a:rPr lang="en-GB" b="1" dirty="0">
                <a:latin typeface="Arial"/>
                <a:cs typeface="Arial"/>
              </a:rPr>
              <a:t>Sustaining the change and improvements </a:t>
            </a:r>
            <a:endParaRPr lang="en-GB" b="1" dirty="0"/>
          </a:p>
        </p:txBody>
      </p:sp>
      <p:sp>
        <p:nvSpPr>
          <p:cNvPr id="3" name="Content Placeholder 2">
            <a:extLst>
              <a:ext uri="{FF2B5EF4-FFF2-40B4-BE49-F238E27FC236}">
                <a16:creationId xmlns:a16="http://schemas.microsoft.com/office/drawing/2014/main" id="{7B214AB8-C471-43DB-8836-CCF2657BEB04}"/>
              </a:ext>
            </a:extLst>
          </p:cNvPr>
          <p:cNvSpPr>
            <a:spLocks noGrp="1"/>
          </p:cNvSpPr>
          <p:nvPr>
            <p:ph sz="quarter" idx="10"/>
          </p:nvPr>
        </p:nvSpPr>
        <p:spPr>
          <a:xfrm>
            <a:off x="781878" y="1833141"/>
            <a:ext cx="10641498" cy="4611621"/>
          </a:xfrm>
        </p:spPr>
        <p:txBody>
          <a:bodyPr vert="horz" lIns="91440" tIns="45720" rIns="91440" bIns="45720" rtlCol="0" anchor="t">
            <a:normAutofit/>
          </a:bodyPr>
          <a:lstStyle/>
          <a:p>
            <a:endParaRPr lang="en-GB" dirty="0"/>
          </a:p>
          <a:p>
            <a:r>
              <a:rPr lang="en-GB" dirty="0">
                <a:latin typeface="Arial"/>
                <a:cs typeface="Arial"/>
              </a:rPr>
              <a:t>We will repeat the patient satisfaction survey and continue to gather staff feedback and identify any further training needs. This will be done in real time to ensure change is sustained and to identify the cause of any concern identified. </a:t>
            </a:r>
          </a:p>
          <a:p>
            <a:endParaRPr lang="en-GB" dirty="0"/>
          </a:p>
          <a:p>
            <a:r>
              <a:rPr lang="en-GB" dirty="0">
                <a:latin typeface="Arial"/>
                <a:cs typeface="Arial"/>
              </a:rPr>
              <a:t>Regular involvement of the TYA team at ward level was seen to be  imperative to improving communication between the services,  allowing the TYA team to be alerted to and to alert, any issues with TYAs. This is to be undertaken weekly as a minimum.</a:t>
            </a:r>
            <a:endParaRPr lang="en-GB" dirty="0"/>
          </a:p>
          <a:p>
            <a:endParaRPr lang="en-GB" dirty="0"/>
          </a:p>
          <a:p>
            <a:r>
              <a:rPr lang="en-GB" dirty="0">
                <a:latin typeface="Arial"/>
                <a:cs typeface="Arial"/>
              </a:rPr>
              <a:t>Monthly audit of chemotherapy waiting time is undertaken and an escalation process has been put in place if timings fall outside the agreed range. </a:t>
            </a:r>
          </a:p>
          <a:p>
            <a:pPr marL="0" indent="0">
              <a:buNone/>
            </a:pPr>
            <a:endParaRPr lang="en-GB" dirty="0"/>
          </a:p>
          <a:p>
            <a:pPr marL="0" indent="0">
              <a:buNone/>
            </a:pPr>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4116783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1D8AB-9088-44CD-9BD7-6985EFA954FB}"/>
              </a:ext>
            </a:extLst>
          </p:cNvPr>
          <p:cNvSpPr>
            <a:spLocks noGrp="1"/>
          </p:cNvSpPr>
          <p:nvPr>
            <p:ph type="title"/>
          </p:nvPr>
        </p:nvSpPr>
        <p:spPr>
          <a:xfrm>
            <a:off x="216816" y="368063"/>
            <a:ext cx="10641498" cy="611649"/>
          </a:xfrm>
        </p:spPr>
        <p:txBody>
          <a:bodyPr>
            <a:normAutofit/>
          </a:bodyPr>
          <a:lstStyle/>
          <a:p>
            <a:r>
              <a:rPr lang="en-GB" sz="2800" b="1" dirty="0">
                <a:latin typeface="Arial"/>
                <a:cs typeface="Arial"/>
              </a:rPr>
              <a:t>Key Outcomes </a:t>
            </a:r>
            <a:endParaRPr lang="en-GB" sz="1200" b="1" dirty="0"/>
          </a:p>
        </p:txBody>
      </p:sp>
      <p:sp>
        <p:nvSpPr>
          <p:cNvPr id="3" name="Content Placeholder 2">
            <a:extLst>
              <a:ext uri="{FF2B5EF4-FFF2-40B4-BE49-F238E27FC236}">
                <a16:creationId xmlns:a16="http://schemas.microsoft.com/office/drawing/2014/main" id="{CF803E36-F3FC-44B4-AD37-A71B49E1546D}"/>
              </a:ext>
            </a:extLst>
          </p:cNvPr>
          <p:cNvSpPr>
            <a:spLocks noGrp="1"/>
          </p:cNvSpPr>
          <p:nvPr>
            <p:ph sz="quarter" idx="10"/>
          </p:nvPr>
        </p:nvSpPr>
        <p:spPr>
          <a:xfrm>
            <a:off x="497068" y="1323480"/>
            <a:ext cx="10641498" cy="3986878"/>
          </a:xfrm>
        </p:spPr>
        <p:txBody>
          <a:bodyPr>
            <a:normAutofit/>
          </a:bodyPr>
          <a:lstStyle/>
          <a:p>
            <a:pPr>
              <a:lnSpc>
                <a:spcPts val="2400"/>
              </a:lnSpc>
              <a:spcBef>
                <a:spcPts val="0"/>
              </a:spcBef>
              <a:spcAft>
                <a:spcPts val="1200"/>
              </a:spcAft>
            </a:pPr>
            <a:endParaRPr lang="en-GB" sz="1800" dirty="0"/>
          </a:p>
          <a:p>
            <a:pPr>
              <a:lnSpc>
                <a:spcPts val="2400"/>
              </a:lnSpc>
              <a:spcBef>
                <a:spcPts val="0"/>
              </a:spcBef>
              <a:spcAft>
                <a:spcPts val="1200"/>
              </a:spcAft>
            </a:pPr>
            <a:endParaRPr lang="en-GB" sz="1800" dirty="0"/>
          </a:p>
          <a:p>
            <a:pPr>
              <a:lnSpc>
                <a:spcPts val="2400"/>
              </a:lnSpc>
              <a:spcBef>
                <a:spcPts val="0"/>
              </a:spcBef>
              <a:spcAft>
                <a:spcPts val="1200"/>
              </a:spcAft>
            </a:pPr>
            <a:endParaRPr lang="en-GB" sz="1800" dirty="0"/>
          </a:p>
          <a:p>
            <a:pPr>
              <a:lnSpc>
                <a:spcPts val="2400"/>
              </a:lnSpc>
              <a:spcBef>
                <a:spcPts val="0"/>
              </a:spcBef>
              <a:spcAft>
                <a:spcPts val="1200"/>
              </a:spcAft>
            </a:pPr>
            <a:endParaRPr lang="en-GB" sz="1800" dirty="0"/>
          </a:p>
          <a:p>
            <a:pPr>
              <a:lnSpc>
                <a:spcPts val="2400"/>
              </a:lnSpc>
              <a:spcBef>
                <a:spcPts val="0"/>
              </a:spcBef>
              <a:spcAft>
                <a:spcPts val="1200"/>
              </a:spcAft>
            </a:pPr>
            <a:endParaRPr lang="en-GB" sz="1800" dirty="0"/>
          </a:p>
        </p:txBody>
      </p:sp>
      <p:sp>
        <p:nvSpPr>
          <p:cNvPr id="4" name="TextBox 3"/>
          <p:cNvSpPr txBox="1"/>
          <p:nvPr/>
        </p:nvSpPr>
        <p:spPr>
          <a:xfrm>
            <a:off x="391560" y="2052981"/>
            <a:ext cx="11196701" cy="3970318"/>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dirty="0"/>
              <a:t>Improved Communication between services and an increased understanding of roles and responsibilities. </a:t>
            </a:r>
          </a:p>
          <a:p>
            <a:pPr marL="285750" indent="-285750">
              <a:buFont typeface="Arial" panose="020B0604020202020204" pitchFamily="34" charset="0"/>
              <a:buChar char="•"/>
            </a:pPr>
            <a:endParaRPr lang="en-GB" dirty="0">
              <a:cs typeface="Calibri"/>
            </a:endParaRPr>
          </a:p>
          <a:p>
            <a:pPr marL="285750" indent="-285750">
              <a:buFont typeface="Arial" panose="020B0604020202020204" pitchFamily="34" charset="0"/>
              <a:buChar char="•"/>
            </a:pPr>
            <a:r>
              <a:rPr lang="en-GB" dirty="0">
                <a:cs typeface="Calibri"/>
              </a:rPr>
              <a:t>Finding and action plan received well by the clinical teams, management staff and the TYA's. </a:t>
            </a:r>
          </a:p>
          <a:p>
            <a:endParaRPr lang="en-GB" dirty="0">
              <a:cs typeface="Calibri"/>
            </a:endParaRPr>
          </a:p>
          <a:p>
            <a:pPr marL="285750" indent="-285750">
              <a:buFont typeface="Arial" panose="020B0604020202020204" pitchFamily="34" charset="0"/>
              <a:buChar char="•"/>
            </a:pPr>
            <a:endParaRPr lang="en-GB" dirty="0">
              <a:cs typeface="Calibri"/>
            </a:endParaRPr>
          </a:p>
          <a:p>
            <a:pPr marL="285750" indent="-285750">
              <a:buFont typeface="Arial" panose="020B0604020202020204" pitchFamily="34" charset="0"/>
              <a:buChar char="•"/>
            </a:pPr>
            <a:r>
              <a:rPr lang="en-GB" dirty="0">
                <a:cs typeface="Calibri"/>
              </a:rPr>
              <a:t>Improvements in waiting times for chemotherapy administration which patients spend less time in hospital. </a:t>
            </a:r>
          </a:p>
          <a:p>
            <a:pPr marL="285750" indent="-285750">
              <a:buFont typeface="Arial" panose="020B0604020202020204" pitchFamily="34" charset="0"/>
              <a:buChar char="•"/>
            </a:pPr>
            <a:endParaRPr lang="en-GB" dirty="0">
              <a:cs typeface="Calibri"/>
            </a:endParaRPr>
          </a:p>
          <a:p>
            <a:pPr marL="285750" indent="-285750">
              <a:buFont typeface="Arial" panose="020B0604020202020204" pitchFamily="34" charset="0"/>
              <a:buChar char="•"/>
            </a:pPr>
            <a:r>
              <a:rPr lang="en-GB" dirty="0">
                <a:cs typeface="Calibri"/>
              </a:rPr>
              <a:t>Feeling proud of the service we give to our TYA's across the HCVCA footprint </a:t>
            </a:r>
          </a:p>
          <a:p>
            <a:pPr marL="285750" indent="-285750">
              <a:buFont typeface="Arial" panose="020B0604020202020204" pitchFamily="34" charset="0"/>
              <a:buChar char="•"/>
            </a:pPr>
            <a:endParaRPr lang="en-GB" dirty="0">
              <a:cs typeface="Calibri"/>
            </a:endParaRPr>
          </a:p>
          <a:p>
            <a:pPr marL="285750" indent="-285750">
              <a:buFont typeface="Arial" panose="020B0604020202020204" pitchFamily="34" charset="0"/>
              <a:buChar char="•"/>
            </a:pPr>
            <a:r>
              <a:rPr lang="en-GB" dirty="0">
                <a:cs typeface="Calibri"/>
              </a:rPr>
              <a:t>Giving our TYA's the opportunity to voice their opinions of the service and what they need from us to support them during this experience. </a:t>
            </a:r>
          </a:p>
          <a:p>
            <a:endParaRPr lang="en-GB" dirty="0"/>
          </a:p>
          <a:p>
            <a:endParaRPr lang="en-GB" dirty="0"/>
          </a:p>
          <a:p>
            <a:endParaRPr lang="en-GB" dirty="0">
              <a:cs typeface="Calibri"/>
            </a:endParaRPr>
          </a:p>
        </p:txBody>
      </p:sp>
    </p:spTree>
    <p:extLst>
      <p:ext uri="{BB962C8B-B14F-4D97-AF65-F5344CB8AC3E}">
        <p14:creationId xmlns:p14="http://schemas.microsoft.com/office/powerpoint/2010/main" val="360788154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E &amp; NHSI PowerPoint 16.9 plain template with identifier" id="{392E673A-AC9A-4335-B785-FC3BA57C1AEA}" vid="{42525BC1-1D0E-477A-89CF-99AE5152EEAB}"/>
    </a:ext>
  </a:extLst>
</a:theme>
</file>

<file path=ppt/theme/theme2.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E1CC78980EFF2429A7885981A4A5152" ma:contentTypeVersion="11" ma:contentTypeDescription="Create a new document." ma:contentTypeScope="" ma:versionID="9343203d20a0d7a9b4b67d5233fac4f0">
  <xsd:schema xmlns:xsd="http://www.w3.org/2001/XMLSchema" xmlns:xs="http://www.w3.org/2001/XMLSchema" xmlns:p="http://schemas.microsoft.com/office/2006/metadata/properties" xmlns:ns2="c0d0cf16-0de7-454b-b2ed-03453bb37371" xmlns:ns3="836ce83a-100e-401e-8441-abe89a82fe16" targetNamespace="http://schemas.microsoft.com/office/2006/metadata/properties" ma:root="true" ma:fieldsID="df00d4edd085f7ddc951a2f15f9d35b6" ns2:_="" ns3:_="">
    <xsd:import namespace="c0d0cf16-0de7-454b-b2ed-03453bb37371"/>
    <xsd:import namespace="836ce83a-100e-401e-8441-abe89a82fe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d0cf16-0de7-454b-b2ed-03453bb373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6ce83a-100e-401e-8441-abe89a82fe1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8EBE45-E1DE-4B28-A79D-37B71FDE607B}">
  <ds:schemaRefs>
    <ds:schemaRef ds:uri="http://schemas.microsoft.com/sharepoint/v3/contenttype/forms"/>
  </ds:schemaRefs>
</ds:datastoreItem>
</file>

<file path=customXml/itemProps2.xml><?xml version="1.0" encoding="utf-8"?>
<ds:datastoreItem xmlns:ds="http://schemas.openxmlformats.org/officeDocument/2006/customXml" ds:itemID="{2BBC190D-D8EE-4FDE-9C53-58CA69B52DA0}">
  <ds:schemaRefs>
    <ds:schemaRef ds:uri="http://schemas.microsoft.com/office/2006/documentManagement/types"/>
    <ds:schemaRef ds:uri="c0d0cf16-0de7-454b-b2ed-03453bb37371"/>
    <ds:schemaRef ds:uri="http://www.w3.org/XML/1998/namespace"/>
    <ds:schemaRef ds:uri="http://purl.org/dc/dcmitype/"/>
    <ds:schemaRef ds:uri="http://purl.org/dc/terms/"/>
    <ds:schemaRef ds:uri="836ce83a-100e-401e-8441-abe89a82fe16"/>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3B1F4C20-DCF6-4148-B3CC-9EAB6F0A53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d0cf16-0de7-454b-b2ed-03453bb37371"/>
    <ds:schemaRef ds:uri="836ce83a-100e-401e-8441-abe89a82fe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1108</TotalTime>
  <Words>1213</Words>
  <Application>Microsoft Office PowerPoint</Application>
  <PresentationFormat>Widescreen</PresentationFormat>
  <Paragraphs>85</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Arial (Headings)</vt:lpstr>
      <vt:lpstr>Calibri</vt:lpstr>
      <vt:lpstr>Calibri Light</vt:lpstr>
      <vt:lpstr>Custom Design</vt:lpstr>
      <vt:lpstr>Office Theme</vt:lpstr>
      <vt:lpstr>Cancer Experience of Care Improvement Collaboratives    Hull University Teaching Hospital NHS Trust  Teenage and Young Adult Cancer Service Experience Survey  </vt:lpstr>
      <vt:lpstr>Project Overview </vt:lpstr>
      <vt:lpstr>PowerPoint Presentation</vt:lpstr>
      <vt:lpstr>PowerPoint Presentation</vt:lpstr>
      <vt:lpstr>Survey Findings </vt:lpstr>
      <vt:lpstr>Action and Impact  </vt:lpstr>
      <vt:lpstr>PowerPoint Presentation</vt:lpstr>
      <vt:lpstr>Sustaining the change and improvements </vt:lpstr>
      <vt:lpstr>Key Outcomes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Lambe Andrew</dc:creator>
  <cp:lastModifiedBy>Helen Brady</cp:lastModifiedBy>
  <cp:revision>679</cp:revision>
  <cp:lastPrinted>2021-04-23T14:11:39Z</cp:lastPrinted>
  <dcterms:created xsi:type="dcterms:W3CDTF">2020-11-10T13:11:34Z</dcterms:created>
  <dcterms:modified xsi:type="dcterms:W3CDTF">2021-09-01T13:47:54Z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0x0101003E1CC78980EFF2429A7885981A4A5152</vt:lpwstr>
  </property>
</Properties>
</file>