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57" r:id="rId3"/>
    <p:sldId id="259" r:id="rId4"/>
    <p:sldId id="258" r:id="rId5"/>
    <p:sldId id="260" r:id="rId6"/>
    <p:sldId id="275" r:id="rId7"/>
    <p:sldId id="276" r:id="rId8"/>
    <p:sldId id="262" r:id="rId9"/>
    <p:sldId id="263" r:id="rId10"/>
    <p:sldId id="264" r:id="rId11"/>
    <p:sldId id="265" r:id="rId12"/>
    <p:sldId id="273" r:id="rId13"/>
    <p:sldId id="266" r:id="rId14"/>
    <p:sldId id="270" r:id="rId15"/>
    <p:sldId id="269" r:id="rId16"/>
    <p:sldId id="271" r:id="rId17"/>
    <p:sldId id="278"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4546A"/>
    <a:srgbClr val="768692"/>
    <a:srgbClr val="FAE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56884" autoAdjust="0"/>
  </p:normalViewPr>
  <p:slideViewPr>
    <p:cSldViewPr snapToGrid="0" snapToObjects="1">
      <p:cViewPr varScale="1">
        <p:scale>
          <a:sx n="41" d="100"/>
          <a:sy n="41" d="100"/>
        </p:scale>
        <p:origin x="171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77A4E-7E00-0A43-8203-2F1E0D7DB78A}"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99A29-3EA6-244A-8F2E-AEE86787DB9B}" type="slidenum">
              <a:rPr lang="en-US" smtClean="0"/>
              <a:t>‹#›</a:t>
            </a:fld>
            <a:endParaRPr lang="en-US"/>
          </a:p>
        </p:txBody>
      </p:sp>
    </p:spTree>
    <p:extLst>
      <p:ext uri="{BB962C8B-B14F-4D97-AF65-F5344CB8AC3E}">
        <p14:creationId xmlns:p14="http://schemas.microsoft.com/office/powerpoint/2010/main" val="3171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Kingston Hospital Foundation Trust (KHFT) – we are a district general hospital supporting around 350,000 people in Kingston, Richmond, </a:t>
            </a:r>
            <a:r>
              <a:rPr lang="en-GB" dirty="0" err="1"/>
              <a:t>Elmbridge</a:t>
            </a:r>
            <a:r>
              <a:rPr lang="en-GB" dirty="0"/>
              <a:t> (Surrey), Merton, </a:t>
            </a:r>
            <a:r>
              <a:rPr lang="en-GB" dirty="0" err="1"/>
              <a:t>Wandsworth</a:t>
            </a:r>
            <a:r>
              <a:rPr lang="en-GB" dirty="0"/>
              <a:t> and Sutton.</a:t>
            </a:r>
          </a:p>
          <a:p>
            <a:pPr marL="171450" indent="-171450">
              <a:buFont typeface="Arial" panose="020B0604020202020204" pitchFamily="34" charset="0"/>
              <a:buChar char="•"/>
            </a:pPr>
            <a:r>
              <a:rPr lang="en-GB" dirty="0"/>
              <a:t>We have a strong and committed workforce of around 3,000, an ethos of innovation and a commitment to engaging patients as equal partners. </a:t>
            </a:r>
          </a:p>
          <a:p>
            <a:pPr marL="171450" indent="-171450">
              <a:buFont typeface="Arial" panose="020B0604020202020204" pitchFamily="34" charset="0"/>
              <a:buChar char="•"/>
            </a:pPr>
            <a:r>
              <a:rPr lang="en-GB" dirty="0"/>
              <a:t>We deliver cancer services in partnership with the Royal Marsden, but manage the entire pathway for haematological</a:t>
            </a:r>
            <a:r>
              <a:rPr lang="en-GB" baseline="0" dirty="0"/>
              <a:t> cancer.  </a:t>
            </a:r>
            <a:endParaRPr lang="en-GB" dirty="0"/>
          </a:p>
          <a:p>
            <a:pPr marL="171450" indent="-171450">
              <a:buFont typeface="Arial" panose="020B0604020202020204" pitchFamily="34" charset="0"/>
              <a:buChar char="•"/>
            </a:pPr>
            <a:r>
              <a:rPr lang="en-GB" dirty="0"/>
              <a:t>A laser sharp focus ensures every person with suspected cancer travels through our pathways in the shortest time possible and enables us to exceed expected cancer performance targets. </a:t>
            </a:r>
          </a:p>
          <a:p>
            <a:pPr marL="171450" indent="-171450">
              <a:buFont typeface="Arial" panose="020B0604020202020204" pitchFamily="34" charset="0"/>
              <a:buChar char="•"/>
            </a:pPr>
            <a:r>
              <a:rPr lang="en-GB" dirty="0"/>
              <a:t>Involvement of patient partners on our Cancer Board and through our well established Cancer Patient Partner Group (CPPG), motivates and encourages us to respect and listen to patient experience, take heart, and strive to do better.</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2</a:t>
            </a:fld>
            <a:endParaRPr lang="en-US"/>
          </a:p>
        </p:txBody>
      </p:sp>
    </p:spTree>
    <p:extLst>
      <p:ext uri="{BB962C8B-B14F-4D97-AF65-F5344CB8AC3E}">
        <p14:creationId xmlns:p14="http://schemas.microsoft.com/office/powerpoint/2010/main" val="101564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Results from the 2019 CPES showed an improving picture on patient experience measures across the board. Of the 35 questions on which there was haematology respondent data, 26 showed an improvement on 2018 data, 7 showed a decline, and 2 showed no change. </a:t>
            </a:r>
          </a:p>
          <a:p>
            <a:endParaRPr lang="en-GB" dirty="0"/>
          </a:p>
          <a:p>
            <a:r>
              <a:rPr lang="en-GB" dirty="0"/>
              <a:t>We invited all haematological cancer patients receiving treatment in our HDU (the Maxwell Thorne Unit) to complete an anonymous questionnaire on their experience. It was completed by 81 respondents, a 100% response rate thus capturing the views of all patients receiving treatment over survey period (Nov-19 to Feb 20). The survey found that:</a:t>
            </a:r>
          </a:p>
          <a:p>
            <a:r>
              <a:rPr lang="en-GB" dirty="0"/>
              <a:t>• Patients no longer had long waits to receive care and treatment - 91% were seen within 15 minutes of their appointment time. When patients had to wait, in all but two instances, the reasons for this were clearly explained. </a:t>
            </a:r>
          </a:p>
          <a:p>
            <a:r>
              <a:rPr lang="en-GB" dirty="0"/>
              <a:t>“The new appointment timings reduce delays and there is no sense of overcrowding now. Unit is always very clean and orderly.”[respondent to our 2019/20 patient survey]</a:t>
            </a:r>
          </a:p>
          <a:p>
            <a:r>
              <a:rPr lang="en-GB" dirty="0"/>
              <a:t>• “The new appointment timings reduce delays and there is no sense of overcrowding now. Unit is always very clean and orderly.”[No respondents reported a negative experience. </a:t>
            </a:r>
          </a:p>
          <a:p>
            <a:r>
              <a:rPr lang="en-GB" dirty="0"/>
              <a:t>‘This is a superb facility. It makes treatment of a frightening condition relaxing and 'pleasant'. It is very comfortable, the terrace is an inspiration adding a wonderfully relaxed feel’. [respondent to our 2019/20 patient survey]</a:t>
            </a:r>
          </a:p>
          <a:p>
            <a:endParaRPr lang="en-GB" dirty="0"/>
          </a:p>
          <a:p>
            <a:r>
              <a:rPr lang="en-GB" dirty="0"/>
              <a:t>• Respondents reported a high level of satisfaction with the nursing team on important measure of patient experience. 98% said that the team as very good or good at providing trust and confidence in their expertise, 97% said the team was very good or good at explaining things in a way they could understand, and 95% said the team was very good or good at being available for advice and support at times when this was needed. </a:t>
            </a:r>
          </a:p>
          <a:p>
            <a:r>
              <a:rPr lang="en-GB" dirty="0"/>
              <a:t>‘Proactive engagement with patients- an exemplary level of care with empathy and understanding.’ [respondent to our 2019/20 patient survey]</a:t>
            </a:r>
          </a:p>
          <a:p>
            <a:r>
              <a:rPr lang="en-GB" dirty="0"/>
              <a:t>• The vast majority of patients felt well informed about chemotherapy treatment before starting it – with 78% of respondents saying they had all the information they needed, and 13% reporting they felt informed to some extent. </a:t>
            </a:r>
          </a:p>
          <a:p>
            <a:endParaRPr lang="en-GB" dirty="0"/>
          </a:p>
          <a:p>
            <a:r>
              <a:rPr lang="en-GB" dirty="0"/>
              <a:t>“I have experienced some very challenging moments from diagnosis to current remission. Throughout I have received the highest standard of care, compassion, treatment and support from, in particularly, my care team in SWR Day Unit".</a:t>
            </a:r>
          </a:p>
          <a:p>
            <a:endParaRPr lang="en-GB" dirty="0"/>
          </a:p>
          <a:p>
            <a:r>
              <a:rPr lang="en-GB" dirty="0"/>
              <a:t>"New patients can be confident that their difficult path will be made smoother by staff who genuinely care!!"</a:t>
            </a:r>
          </a:p>
          <a:p>
            <a:endParaRPr lang="en-GB" dirty="0"/>
          </a:p>
          <a:p>
            <a:r>
              <a:rPr lang="en-GB" dirty="0"/>
              <a:t>"There has also been a good dose of laughter along the way. Good medicine!!”</a:t>
            </a:r>
          </a:p>
          <a:p>
            <a:r>
              <a:rPr lang="en-GB" dirty="0"/>
              <a:t>[respondents to our 2019/20 patient survey]</a:t>
            </a:r>
          </a:p>
          <a:p>
            <a:endParaRPr lang="en-GB" dirty="0"/>
          </a:p>
          <a:p>
            <a:r>
              <a:rPr lang="en-GB" dirty="0"/>
              <a:t>Since opening the Maxwell Thorne Unit patients have come together to form a peer support group for patients and their families. This group only managed to have one face to face meeting prior to the pandemic but has remained active during the pandemic by moving meetings online and sharing news via a quarterly newsletter. The patient leading this initiative has since joined our CPPG thus providing robust lived experience of care of the haematology service.</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14</a:t>
            </a:fld>
            <a:endParaRPr lang="en-US"/>
          </a:p>
        </p:txBody>
      </p:sp>
    </p:spTree>
    <p:extLst>
      <p:ext uri="{BB962C8B-B14F-4D97-AF65-F5344CB8AC3E}">
        <p14:creationId xmlns:p14="http://schemas.microsoft.com/office/powerpoint/2010/main" val="361256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Results from the 2019 CPES showed an improving picture on patient experience measures across the board. Of the 35 questions on which there was haematology respondent data, 26 showed an improvement on 2018 data, 7 showed a decline, and 2 showed no change. </a:t>
            </a:r>
          </a:p>
          <a:p>
            <a:endParaRPr lang="en-GB" dirty="0"/>
          </a:p>
          <a:p>
            <a:r>
              <a:rPr lang="en-GB" dirty="0"/>
              <a:t>We invited all haematological cancer patients receiving treatment in our HDU (the Maxwell Thorne Unit) to complete an anonymous questionnaire on their experience. It was completed by 81 respondents, a 100% response rate thus capturing the views of all patients receiving treatment over survey period (Nov-19 to Feb 20). The survey found that:</a:t>
            </a:r>
          </a:p>
          <a:p>
            <a:r>
              <a:rPr lang="en-GB" dirty="0"/>
              <a:t>• Patients no longer had long waits to receive care and treatment - 91% were seen within 15 minutes of their appointment time. When patients had to wait, in all but two instances, the reasons for this were clearly explained. </a:t>
            </a:r>
          </a:p>
          <a:p>
            <a:r>
              <a:rPr lang="en-GB" dirty="0"/>
              <a:t>“The new appointment timings reduce delays and there is no sense of overcrowding now. Unit is always very clean and orderly.”[respondent to our 2019/20 patient survey]</a:t>
            </a:r>
          </a:p>
          <a:p>
            <a:r>
              <a:rPr lang="en-GB" dirty="0"/>
              <a:t>• “The new appointment timings reduce delays and there is no sense of overcrowding now. Unit is always very clean and orderly.”[No respondents reported a negative experience. </a:t>
            </a:r>
          </a:p>
          <a:p>
            <a:r>
              <a:rPr lang="en-GB" dirty="0"/>
              <a:t>‘This is a superb facility. It makes treatment of a frightening condition relaxing and 'pleasant'. It is very comfortable, the terrace is an inspiration adding a wonderfully relaxed feel’. [respondent to our 2019/20 patient survey]</a:t>
            </a:r>
          </a:p>
          <a:p>
            <a:endParaRPr lang="en-GB" dirty="0"/>
          </a:p>
          <a:p>
            <a:r>
              <a:rPr lang="en-GB" dirty="0"/>
              <a:t>• Respondents reported a high level of satisfaction with the nursing team on important measure of patient experience. 98% said that the team as very good or good at providing trust and confidence in their expertise, 97% said the team was very good or good at explaining things in a way they could understand, and 95% said the team was very good or good at being available for advice and support at times when this was needed. </a:t>
            </a:r>
          </a:p>
          <a:p>
            <a:r>
              <a:rPr lang="en-GB" dirty="0"/>
              <a:t>‘Proactive engagement with patients- an exemplary level of care with empathy and understanding.’ [respondent to our 2019/20 patient survey]</a:t>
            </a:r>
          </a:p>
          <a:p>
            <a:r>
              <a:rPr lang="en-GB" dirty="0"/>
              <a:t>• The vast majority of patients felt well informed about chemotherapy treatment before starting it – with 78% of respondents saying they had all the information they needed, and 13% reporting they felt informed to some extent. </a:t>
            </a:r>
          </a:p>
          <a:p>
            <a:endParaRPr lang="en-GB" dirty="0"/>
          </a:p>
          <a:p>
            <a:r>
              <a:rPr lang="en-GB" dirty="0"/>
              <a:t>“I have experienced some very challenging moments from diagnosis to current remission. Throughout I have received the highest standard of care, compassion, treatment and support from, in particularly, my care team in SWR Day Unit".</a:t>
            </a:r>
          </a:p>
          <a:p>
            <a:endParaRPr lang="en-GB" dirty="0"/>
          </a:p>
          <a:p>
            <a:r>
              <a:rPr lang="en-GB" dirty="0"/>
              <a:t>"New patients can be confident that their difficult path will be made smoother by staff who genuinely care!!"</a:t>
            </a:r>
          </a:p>
          <a:p>
            <a:endParaRPr lang="en-GB" dirty="0"/>
          </a:p>
          <a:p>
            <a:r>
              <a:rPr lang="en-GB" dirty="0"/>
              <a:t>"There has also been a good dose of laughter along the way. Good medicine!!”</a:t>
            </a:r>
          </a:p>
          <a:p>
            <a:r>
              <a:rPr lang="en-GB" dirty="0"/>
              <a:t>[respondents to our 2019/20 patient survey]</a:t>
            </a:r>
          </a:p>
          <a:p>
            <a:endParaRPr lang="en-GB" dirty="0"/>
          </a:p>
          <a:p>
            <a:r>
              <a:rPr lang="en-GB" dirty="0"/>
              <a:t>Since opening the Maxwell Thorne Unit patients have come together to form a peer support group for patients and their families. This group only managed to have one face to face meeting prior to the pandemic but has remained active during the pandemic by moving meetings online and sharing news via a quarterly newsletter. The patient leading this initiative has since joined our CPPG thus providing robust lived experience of care of the haematology service.</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15</a:t>
            </a:fld>
            <a:endParaRPr lang="en-US"/>
          </a:p>
        </p:txBody>
      </p:sp>
    </p:spTree>
    <p:extLst>
      <p:ext uri="{BB962C8B-B14F-4D97-AF65-F5344CB8AC3E}">
        <p14:creationId xmlns:p14="http://schemas.microsoft.com/office/powerpoint/2010/main" val="361256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Results from the 2019 CPES showed an improving picture on patient experience measures across the board. Of the 35 questions on which there was haematology respondent data, 26 showed an improvement on 2018 data, 7 showed a decline, and 2 showed no change. </a:t>
            </a:r>
          </a:p>
          <a:p>
            <a:endParaRPr lang="en-GB" dirty="0"/>
          </a:p>
          <a:p>
            <a:r>
              <a:rPr lang="en-GB" dirty="0"/>
              <a:t>We invited all haematological cancer patients receiving treatment in our HDU (the Maxwell Thorne Unit) to complete an anonymous questionnaire on their experience. It was completed by 81 respondents, a 100% response rate thus capturing the views of all patients receiving treatment over survey period (Nov-19 to Feb 20). The survey found that:</a:t>
            </a:r>
          </a:p>
          <a:p>
            <a:r>
              <a:rPr lang="en-GB" dirty="0"/>
              <a:t>• Patients no longer had long waits to receive care and treatment - 91% were seen within 15 minutes of their appointment time. When patients had to wait, in all but two instances, the reasons for this were clearly explained. </a:t>
            </a:r>
          </a:p>
          <a:p>
            <a:r>
              <a:rPr lang="en-GB" dirty="0"/>
              <a:t>“The new appointment timings reduce delays and there is no sense of overcrowding now. Unit is always very clean and orderly.”[respondent to our 2019/20 patient survey]</a:t>
            </a:r>
          </a:p>
          <a:p>
            <a:r>
              <a:rPr lang="en-GB" dirty="0"/>
              <a:t>• “The new appointment timings reduce delays and there is no sense of overcrowding now. Unit is always very clean and orderly.”[No respondents reported a negative experience. </a:t>
            </a:r>
          </a:p>
          <a:p>
            <a:r>
              <a:rPr lang="en-GB" dirty="0"/>
              <a:t>‘This is a superb facility. It makes treatment of a frightening condition relaxing and 'pleasant'. It is very comfortable, the terrace is an inspiration adding a wonderfully relaxed feel’. [respondent to our 2019/20 patient survey]</a:t>
            </a:r>
          </a:p>
          <a:p>
            <a:endParaRPr lang="en-GB" dirty="0"/>
          </a:p>
          <a:p>
            <a:r>
              <a:rPr lang="en-GB" dirty="0"/>
              <a:t>• Respondents reported a high level of satisfaction with the nursing team on important measure of patient experience. 98% said that the team as very good or good at providing trust and confidence in their expertise, 97% said the team was very good or good at explaining things in a way they could understand, and 95% said the team was very good or good at being available for advice and support at times when this was needed. </a:t>
            </a:r>
          </a:p>
          <a:p>
            <a:r>
              <a:rPr lang="en-GB" dirty="0"/>
              <a:t>‘Proactive engagement with patients- an exemplary level of care with empathy and understanding.’ [respondent to our 2019/20 patient survey]</a:t>
            </a:r>
          </a:p>
          <a:p>
            <a:r>
              <a:rPr lang="en-GB" dirty="0"/>
              <a:t>• The vast majority of patients felt well informed about chemotherapy treatment before starting it – with 78% of respondents saying they had all the information they needed, and 13% reporting they felt informed to some extent. </a:t>
            </a:r>
          </a:p>
          <a:p>
            <a:endParaRPr lang="en-GB" dirty="0"/>
          </a:p>
          <a:p>
            <a:r>
              <a:rPr lang="en-GB" dirty="0"/>
              <a:t>“I have experienced some very challenging moments from diagnosis to current remission. Throughout I have received the highest standard of care, compassion, treatment and support from, in particularly, my care team in SWR Day Unit".</a:t>
            </a:r>
          </a:p>
          <a:p>
            <a:endParaRPr lang="en-GB" dirty="0"/>
          </a:p>
          <a:p>
            <a:r>
              <a:rPr lang="en-GB" dirty="0"/>
              <a:t>"New patients can be confident that their difficult path will be made smoother by staff who genuinely care!!"</a:t>
            </a:r>
          </a:p>
          <a:p>
            <a:endParaRPr lang="en-GB" dirty="0"/>
          </a:p>
          <a:p>
            <a:r>
              <a:rPr lang="en-GB" dirty="0"/>
              <a:t>"There has also been a good dose of laughter along the way. Good medicine!!”</a:t>
            </a:r>
          </a:p>
          <a:p>
            <a:r>
              <a:rPr lang="en-GB" dirty="0"/>
              <a:t>[respondents to our 2019/20 patient survey]</a:t>
            </a:r>
          </a:p>
          <a:p>
            <a:endParaRPr lang="en-GB" dirty="0"/>
          </a:p>
          <a:p>
            <a:r>
              <a:rPr lang="en-GB" dirty="0"/>
              <a:t>Since opening the Maxwell Thorne Unit patients have come together to form a peer support group for patients and their families. This group only managed to have one face to face meeting prior to the pandemic but has remained active during the pandemic by moving meetings online and sharing news via a quarterly newsletter. The patient leading this initiative has since joined our CPPG thus providing robust lived experience of care of the haematology service.</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16</a:t>
            </a:fld>
            <a:endParaRPr lang="en-US"/>
          </a:p>
        </p:txBody>
      </p:sp>
    </p:spTree>
    <p:extLst>
      <p:ext uri="{BB962C8B-B14F-4D97-AF65-F5344CB8AC3E}">
        <p14:creationId xmlns:p14="http://schemas.microsoft.com/office/powerpoint/2010/main" val="361256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quote above is positive and uplifting. Is representative of the many positive comments that patients shared with staff and members of our CPPG in our 2019/20 local patient survey. </a:t>
            </a:r>
          </a:p>
          <a:p>
            <a:r>
              <a:rPr lang="en-GB" dirty="0"/>
              <a:t>Over the last 5 years Kingston Hospital has transformed its haematology cancer service in response to poor patient experience. </a:t>
            </a:r>
          </a:p>
          <a:p>
            <a:r>
              <a:rPr lang="en-GB" dirty="0"/>
              <a:t>By bringing resources from external partners and Kingston Hospital Charity together with investment from the hospital, the service has achieved an ambitious programme of improvement that has seen the service relocate into a purpose built facility, adopt digital ways of working that have enhanced the experience of staff and patients, bring additional nursing resource </a:t>
            </a:r>
            <a:r>
              <a:rPr lang="en-GB" dirty="0" err="1"/>
              <a:t>onboard</a:t>
            </a:r>
            <a:r>
              <a:rPr lang="en-GB" dirty="0"/>
              <a:t> to ensure all patients are supported throughout their journey and co-produce information resources to enhanced patients knowledge and understanding of treatments and their care. </a:t>
            </a:r>
          </a:p>
          <a:p>
            <a:r>
              <a:rPr lang="en-GB" dirty="0"/>
              <a:t>Findings from the CPES and our own patient survey have confirmed the impact these changes are having, changes that are embedded and can be sustained. This application is in response to our CPPG’s encouragement that this journey is worth sharing, and our desire to share with others that transformation is possible when patients’ experiences of care and treatment are put at the fore of collaborative approaches to harness resources. </a:t>
            </a:r>
          </a:p>
          <a:p>
            <a:endParaRPr lang="en-GB" dirty="0"/>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3</a:t>
            </a:fld>
            <a:endParaRPr lang="en-US"/>
          </a:p>
        </p:txBody>
      </p:sp>
    </p:spTree>
    <p:extLst>
      <p:ext uri="{BB962C8B-B14F-4D97-AF65-F5344CB8AC3E}">
        <p14:creationId xmlns:p14="http://schemas.microsoft.com/office/powerpoint/2010/main" val="122715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Year on year, findings from the CPES told us that haematological cancer patients, relative to our other cancer patients, were having a poor experience. We wanted to do better. The problem was that there wasn’t just one problem to solve. </a:t>
            </a:r>
          </a:p>
          <a:p>
            <a:pPr marL="171450" indent="-171450">
              <a:buFont typeface="Arial" panose="020B0604020202020204" pitchFamily="34" charset="0"/>
              <a:buChar char="•"/>
            </a:pPr>
            <a:r>
              <a:rPr lang="en-GB" dirty="0"/>
              <a:t>The service was poorly located in the basement of an old building, had insufficient treatment facilities and stretched staff. </a:t>
            </a:r>
          </a:p>
          <a:p>
            <a:pPr marL="171450" indent="-171450">
              <a:buFont typeface="Arial" panose="020B0604020202020204" pitchFamily="34" charset="0"/>
              <a:buChar char="•"/>
            </a:pPr>
            <a:r>
              <a:rPr lang="en-GB" dirty="0"/>
              <a:t>Patients experienced diagnosis, and their on-going care if treated as outpatients, without the advice and support of a Clinical Nurse Specialist (CNS). </a:t>
            </a:r>
          </a:p>
          <a:p>
            <a:pPr marL="171450" indent="-171450">
              <a:buFont typeface="Arial" panose="020B0604020202020204" pitchFamily="34" charset="0"/>
              <a:buChar char="•"/>
            </a:pPr>
            <a:r>
              <a:rPr lang="en-GB" dirty="0"/>
              <a:t>The complex task of treatment scheduling was carried out manually, often resulting in long waits for patients on arrival at the Haematology Day Unit (HDU).</a:t>
            </a:r>
          </a:p>
        </p:txBody>
      </p:sp>
      <p:sp>
        <p:nvSpPr>
          <p:cNvPr id="4" name="Slide Number Placeholder 3"/>
          <p:cNvSpPr>
            <a:spLocks noGrp="1"/>
          </p:cNvSpPr>
          <p:nvPr>
            <p:ph type="sldNum" sz="quarter" idx="10"/>
          </p:nvPr>
        </p:nvSpPr>
        <p:spPr/>
        <p:txBody>
          <a:bodyPr/>
          <a:lstStyle/>
          <a:p>
            <a:fld id="{99699A29-3EA6-244A-8F2E-AEE86787DB9B}" type="slidenum">
              <a:rPr lang="en-US" smtClean="0"/>
              <a:t>4</a:t>
            </a:fld>
            <a:endParaRPr lang="en-US"/>
          </a:p>
        </p:txBody>
      </p:sp>
    </p:spTree>
    <p:extLst>
      <p:ext uri="{BB962C8B-B14F-4D97-AF65-F5344CB8AC3E}">
        <p14:creationId xmlns:p14="http://schemas.microsoft.com/office/powerpoint/2010/main" val="354533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Year on year, findings from the CPES told us that haematological cancer patients, relative to our other cancer patients, were having a poor experience. We wanted to do better. The problem was that there wasn’t just one problem to solve. </a:t>
            </a:r>
          </a:p>
          <a:p>
            <a:r>
              <a:rPr lang="en-GB" dirty="0"/>
              <a:t>The service was poorly located in the basement of an old building, had insufficient treatment facilities and stretched staff. Patients experienced diagnosis, and their on-going care if treated as outpatients, without the advice and support of a Clinical Nurse Specialist (CNS). The complex task of treatment scheduling was carried out manually, often resulting in long waits for patients on arrival at the Haematology Day Unit (HDU). Nurses lacked the capacity and space to provide the confidential information and advice patients needed on their journey, and the physical separation of the HDU from the Sir William Rous (SWR) Building which hosts the hospital’s Macmillan Cancer Information Service meant many patients missed the chance to be supported to access the broad range of support the Centre had to offer. Isolated attempts at improvement weren’t making a real difference and the dedicated clinical team by their own admission were running on empty. </a:t>
            </a:r>
          </a:p>
          <a:p>
            <a:r>
              <a:rPr lang="en-GB" dirty="0"/>
              <a:t>A large bequest to the Kingston Hospital Charity provided the tangible opportunity for the service to relocate into a purpose build unit with the hospital’s SWR building dedicated to cancer services. However, it was harnessing our understanding of haematology patient’s experience of care through the CPES together with the collaboration and commitment of our CPPG that enabled us to capitalise on funding opportunities from partners, and make a robust case for sustained service investment from the hospital. It is the coming together of the opportunity to tackle patient’s experience at points that matter most, and the ambition of everyone involved that meant that transformation of patients experience of care and treatment was possible, and that has indeed enabled us to achieve this. </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5</a:t>
            </a:fld>
            <a:endParaRPr lang="en-US"/>
          </a:p>
        </p:txBody>
      </p:sp>
    </p:spTree>
    <p:extLst>
      <p:ext uri="{BB962C8B-B14F-4D97-AF65-F5344CB8AC3E}">
        <p14:creationId xmlns:p14="http://schemas.microsoft.com/office/powerpoint/2010/main" val="354533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The establishment of a new Haematology CNS role (initially funded by Macmillan and sustained by the Hospital) to give all patients advice and support of a named CNS at the point of diagnosis, and holistic care and treatment for patients not requiring active treatment in our HDU. </a:t>
            </a:r>
          </a:p>
        </p:txBody>
      </p:sp>
      <p:sp>
        <p:nvSpPr>
          <p:cNvPr id="4" name="Slide Number Placeholder 3"/>
          <p:cNvSpPr>
            <a:spLocks noGrp="1"/>
          </p:cNvSpPr>
          <p:nvPr>
            <p:ph type="sldNum" sz="quarter" idx="10"/>
          </p:nvPr>
        </p:nvSpPr>
        <p:spPr/>
        <p:txBody>
          <a:bodyPr/>
          <a:lstStyle/>
          <a:p>
            <a:fld id="{99699A29-3EA6-244A-8F2E-AEE86787DB9B}" type="slidenum">
              <a:rPr lang="en-US" smtClean="0"/>
              <a:t>8</a:t>
            </a:fld>
            <a:endParaRPr lang="en-US"/>
          </a:p>
        </p:txBody>
      </p:sp>
    </p:spTree>
    <p:extLst>
      <p:ext uri="{BB962C8B-B14F-4D97-AF65-F5344CB8AC3E}">
        <p14:creationId xmlns:p14="http://schemas.microsoft.com/office/powerpoint/2010/main" val="36910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implementation of the </a:t>
            </a:r>
            <a:r>
              <a:rPr lang="en-GB" dirty="0" err="1"/>
              <a:t>BookWise</a:t>
            </a:r>
            <a:r>
              <a:rPr lang="en-GB" dirty="0"/>
              <a:t> system in May 2019 enabling the electronic scheduling of patient appointments alongside the allocation of treatment chairs and nurse time needed to deliver care. ‘This has been a great success. It immediately reduced the time patients needed to wait for treatment and has enabled us to schedule our work more effectively. Evidence of the scale of work being delivered by the services has contributed to a successful business case for a further nurse for the service’ (Lesley Chamberlin, Haematology Lead CNS) </a:t>
            </a:r>
          </a:p>
        </p:txBody>
      </p:sp>
      <p:sp>
        <p:nvSpPr>
          <p:cNvPr id="4" name="Slide Number Placeholder 3"/>
          <p:cNvSpPr>
            <a:spLocks noGrp="1"/>
          </p:cNvSpPr>
          <p:nvPr>
            <p:ph type="sldNum" sz="quarter" idx="10"/>
          </p:nvPr>
        </p:nvSpPr>
        <p:spPr/>
        <p:txBody>
          <a:bodyPr/>
          <a:lstStyle/>
          <a:p>
            <a:fld id="{99699A29-3EA6-244A-8F2E-AEE86787DB9B}" type="slidenum">
              <a:rPr lang="en-US" smtClean="0"/>
              <a:t>9</a:t>
            </a:fld>
            <a:endParaRPr lang="en-US"/>
          </a:p>
        </p:txBody>
      </p:sp>
    </p:spTree>
    <p:extLst>
      <p:ext uri="{BB962C8B-B14F-4D97-AF65-F5344CB8AC3E}">
        <p14:creationId xmlns:p14="http://schemas.microsoft.com/office/powerpoint/2010/main" val="350568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The relocation of the Haematology Day Unit, newly named as the Maxwell Thorne Unit, in spring 19. It is now co-located with other cancer services on the newly built second floor of the Sir William Rous building. Plans were shared and discussed with our CPPG, and the group fed into decisions made about the look, feel and layout of the unit. In addition to treatment areas, the unit has a dedicated room for private discussion about care and treatment and counselling support, and a garden for patients. </a:t>
            </a:r>
          </a:p>
        </p:txBody>
      </p:sp>
      <p:sp>
        <p:nvSpPr>
          <p:cNvPr id="4" name="Slide Number Placeholder 3"/>
          <p:cNvSpPr>
            <a:spLocks noGrp="1"/>
          </p:cNvSpPr>
          <p:nvPr>
            <p:ph type="sldNum" sz="quarter" idx="10"/>
          </p:nvPr>
        </p:nvSpPr>
        <p:spPr/>
        <p:txBody>
          <a:bodyPr/>
          <a:lstStyle/>
          <a:p>
            <a:fld id="{99699A29-3EA6-244A-8F2E-AEE86787DB9B}" type="slidenum">
              <a:rPr lang="en-US" smtClean="0"/>
              <a:t>10</a:t>
            </a:fld>
            <a:endParaRPr lang="en-US"/>
          </a:p>
        </p:txBody>
      </p:sp>
    </p:spTree>
    <p:extLst>
      <p:ext uri="{BB962C8B-B14F-4D97-AF65-F5344CB8AC3E}">
        <p14:creationId xmlns:p14="http://schemas.microsoft.com/office/powerpoint/2010/main" val="210149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Working with the CPPG to improve information resources for patients. This included production of a video called Demystifying chemotherapy, co-produced with our CPPG and led by one of its members, Jane Stephenson. </a:t>
            </a:r>
          </a:p>
          <a:p>
            <a:r>
              <a:rPr lang="en-GB" dirty="0"/>
              <a:t>“The Cancer Patient Partner Group was approached by cancer specialist nurses about a plan to offer patients a presentation about chemotherapy before they started treatment. It was in response to findings that we’d noticed in the CPES around patients feeling that they didn’t have enough information about what to expect during treatment. The presentation was very dry and didn’t really convey what it would be like when patients walked through the door. We thought it would be a great idea to hear from patients as well as staff. Story telling really engages people and short films can convey messages really quickly. The staff jumped at the idea. It took a while to get the project off the ground but once funding was secured from the Kingston Hospital Charity we moved ahead with meetings to understand from staff what they wanted to convey and what it was that patients most needed to know. The film features patients explaining their journeys and staff explaining their roles. At 6 minutes each the films are quite long but we all felt that there’s a lot to cover, both about the treatment and side effects, what happens after and how different individuals’ journeys can be. The film has been made in partnership with hospital staff. I did feel listened to and I suppose my own experience as a cancer patient meant I understood the questions to ask. The films are used in initial consultations that cancer specialist nurses have with patients before chemotherapy starts. Jane Stephenson, Patient Partner”</a:t>
            </a:r>
          </a:p>
        </p:txBody>
      </p:sp>
      <p:sp>
        <p:nvSpPr>
          <p:cNvPr id="4" name="Slide Number Placeholder 3"/>
          <p:cNvSpPr>
            <a:spLocks noGrp="1"/>
          </p:cNvSpPr>
          <p:nvPr>
            <p:ph type="sldNum" sz="quarter" idx="10"/>
          </p:nvPr>
        </p:nvSpPr>
        <p:spPr/>
        <p:txBody>
          <a:bodyPr/>
          <a:lstStyle/>
          <a:p>
            <a:fld id="{99699A29-3EA6-244A-8F2E-AEE86787DB9B}" type="slidenum">
              <a:rPr lang="en-US" smtClean="0"/>
              <a:t>11</a:t>
            </a:fld>
            <a:endParaRPr lang="en-US"/>
          </a:p>
        </p:txBody>
      </p:sp>
    </p:spTree>
    <p:extLst>
      <p:ext uri="{BB962C8B-B14F-4D97-AF65-F5344CB8AC3E}">
        <p14:creationId xmlns:p14="http://schemas.microsoft.com/office/powerpoint/2010/main" val="12331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Results from the 2019 CPES showed an improving picture on patient experience measures across the board. Of the 35 questions on which there was haematology respondent data, 26 showed an improvement on 2018 data, 7 showed a decline, and 2 showed no change. </a:t>
            </a:r>
          </a:p>
          <a:p>
            <a:endParaRPr lang="en-GB" dirty="0"/>
          </a:p>
          <a:p>
            <a:r>
              <a:rPr lang="en-GB" dirty="0"/>
              <a:t>We invited all haematological cancer patients receiving treatment in our HDU (the Maxwell Thorne Unit) to complete an anonymous questionnaire on their experience. It was completed by 81 respondents, a 100% response rate thus capturing the views of all patients receiving treatment over survey period (Nov-19 to Feb 20). The survey found that:</a:t>
            </a:r>
          </a:p>
          <a:p>
            <a:r>
              <a:rPr lang="en-GB" dirty="0"/>
              <a:t>• Patients no longer had long waits to receive care and treatment - 91% were seen within 15 minutes of their appointment time. When patients had to wait, in all but two instances, the reasons for this were clearly explained. </a:t>
            </a:r>
          </a:p>
          <a:p>
            <a:r>
              <a:rPr lang="en-GB" dirty="0"/>
              <a:t>“The new appointment timings reduce delays and there is no sense of overcrowding now. Unit is always very clean and orderly.”[respondent to our 2019/20 patient survey]</a:t>
            </a:r>
          </a:p>
          <a:p>
            <a:r>
              <a:rPr lang="en-GB" dirty="0"/>
              <a:t>• “The new appointment timings reduce delays and there is no sense of overcrowding now. Unit is always very clean and orderly.”[No respondents reported a negative experience. </a:t>
            </a:r>
          </a:p>
          <a:p>
            <a:r>
              <a:rPr lang="en-GB" dirty="0"/>
              <a:t>‘This is a superb facility. It makes treatment of a frightening condition relaxing and 'pleasant'. It is very comfortable, the terrace is an inspiration adding a wonderfully relaxed feel’. [respondent to our 2019/20 patient survey]</a:t>
            </a:r>
          </a:p>
          <a:p>
            <a:endParaRPr lang="en-GB" dirty="0"/>
          </a:p>
          <a:p>
            <a:r>
              <a:rPr lang="en-GB" dirty="0"/>
              <a:t>• Respondents reported a high level of satisfaction with the nursing team on important measure of patient experience. 98% said that the team as very good or good at providing trust and confidence in their expertise, 97% said the team was very good or good at explaining things in a way they could understand, and 95% said the team was very good or good at being available for advice and support at times when this was needed. </a:t>
            </a:r>
          </a:p>
          <a:p>
            <a:r>
              <a:rPr lang="en-GB" dirty="0"/>
              <a:t>‘Proactive engagement with patients- an exemplary level of care with empathy and understanding.’ [respondent to our 2019/20 patient survey]</a:t>
            </a:r>
          </a:p>
          <a:p>
            <a:r>
              <a:rPr lang="en-GB" dirty="0"/>
              <a:t>• The vast majority of patients felt well informed about chemotherapy treatment before starting it – with 78% of respondents saying they had all the information they needed, and 13% reporting they felt informed to some extent. </a:t>
            </a:r>
          </a:p>
          <a:p>
            <a:endParaRPr lang="en-GB" dirty="0"/>
          </a:p>
          <a:p>
            <a:r>
              <a:rPr lang="en-GB" dirty="0"/>
              <a:t>“I have experienced some very challenging moments from diagnosis to current remission. Throughout I have received the highest standard of care, compassion, treatment and support from, in particularly, my care team in SWR Day Unit".</a:t>
            </a:r>
          </a:p>
          <a:p>
            <a:endParaRPr lang="en-GB" dirty="0"/>
          </a:p>
          <a:p>
            <a:r>
              <a:rPr lang="en-GB" dirty="0"/>
              <a:t>"New patients can be confident that their difficult path will be made smoother by staff who genuinely care!!"</a:t>
            </a:r>
          </a:p>
          <a:p>
            <a:endParaRPr lang="en-GB" dirty="0"/>
          </a:p>
          <a:p>
            <a:r>
              <a:rPr lang="en-GB" dirty="0"/>
              <a:t>"There has also been a good dose of laughter along the way. Good medicine!!”</a:t>
            </a:r>
          </a:p>
          <a:p>
            <a:r>
              <a:rPr lang="en-GB" dirty="0"/>
              <a:t>[respondents to our 2019/20 patient survey]</a:t>
            </a:r>
          </a:p>
          <a:p>
            <a:endParaRPr lang="en-GB" dirty="0"/>
          </a:p>
          <a:p>
            <a:r>
              <a:rPr lang="en-GB" dirty="0"/>
              <a:t>Since opening the Maxwell Thorne Unit patients have come together to form a peer support group for patients and their families. This group only managed to have one face to face meeting prior to the pandemic but has remained active during the pandemic by moving meetings online and sharing news via a quarterly newsletter. The patient leading this initiative has since joined our CPPG thus providing robust lived experience of care of the haematology service.</a:t>
            </a:r>
          </a:p>
          <a:p>
            <a:endParaRPr lang="en-GB" dirty="0"/>
          </a:p>
        </p:txBody>
      </p:sp>
      <p:sp>
        <p:nvSpPr>
          <p:cNvPr id="4" name="Slide Number Placeholder 3"/>
          <p:cNvSpPr>
            <a:spLocks noGrp="1"/>
          </p:cNvSpPr>
          <p:nvPr>
            <p:ph type="sldNum" sz="quarter" idx="10"/>
          </p:nvPr>
        </p:nvSpPr>
        <p:spPr/>
        <p:txBody>
          <a:bodyPr/>
          <a:lstStyle/>
          <a:p>
            <a:fld id="{99699A29-3EA6-244A-8F2E-AEE86787DB9B}" type="slidenum">
              <a:rPr lang="en-US" smtClean="0"/>
              <a:t>13</a:t>
            </a:fld>
            <a:endParaRPr lang="en-US"/>
          </a:p>
        </p:txBody>
      </p:sp>
    </p:spTree>
    <p:extLst>
      <p:ext uri="{BB962C8B-B14F-4D97-AF65-F5344CB8AC3E}">
        <p14:creationId xmlns:p14="http://schemas.microsoft.com/office/powerpoint/2010/main" val="361256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384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593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740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532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777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353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204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717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051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119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614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Graphic 6">
            <a:extLst>
              <a:ext uri="{FF2B5EF4-FFF2-40B4-BE49-F238E27FC236}">
                <a16:creationId xmlns:a16="http://schemas.microsoft.com/office/drawing/2014/main" id="{F698446A-88B5-4A7B-9438-C238537E76CB}"/>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0" y="5711952"/>
            <a:ext cx="12192000" cy="1146048"/>
          </a:xfrm>
          <a:prstGeom prst="rect">
            <a:avLst/>
          </a:prstGeom>
        </p:spPr>
      </p:pic>
      <p:pic>
        <p:nvPicPr>
          <p:cNvPr id="8" name="Graphic 7">
            <a:extLst>
              <a:ext uri="{FF2B5EF4-FFF2-40B4-BE49-F238E27FC236}">
                <a16:creationId xmlns:a16="http://schemas.microsoft.com/office/drawing/2014/main" id="{BBA1F7DA-1179-4C79-A3E7-4F024686965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374293" y="232608"/>
            <a:ext cx="2337708" cy="752420"/>
          </a:xfrm>
          <a:prstGeom prst="rect">
            <a:avLst/>
          </a:prstGeom>
        </p:spPr>
      </p:pic>
    </p:spTree>
    <p:extLst>
      <p:ext uri="{BB962C8B-B14F-4D97-AF65-F5344CB8AC3E}">
        <p14:creationId xmlns:p14="http://schemas.microsoft.com/office/powerpoint/2010/main" val="3712591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2E21F2-3E00-A444-B5A5-BF0756011452}"/>
              </a:ext>
            </a:extLst>
          </p:cNvPr>
          <p:cNvSpPr>
            <a:spLocks noGrp="1"/>
          </p:cNvSpPr>
          <p:nvPr>
            <p:ph type="ctrTitle"/>
          </p:nvPr>
        </p:nvSpPr>
        <p:spPr/>
        <p:txBody>
          <a:bodyPr>
            <a:normAutofit fontScale="90000"/>
          </a:bodyPr>
          <a:lstStyle/>
          <a:p>
            <a:r>
              <a:rPr lang="en-US" dirty="0"/>
              <a:t>Transforming services for </a:t>
            </a:r>
            <a:r>
              <a:rPr lang="en-US" dirty="0" err="1"/>
              <a:t>Hemato</a:t>
            </a:r>
            <a:r>
              <a:rPr lang="en-US" dirty="0"/>
              <a:t>-oncology cancer patients </a:t>
            </a:r>
          </a:p>
        </p:txBody>
      </p:sp>
      <p:sp>
        <p:nvSpPr>
          <p:cNvPr id="7" name="Subtitle 6">
            <a:extLst>
              <a:ext uri="{FF2B5EF4-FFF2-40B4-BE49-F238E27FC236}">
                <a16:creationId xmlns:a16="http://schemas.microsoft.com/office/drawing/2014/main" id="{DEA75C69-30D2-E743-A8BC-E34274AED8E1}"/>
              </a:ext>
            </a:extLst>
          </p:cNvPr>
          <p:cNvSpPr>
            <a:spLocks noGrp="1"/>
          </p:cNvSpPr>
          <p:nvPr>
            <p:ph type="subTitle" idx="1"/>
          </p:nvPr>
        </p:nvSpPr>
        <p:spPr>
          <a:xfrm>
            <a:off x="2469398" y="3850011"/>
            <a:ext cx="7377193" cy="1655762"/>
          </a:xfrm>
        </p:spPr>
        <p:txBody>
          <a:bodyPr>
            <a:normAutofit fontScale="92500"/>
          </a:bodyPr>
          <a:lstStyle/>
          <a:p>
            <a:r>
              <a:rPr lang="en-US" dirty="0"/>
              <a:t>Lesley Chamberlin Lead Haematology Clinical Nurse Specialist (CNS)</a:t>
            </a:r>
          </a:p>
          <a:p>
            <a:endParaRPr lang="en-US" dirty="0"/>
          </a:p>
          <a:p>
            <a:r>
              <a:rPr lang="en-US" dirty="0"/>
              <a:t>Jane </a:t>
            </a:r>
            <a:r>
              <a:rPr lang="en-US" dirty="0" err="1"/>
              <a:t>Suppiah</a:t>
            </a:r>
            <a:r>
              <a:rPr lang="en-US" dirty="0"/>
              <a:t>, Head of Patient Experience and Involvement </a:t>
            </a:r>
          </a:p>
        </p:txBody>
      </p:sp>
    </p:spTree>
    <p:extLst>
      <p:ext uri="{BB962C8B-B14F-4D97-AF65-F5344CB8AC3E}">
        <p14:creationId xmlns:p14="http://schemas.microsoft.com/office/powerpoint/2010/main" val="275473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279" y="4196073"/>
            <a:ext cx="4435024" cy="1055077"/>
          </a:xfrm>
        </p:spPr>
        <p:txBody>
          <a:bodyPr>
            <a:noAutofit/>
          </a:bodyPr>
          <a:lstStyle/>
          <a:p>
            <a:r>
              <a:rPr lang="en-GB" sz="3200" dirty="0"/>
              <a:t>Relocation of the Haematology Day Unit to a purpose built facility</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3279" y="131792"/>
            <a:ext cx="4383746" cy="310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1983" y="2508507"/>
            <a:ext cx="4151646" cy="303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66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0" y="369484"/>
            <a:ext cx="6878467" cy="1055077"/>
          </a:xfrm>
        </p:spPr>
        <p:txBody>
          <a:bodyPr>
            <a:normAutofit fontScale="90000"/>
          </a:bodyPr>
          <a:lstStyle/>
          <a:p>
            <a:r>
              <a:rPr lang="en-GB" dirty="0"/>
              <a:t>Work with patient partners to create patient information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9551" y="1424560"/>
            <a:ext cx="7086832" cy="417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56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patients told us about the changes we made….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8915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12936" y="406649"/>
            <a:ext cx="3530075" cy="1569660"/>
          </a:xfrm>
          <a:prstGeom prst="rect">
            <a:avLst/>
          </a:prstGeom>
        </p:spPr>
        <p:txBody>
          <a:bodyPr wrap="square">
            <a:spAutoFit/>
          </a:bodyPr>
          <a:lstStyle/>
          <a:p>
            <a:r>
              <a:rPr lang="en-GB" sz="2400" i="1" dirty="0"/>
              <a:t>“The new appointment timings reduce delays and there is no sense of overcrowding now”</a:t>
            </a:r>
          </a:p>
        </p:txBody>
      </p:sp>
      <p:sp>
        <p:nvSpPr>
          <p:cNvPr id="11" name="Content Placeholder 10"/>
          <p:cNvSpPr>
            <a:spLocks noGrp="1"/>
          </p:cNvSpPr>
          <p:nvPr>
            <p:ph idx="1"/>
          </p:nvPr>
        </p:nvSpPr>
        <p:spPr>
          <a:xfrm>
            <a:off x="2112935" y="2586875"/>
            <a:ext cx="8012624" cy="1737153"/>
          </a:xfrm>
        </p:spPr>
        <p:txBody>
          <a:bodyPr>
            <a:normAutofit/>
          </a:bodyPr>
          <a:lstStyle/>
          <a:p>
            <a:pPr marL="0" indent="0">
              <a:buNone/>
            </a:pPr>
            <a:r>
              <a:rPr lang="en-GB" sz="2600" b="1" dirty="0"/>
              <a:t>Patients no longer had long waits to receive care and treatment</a:t>
            </a:r>
          </a:p>
          <a:p>
            <a:pPr marL="0" indent="0" algn="ctr">
              <a:buNone/>
            </a:pPr>
            <a:r>
              <a:rPr lang="en-GB" sz="2600" i="1" dirty="0"/>
              <a:t>91% were seen within 15 minutes of their appointment time</a:t>
            </a:r>
          </a:p>
          <a:p>
            <a:endParaRPr lang="en-GB" dirty="0"/>
          </a:p>
        </p:txBody>
      </p:sp>
    </p:spTree>
    <p:extLst>
      <p:ext uri="{BB962C8B-B14F-4D97-AF65-F5344CB8AC3E}">
        <p14:creationId xmlns:p14="http://schemas.microsoft.com/office/powerpoint/2010/main" val="150030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73280" y="625454"/>
            <a:ext cx="4765162" cy="2123658"/>
          </a:xfrm>
          <a:prstGeom prst="rect">
            <a:avLst/>
          </a:prstGeom>
        </p:spPr>
        <p:txBody>
          <a:bodyPr wrap="square">
            <a:spAutoFit/>
          </a:bodyPr>
          <a:lstStyle/>
          <a:p>
            <a:r>
              <a:rPr lang="en-GB" sz="2200" i="1" dirty="0"/>
              <a:t>‘This is a superb facility. It makes treatment of a frightening condition relaxing and 'pleasant'. It is very comfortable, the terrace is an inspiration adding a wonderfully relaxed feel’. </a:t>
            </a:r>
          </a:p>
        </p:txBody>
      </p:sp>
      <p:sp>
        <p:nvSpPr>
          <p:cNvPr id="11" name="Content Placeholder 10"/>
          <p:cNvSpPr>
            <a:spLocks noGrp="1"/>
          </p:cNvSpPr>
          <p:nvPr>
            <p:ph idx="1"/>
          </p:nvPr>
        </p:nvSpPr>
        <p:spPr>
          <a:xfrm>
            <a:off x="1873281" y="3237805"/>
            <a:ext cx="8369085" cy="2279593"/>
          </a:xfrm>
        </p:spPr>
        <p:txBody>
          <a:bodyPr>
            <a:normAutofit/>
          </a:bodyPr>
          <a:lstStyle/>
          <a:p>
            <a:pPr marL="0" indent="0">
              <a:buNone/>
            </a:pPr>
            <a:r>
              <a:rPr lang="en-GB" sz="2600" b="1" dirty="0"/>
              <a:t>Patients had a universally positive experience of the new unit</a:t>
            </a:r>
          </a:p>
          <a:p>
            <a:pPr marL="0" indent="0" algn="ctr">
              <a:buNone/>
            </a:pPr>
            <a:r>
              <a:rPr lang="en-GB" sz="2600" i="1" dirty="0"/>
              <a:t>99% reported that their privacy and dignity was always respected, 98% said they always felt comfortable and put at ease. </a:t>
            </a:r>
          </a:p>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2224" y="107304"/>
            <a:ext cx="3526121" cy="263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57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1886" y="604938"/>
            <a:ext cx="4287105" cy="1569660"/>
          </a:xfrm>
          <a:prstGeom prst="rect">
            <a:avLst/>
          </a:prstGeom>
        </p:spPr>
        <p:txBody>
          <a:bodyPr wrap="square">
            <a:spAutoFit/>
          </a:bodyPr>
          <a:lstStyle/>
          <a:p>
            <a:r>
              <a:rPr lang="en-GB" sz="2400" i="1" dirty="0"/>
              <a:t>‘Proactive engagement with patients- an exemplary level of care with empathy and understanding.’ </a:t>
            </a:r>
          </a:p>
        </p:txBody>
      </p:sp>
      <p:sp>
        <p:nvSpPr>
          <p:cNvPr id="11" name="Content Placeholder 10"/>
          <p:cNvSpPr>
            <a:spLocks noGrp="1"/>
          </p:cNvSpPr>
          <p:nvPr>
            <p:ph idx="1"/>
          </p:nvPr>
        </p:nvSpPr>
        <p:spPr>
          <a:xfrm>
            <a:off x="2190427" y="2819349"/>
            <a:ext cx="8214102" cy="2093614"/>
          </a:xfrm>
        </p:spPr>
        <p:txBody>
          <a:bodyPr>
            <a:normAutofit/>
          </a:bodyPr>
          <a:lstStyle/>
          <a:p>
            <a:pPr marL="0" indent="0">
              <a:buNone/>
            </a:pPr>
            <a:r>
              <a:rPr lang="en-GB" sz="2400" b="1" dirty="0"/>
              <a:t>High level of satisfaction on important measures of patient experience </a:t>
            </a:r>
          </a:p>
          <a:p>
            <a:pPr marL="0" indent="0">
              <a:buNone/>
            </a:pPr>
            <a:r>
              <a:rPr lang="en-GB" sz="2400" i="1" dirty="0"/>
              <a:t>97% said the team was good at explaining things in a way they could understand, 95% said the team was available for advice and support at times when this was needed. </a:t>
            </a:r>
          </a:p>
        </p:txBody>
      </p:sp>
    </p:spTree>
    <p:extLst>
      <p:ext uri="{BB962C8B-B14F-4D97-AF65-F5344CB8AC3E}">
        <p14:creationId xmlns:p14="http://schemas.microsoft.com/office/powerpoint/2010/main" val="324738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1884" y="285838"/>
            <a:ext cx="6239892" cy="2308324"/>
          </a:xfrm>
          <a:prstGeom prst="rect">
            <a:avLst/>
          </a:prstGeom>
        </p:spPr>
        <p:txBody>
          <a:bodyPr wrap="square">
            <a:spAutoFit/>
          </a:bodyPr>
          <a:lstStyle/>
          <a:p>
            <a:r>
              <a:rPr lang="en-GB" sz="2400" i="1" dirty="0"/>
              <a:t>“I have experienced some very challenging moments from diagnosis to current remission. Throughout I have received the highest standard of care, compassion, treatment and support from, in particularly, my care team in SWR Day Unit".</a:t>
            </a:r>
          </a:p>
        </p:txBody>
      </p:sp>
      <p:sp>
        <p:nvSpPr>
          <p:cNvPr id="11" name="Content Placeholder 10"/>
          <p:cNvSpPr>
            <a:spLocks noGrp="1"/>
          </p:cNvSpPr>
          <p:nvPr>
            <p:ph idx="1"/>
          </p:nvPr>
        </p:nvSpPr>
        <p:spPr>
          <a:xfrm>
            <a:off x="2010372" y="2997119"/>
            <a:ext cx="8657628" cy="1760862"/>
          </a:xfrm>
        </p:spPr>
        <p:txBody>
          <a:bodyPr>
            <a:normAutofit/>
          </a:bodyPr>
          <a:lstStyle/>
          <a:p>
            <a:pPr marL="0" indent="0">
              <a:buNone/>
            </a:pPr>
            <a:r>
              <a:rPr lang="en-GB" sz="2600" b="1" dirty="0"/>
              <a:t>Most felt well information about chemo treatment before started it</a:t>
            </a:r>
          </a:p>
          <a:p>
            <a:pPr marL="0" indent="0">
              <a:buNone/>
            </a:pPr>
            <a:r>
              <a:rPr lang="en-GB" sz="2400" i="1" dirty="0"/>
              <a:t>78% had all information needed, 13 % informed to some extent</a:t>
            </a:r>
          </a:p>
        </p:txBody>
      </p:sp>
      <p:sp>
        <p:nvSpPr>
          <p:cNvPr id="4" name="TextBox 3"/>
          <p:cNvSpPr txBox="1"/>
          <p:nvPr/>
        </p:nvSpPr>
        <p:spPr>
          <a:xfrm>
            <a:off x="2010372" y="4973314"/>
            <a:ext cx="8214102" cy="461665"/>
          </a:xfrm>
          <a:prstGeom prst="rect">
            <a:avLst/>
          </a:prstGeom>
          <a:noFill/>
        </p:spPr>
        <p:txBody>
          <a:bodyPr wrap="square" rtlCol="0">
            <a:spAutoFit/>
          </a:bodyPr>
          <a:lstStyle/>
          <a:p>
            <a:r>
              <a:rPr lang="en-GB" sz="2400" b="1" dirty="0"/>
              <a:t>Our CPES results improved on 26 out of 35 questions </a:t>
            </a:r>
          </a:p>
        </p:txBody>
      </p:sp>
    </p:spTree>
    <p:extLst>
      <p:ext uri="{BB962C8B-B14F-4D97-AF65-F5344CB8AC3E}">
        <p14:creationId xmlns:p14="http://schemas.microsoft.com/office/powerpoint/2010/main" val="202323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that we’d like to pass on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3661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4000" y="1238522"/>
            <a:ext cx="8355575" cy="4351338"/>
          </a:xfrm>
        </p:spPr>
        <p:txBody>
          <a:bodyPr/>
          <a:lstStyle/>
          <a:p>
            <a:r>
              <a:rPr lang="en-GB" b="1" dirty="0"/>
              <a:t>Be ambitious and don’t give up </a:t>
            </a:r>
            <a:r>
              <a:rPr lang="en-GB" dirty="0"/>
              <a:t>– it took the service over 10 years to achieve it’s goal.</a:t>
            </a:r>
          </a:p>
          <a:p>
            <a:r>
              <a:rPr lang="en-GB" b="1" dirty="0"/>
              <a:t>Allow patients voices to be heard </a:t>
            </a:r>
            <a:r>
              <a:rPr lang="en-GB" dirty="0"/>
              <a:t>– the CPES is a powerful tool that is enabling if you choose to use it.</a:t>
            </a:r>
          </a:p>
          <a:p>
            <a:r>
              <a:rPr lang="en-GB" b="1" dirty="0"/>
              <a:t>Be clear about what will make the biggest difference </a:t>
            </a:r>
            <a:r>
              <a:rPr lang="en-GB" dirty="0"/>
              <a:t>– a lot of effort can be wasted on doing things that don’t make a big difference. Everything we did as part of our transformation of this service made a big difference to patients. </a:t>
            </a:r>
          </a:p>
        </p:txBody>
      </p:sp>
    </p:spTree>
    <p:extLst>
      <p:ext uri="{BB962C8B-B14F-4D97-AF65-F5344CB8AC3E}">
        <p14:creationId xmlns:p14="http://schemas.microsoft.com/office/powerpoint/2010/main" val="394710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us</a:t>
            </a:r>
          </a:p>
        </p:txBody>
      </p:sp>
      <p:pic>
        <p:nvPicPr>
          <p:cNvPr id="3074" name="Picture 2" descr="Kingston Hospital NHS Foundation Trust Employees, Location, Careers |  LinkedI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09088" y="1528012"/>
            <a:ext cx="9158913" cy="359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9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300" y="210076"/>
            <a:ext cx="4663669" cy="1938992"/>
          </a:xfrm>
          <a:prstGeom prst="rect">
            <a:avLst/>
          </a:prstGeom>
        </p:spPr>
        <p:txBody>
          <a:bodyPr wrap="square">
            <a:spAutoFit/>
          </a:bodyPr>
          <a:lstStyle/>
          <a:p>
            <a:r>
              <a:rPr lang="en-GB" sz="2400" i="1" dirty="0"/>
              <a:t>‘Clearly a lot of thought and investment has gone into Haematology care at Kingston in the past few years, and the unit is now excellent’</a:t>
            </a:r>
          </a:p>
        </p:txBody>
      </p:sp>
      <p:sp>
        <p:nvSpPr>
          <p:cNvPr id="3" name="TextBox 2"/>
          <p:cNvSpPr txBox="1"/>
          <p:nvPr/>
        </p:nvSpPr>
        <p:spPr>
          <a:xfrm>
            <a:off x="1801300" y="2149068"/>
            <a:ext cx="8337311" cy="3539430"/>
          </a:xfrm>
          <a:prstGeom prst="rect">
            <a:avLst/>
          </a:prstGeom>
          <a:noFill/>
        </p:spPr>
        <p:txBody>
          <a:bodyPr wrap="square" rtlCol="0">
            <a:spAutoFit/>
          </a:bodyPr>
          <a:lstStyle/>
          <a:p>
            <a:r>
              <a:rPr lang="en-GB" sz="3200" b="1" dirty="0">
                <a:solidFill>
                  <a:schemeClr val="tx2"/>
                </a:solidFill>
              </a:rPr>
              <a:t>Transformation based on</a:t>
            </a:r>
          </a:p>
          <a:p>
            <a:pPr marL="285750" indent="-285750">
              <a:buFont typeface="Arial" panose="020B0604020202020204" pitchFamily="34" charset="0"/>
              <a:buChar char="•"/>
            </a:pPr>
            <a:r>
              <a:rPr lang="en-GB" sz="2400" dirty="0">
                <a:solidFill>
                  <a:schemeClr val="tx2"/>
                </a:solidFill>
              </a:rPr>
              <a:t>Bringing external resources together with investment from the hospital</a:t>
            </a:r>
          </a:p>
          <a:p>
            <a:pPr marL="285750" indent="-285750">
              <a:buFont typeface="Arial" panose="020B0604020202020204" pitchFamily="34" charset="0"/>
              <a:buChar char="•"/>
            </a:pPr>
            <a:r>
              <a:rPr lang="en-GB" sz="2400" dirty="0">
                <a:solidFill>
                  <a:schemeClr val="tx2"/>
                </a:solidFill>
              </a:rPr>
              <a:t>Ambitious programme of improvement to enhance the experience of patients and staff </a:t>
            </a:r>
          </a:p>
          <a:p>
            <a:pPr marL="285750" indent="-285750">
              <a:buFont typeface="Arial" panose="020B0604020202020204" pitchFamily="34" charset="0"/>
              <a:buChar char="•"/>
            </a:pPr>
            <a:r>
              <a:rPr lang="en-GB" sz="2400" dirty="0">
                <a:solidFill>
                  <a:schemeClr val="tx2"/>
                </a:solidFill>
              </a:rPr>
              <a:t>Involving our Cancer Patient Partner Group as much as possible</a:t>
            </a:r>
          </a:p>
          <a:p>
            <a:pPr marL="285750" indent="-285750">
              <a:buFont typeface="Arial" panose="020B0604020202020204" pitchFamily="34" charset="0"/>
              <a:buChar char="•"/>
            </a:pPr>
            <a:r>
              <a:rPr lang="en-GB" sz="2400" dirty="0">
                <a:solidFill>
                  <a:schemeClr val="tx2"/>
                </a:solidFill>
              </a:rPr>
              <a:t>Co-producing information resources to enhance patients knowledge of treatment and care </a:t>
            </a:r>
          </a:p>
        </p:txBody>
      </p:sp>
    </p:spTree>
    <p:extLst>
      <p:ext uri="{BB962C8B-B14F-4D97-AF65-F5344CB8AC3E}">
        <p14:creationId xmlns:p14="http://schemas.microsoft.com/office/powerpoint/2010/main" val="298545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1" y="-108284"/>
            <a:ext cx="6878467" cy="1055077"/>
          </a:xfrm>
        </p:spPr>
        <p:txBody>
          <a:bodyPr/>
          <a:lstStyle/>
          <a:p>
            <a:r>
              <a:rPr lang="en-GB" dirty="0"/>
              <a:t>Not just one problem….</a:t>
            </a:r>
          </a:p>
        </p:txBody>
      </p:sp>
      <p:sp>
        <p:nvSpPr>
          <p:cNvPr id="3" name="Content Placeholder 2"/>
          <p:cNvSpPr>
            <a:spLocks noGrp="1"/>
          </p:cNvSpPr>
          <p:nvPr>
            <p:ph idx="1"/>
          </p:nvPr>
        </p:nvSpPr>
        <p:spPr>
          <a:xfrm>
            <a:off x="1776664" y="1094874"/>
            <a:ext cx="6509083" cy="4981073"/>
          </a:xfrm>
        </p:spPr>
        <p:txBody>
          <a:bodyPr>
            <a:normAutofit/>
          </a:bodyPr>
          <a:lstStyle/>
          <a:p>
            <a:r>
              <a:rPr lang="en-GB" dirty="0"/>
              <a:t>CPES told us of poor patient experience year on year </a:t>
            </a:r>
          </a:p>
          <a:p>
            <a:r>
              <a:rPr lang="en-GB" dirty="0"/>
              <a:t>Unit poorly located in a old basement – at a distance and other cancer services (in the dedicated Sir William Rous Building). </a:t>
            </a:r>
          </a:p>
          <a:p>
            <a:r>
              <a:rPr lang="en-GB" dirty="0"/>
              <a:t>Patients missed the chance to access support from the Macmillan Cancer Centre</a:t>
            </a:r>
          </a:p>
          <a:p>
            <a:r>
              <a:rPr lang="en-GB" dirty="0"/>
              <a:t>Lack of space to provide confidential information and advice</a:t>
            </a:r>
          </a:p>
        </p:txBody>
      </p:sp>
      <p:pic>
        <p:nvPicPr>
          <p:cNvPr id="2050" name="Picture 2" descr="What is the statement of the prob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0894" y="2699885"/>
            <a:ext cx="2707106" cy="262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6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there’s more…. </a:t>
            </a:r>
          </a:p>
        </p:txBody>
      </p:sp>
      <p:sp>
        <p:nvSpPr>
          <p:cNvPr id="3" name="Content Placeholder 2"/>
          <p:cNvSpPr>
            <a:spLocks noGrp="1"/>
          </p:cNvSpPr>
          <p:nvPr>
            <p:ph idx="1"/>
          </p:nvPr>
        </p:nvSpPr>
        <p:spPr>
          <a:xfrm>
            <a:off x="1884001" y="1055077"/>
            <a:ext cx="6112989" cy="4351338"/>
          </a:xfrm>
        </p:spPr>
        <p:txBody>
          <a:bodyPr>
            <a:normAutofit lnSpcReduction="10000"/>
          </a:bodyPr>
          <a:lstStyle/>
          <a:p>
            <a:endParaRPr lang="en-GB" dirty="0"/>
          </a:p>
          <a:p>
            <a:r>
              <a:rPr lang="en-GB" dirty="0"/>
              <a:t>Manual treatment scheduling resulted in long waits for patients on arriving the Haematology Day Unit (HDU)</a:t>
            </a:r>
          </a:p>
          <a:p>
            <a:r>
              <a:rPr lang="en-GB" dirty="0"/>
              <a:t>Diagnosis and outpatient treatment lacked support and advice of specialist nurse </a:t>
            </a:r>
          </a:p>
          <a:p>
            <a:r>
              <a:rPr lang="en-GB" dirty="0"/>
              <a:t>Isolated attempts at improvement weren’t making a real difference</a:t>
            </a:r>
          </a:p>
          <a:p>
            <a:r>
              <a:rPr lang="en-GB" dirty="0"/>
              <a:t>The team was running on empty </a:t>
            </a:r>
          </a:p>
          <a:p>
            <a:endParaRPr lang="en-GB" dirty="0"/>
          </a:p>
          <a:p>
            <a:endParaRPr lang="en-GB" dirty="0"/>
          </a:p>
          <a:p>
            <a:endParaRPr lang="en-GB" dirty="0"/>
          </a:p>
          <a:p>
            <a:endParaRPr lang="en-GB" dirty="0"/>
          </a:p>
        </p:txBody>
      </p:sp>
      <p:pic>
        <p:nvPicPr>
          <p:cNvPr id="1026" name="Picture 2" descr="Free Woman Pulling Her Hair Out, Download Free Woman Pulling Her Hair Out  png images, Free ClipArts on Clipart Libra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76629" y="2125580"/>
            <a:ext cx="22193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3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enabled change…. </a:t>
            </a:r>
          </a:p>
        </p:txBody>
      </p:sp>
      <p:sp>
        <p:nvSpPr>
          <p:cNvPr id="3" name="Content Placeholder 2"/>
          <p:cNvSpPr>
            <a:spLocks noGrp="1"/>
          </p:cNvSpPr>
          <p:nvPr>
            <p:ph idx="1"/>
          </p:nvPr>
        </p:nvSpPr>
        <p:spPr/>
        <p:txBody>
          <a:bodyPr/>
          <a:lstStyle/>
          <a:p>
            <a:r>
              <a:rPr lang="en-GB" dirty="0"/>
              <a:t>Large bequest provided the impetus to get something done..</a:t>
            </a:r>
          </a:p>
          <a:p>
            <a:r>
              <a:rPr lang="en-GB" dirty="0"/>
              <a:t>A series of business cases making the case for investment </a:t>
            </a:r>
          </a:p>
          <a:p>
            <a:r>
              <a:rPr lang="en-GB" dirty="0"/>
              <a:t>A concerted effort to bring things together in a coordinated</a:t>
            </a:r>
          </a:p>
          <a:p>
            <a:r>
              <a:rPr lang="en-GB" dirty="0"/>
              <a:t>Ambition to involve everyone and put patients experience of care at the heart of things lead to transformation.  </a:t>
            </a:r>
          </a:p>
        </p:txBody>
      </p:sp>
    </p:spTree>
    <p:extLst>
      <p:ext uri="{BB962C8B-B14F-4D97-AF65-F5344CB8AC3E}">
        <p14:creationId xmlns:p14="http://schemas.microsoft.com/office/powerpoint/2010/main" val="275231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things we did…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6731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new Clinical Nurse Specialist role </a:t>
            </a:r>
          </a:p>
        </p:txBody>
      </p:sp>
      <p:sp>
        <p:nvSpPr>
          <p:cNvPr id="3" name="Content Placeholder 2"/>
          <p:cNvSpPr>
            <a:spLocks noGrp="1"/>
          </p:cNvSpPr>
          <p:nvPr>
            <p:ph idx="1"/>
          </p:nvPr>
        </p:nvSpPr>
        <p:spPr>
          <a:xfrm>
            <a:off x="4789253" y="1215483"/>
            <a:ext cx="4781248" cy="4351338"/>
          </a:xfrm>
        </p:spPr>
        <p:txBody>
          <a:bodyPr>
            <a:normAutofit fontScale="92500" lnSpcReduction="20000"/>
          </a:bodyPr>
          <a:lstStyle/>
          <a:p>
            <a:pPr marL="0" indent="0" algn="ctr">
              <a:buNone/>
            </a:pPr>
            <a:r>
              <a:rPr lang="en-GB" sz="2600" i="1" dirty="0"/>
              <a:t>‘Patients didn’t have consistent support or a point of contact before this post was established in 2018, and the impact of this has been reflected in our CPES results. They’ve valued responsive and practice advice that I’ve been able to give, particularly through the pandemic. We’re now able to deliver holistic needs assessments to all our patients and offer support and preparation for patients to self-manage when they leave the service’ </a:t>
            </a:r>
          </a:p>
          <a:p>
            <a:pPr marL="0" indent="0" algn="ctr">
              <a:buNone/>
            </a:pPr>
            <a:r>
              <a:rPr lang="en-GB" sz="2600" dirty="0"/>
              <a:t>(Joanne Goes-</a:t>
            </a:r>
            <a:r>
              <a:rPr lang="en-GB" sz="2600" dirty="0" err="1"/>
              <a:t>Ferraria</a:t>
            </a:r>
            <a:r>
              <a:rPr lang="en-GB" sz="2600" dirty="0"/>
              <a:t>, Haematology CNS). </a:t>
            </a:r>
          </a:p>
        </p:txBody>
      </p:sp>
      <p:pic>
        <p:nvPicPr>
          <p:cNvPr id="5122" name="Picture 2" descr="https://kingstonhospital.nhs.uk/wp-content/uploads/2019/11/4B7A30F1-4E56-438D-8C00-BB4F8A33E0EF-scaled.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44374"/>
          <a:stretch/>
        </p:blipFill>
        <p:spPr bwMode="auto">
          <a:xfrm>
            <a:off x="2465939" y="1349299"/>
            <a:ext cx="1756657" cy="593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3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459" y="509527"/>
            <a:ext cx="6878467" cy="1055077"/>
          </a:xfrm>
        </p:spPr>
        <p:txBody>
          <a:bodyPr>
            <a:normAutofit/>
          </a:bodyPr>
          <a:lstStyle/>
          <a:p>
            <a:r>
              <a:rPr lang="en-GB" sz="3000" dirty="0"/>
              <a:t>Implementation of an electronic patient booking system </a:t>
            </a:r>
          </a:p>
        </p:txBody>
      </p:sp>
      <p:sp>
        <p:nvSpPr>
          <p:cNvPr id="4" name="AutoShape 2" descr="Healthcare Scheduling Experts - BookWise Solutions"/>
          <p:cNvSpPr>
            <a:spLocks noGrp="1" noChangeAspect="1" noChangeArrowheads="1"/>
          </p:cNvSpPr>
          <p:nvPr>
            <p:ph idx="1"/>
          </p:nvPr>
        </p:nvSpPr>
        <p:spPr bwMode="auto">
          <a:xfrm>
            <a:off x="1884001" y="2196792"/>
            <a:ext cx="5095403" cy="3211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2500" lnSpcReduction="10000"/>
          </a:bodyPr>
          <a:lstStyle/>
          <a:p>
            <a:r>
              <a:rPr lang="en-GB" dirty="0"/>
              <a:t>Enabled efficient scheduling of complex treatments </a:t>
            </a:r>
          </a:p>
          <a:p>
            <a:r>
              <a:rPr lang="en-GB" dirty="0"/>
              <a:t>Immediately reduce waiting times for patients</a:t>
            </a:r>
          </a:p>
          <a:p>
            <a:r>
              <a:rPr lang="en-GB" dirty="0"/>
              <a:t>Immediately made us more effective with our staff resource.</a:t>
            </a:r>
          </a:p>
          <a:p>
            <a:r>
              <a:rPr lang="en-GB" dirty="0"/>
              <a:t>Provided data to make the case for increased staffing </a:t>
            </a:r>
          </a:p>
          <a:p>
            <a:endParaRPr lang="en-GB" dirty="0"/>
          </a:p>
        </p:txBody>
      </p:sp>
      <p:sp>
        <p:nvSpPr>
          <p:cNvPr id="5" name="AutoShape 4" descr="Healthcare Scheduling Experts - BookWise Solutio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BookWise Solutions Limited | LinkedI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7803" b="25368"/>
          <a:stretch/>
        </p:blipFill>
        <p:spPr bwMode="auto">
          <a:xfrm>
            <a:off x="7408441" y="2943357"/>
            <a:ext cx="2709746" cy="8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60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3572</TotalTime>
  <Words>4425</Words>
  <Application>Microsoft Office PowerPoint</Application>
  <PresentationFormat>Widescreen</PresentationFormat>
  <Paragraphs>171</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Transforming services for Hemato-oncology cancer patients </vt:lpstr>
      <vt:lpstr>About us</vt:lpstr>
      <vt:lpstr>PowerPoint Presentation</vt:lpstr>
      <vt:lpstr>Not just one problem….</vt:lpstr>
      <vt:lpstr>An there’s more…. </vt:lpstr>
      <vt:lpstr>What enabled change…. </vt:lpstr>
      <vt:lpstr>Four things we did… </vt:lpstr>
      <vt:lpstr>A new Clinical Nurse Specialist role </vt:lpstr>
      <vt:lpstr>Implementation of an electronic patient booking system </vt:lpstr>
      <vt:lpstr>Relocation of the Haematology Day Unit to a purpose built facility</vt:lpstr>
      <vt:lpstr>Work with patient partners to create patient information </vt:lpstr>
      <vt:lpstr>What patients told us about the changes we made…. </vt:lpstr>
      <vt:lpstr>PowerPoint Presentation</vt:lpstr>
      <vt:lpstr>PowerPoint Presentation</vt:lpstr>
      <vt:lpstr>PowerPoint Presentation</vt:lpstr>
      <vt:lpstr>PowerPoint Presentation</vt:lpstr>
      <vt:lpstr>Learning that we’d like to pass 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Helen Brady</cp:lastModifiedBy>
  <cp:revision>163</cp:revision>
  <dcterms:created xsi:type="dcterms:W3CDTF">2018-08-28T17:25:34Z</dcterms:created>
  <dcterms:modified xsi:type="dcterms:W3CDTF">2021-09-12T16:06:04Z</dcterms:modified>
</cp:coreProperties>
</file>