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5" r:id="rId3"/>
    <p:sldId id="274" r:id="rId4"/>
    <p:sldId id="276" r:id="rId5"/>
    <p:sldId id="263" r:id="rId6"/>
    <p:sldId id="264" r:id="rId7"/>
    <p:sldId id="278" r:id="rId8"/>
    <p:sldId id="275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B1B28D-1024-4F1E-B275-C7111C7B6092}">
          <p14:sldIdLst>
            <p14:sldId id="256"/>
            <p14:sldId id="265"/>
            <p14:sldId id="274"/>
            <p14:sldId id="276"/>
            <p14:sldId id="263"/>
            <p14:sldId id="264"/>
            <p14:sldId id="278"/>
            <p14:sldId id="275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05B"/>
    <a:srgbClr val="EF745F"/>
    <a:srgbClr val="ED5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2C197-CF8D-4B95-A702-FA1324542BA4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089B9-73BC-4A08-A35D-AD71371FC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118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61AEC-8956-4FF2-BAA9-9CFD5F41144A}" type="datetimeFigureOut">
              <a:rPr lang="en-ID" smtClean="0"/>
              <a:t>04/09/2021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D7D7B-FD23-49FA-9976-1497198FEC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994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CT 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0"/>
            <a:ext cx="12192000" cy="6335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51CF0E82-B94F-2B42-A67F-B2902A3B5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17" y="205983"/>
            <a:ext cx="1618549" cy="741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F766AA4-FEBA-5342-837F-D8ADEB4A205E}"/>
              </a:ext>
            </a:extLst>
          </p:cNvPr>
          <p:cNvSpPr txBox="1"/>
          <p:nvPr userDrawn="1"/>
        </p:nvSpPr>
        <p:spPr>
          <a:xfrm>
            <a:off x="10610658" y="6335544"/>
            <a:ext cx="82547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id-ID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974227" y="6455589"/>
            <a:ext cx="3682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0" baseline="0" dirty="0">
                <a:solidFill>
                  <a:schemeClr val="accent4"/>
                </a:solidFill>
              </a:rPr>
              <a:t> Our Vision: </a:t>
            </a:r>
            <a:r>
              <a:rPr lang="en-GB" sz="900" b="0" dirty="0">
                <a:solidFill>
                  <a:schemeClr val="tx2"/>
                </a:solidFill>
              </a:rPr>
              <a:t>To provide excellent care for the communities we serve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11" y="2377439"/>
            <a:ext cx="3689583" cy="3701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91" y="4513343"/>
            <a:ext cx="1726731" cy="1732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67"/>
          <a:stretch/>
        </p:blipFill>
        <p:spPr>
          <a:xfrm>
            <a:off x="9984095" y="1049606"/>
            <a:ext cx="2205110" cy="3515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64" y="1153566"/>
            <a:ext cx="1375787" cy="13801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FE0DFD-5A5F-2644-85BD-CEED7391C8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6451116"/>
            <a:ext cx="2232000" cy="266141"/>
          </a:xfrm>
          <a:prstGeom prst="rect">
            <a:avLst/>
          </a:prstGeom>
        </p:spPr>
      </p:pic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44550" y="1416696"/>
            <a:ext cx="5651500" cy="189491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44550" y="3586819"/>
            <a:ext cx="5651500" cy="16557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997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Ambiti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993847" y="1120346"/>
            <a:ext cx="5198154" cy="5215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955" y="2405449"/>
            <a:ext cx="2636491" cy="2644867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2600" y="1479665"/>
            <a:ext cx="6216634" cy="45671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8392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C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993847" y="1120346"/>
            <a:ext cx="5198154" cy="5215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955" y="2405449"/>
            <a:ext cx="2636490" cy="2644867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2600" y="1479665"/>
            <a:ext cx="6216634" cy="45671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5055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Trus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993847" y="1120346"/>
            <a:ext cx="5198154" cy="52151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955" y="2405449"/>
            <a:ext cx="2636490" cy="2644866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2600" y="1479665"/>
            <a:ext cx="6216634" cy="45671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4773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Layout D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5"/>
          <a:stretch/>
        </p:blipFill>
        <p:spPr>
          <a:xfrm rot="16200000">
            <a:off x="-519906" y="1788229"/>
            <a:ext cx="2052585" cy="1046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77"/>
          <a:stretch/>
        </p:blipFill>
        <p:spPr>
          <a:xfrm>
            <a:off x="10486960" y="4348724"/>
            <a:ext cx="1710633" cy="2059534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2600" y="1441622"/>
            <a:ext cx="10609263" cy="46051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587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Layout D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7" name="Flowchart: Delay 6"/>
          <p:cNvSpPr/>
          <p:nvPr userDrawn="1"/>
        </p:nvSpPr>
        <p:spPr>
          <a:xfrm>
            <a:off x="0" y="1137468"/>
            <a:ext cx="5198076" cy="5198076"/>
          </a:xfrm>
          <a:prstGeom prst="flowChartDe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12258" y="1479665"/>
            <a:ext cx="6145427" cy="45671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32934" y="1225027"/>
            <a:ext cx="5083508" cy="5002779"/>
          </a:xfrm>
          <a:prstGeom prst="flowChartDelay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40374019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Layout D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ardrop 12"/>
          <p:cNvSpPr/>
          <p:nvPr userDrawn="1"/>
        </p:nvSpPr>
        <p:spPr>
          <a:xfrm>
            <a:off x="7076302" y="1140693"/>
            <a:ext cx="5116634" cy="500218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7230094" y="1265478"/>
            <a:ext cx="4797150" cy="4731883"/>
          </a:xfrm>
          <a:prstGeom prst="teardrop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picture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2600" y="1479665"/>
            <a:ext cx="6216634" cy="45671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9039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Layout D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E053754-ADF0-4D22-B640-CA2E3F8673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807677"/>
            <a:ext cx="10515600" cy="24774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Additional Text Goes Here</a:t>
            </a: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454EE1-3A28-9449-91D7-001BCFE92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48765" y="1494425"/>
            <a:ext cx="3960000" cy="39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DAD796-0ABA-E04D-9064-3FF8ADC3F5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72200" y="1494425"/>
            <a:ext cx="3960000" cy="3960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788E185-A90D-4D6B-BFF0-807A042D5A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49861"/>
            <a:ext cx="10515600" cy="41364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Big Text Goes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6922014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CT 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0"/>
            <a:ext cx="12192000" cy="6335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57" y="-17294"/>
            <a:ext cx="9831897" cy="6350612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51CF0E82-B94F-2B42-A67F-B2902A3B53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17" y="205983"/>
            <a:ext cx="1618549" cy="741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F766AA4-FEBA-5342-837F-D8ADEB4A205E}"/>
              </a:ext>
            </a:extLst>
          </p:cNvPr>
          <p:cNvSpPr txBox="1"/>
          <p:nvPr userDrawn="1"/>
        </p:nvSpPr>
        <p:spPr>
          <a:xfrm>
            <a:off x="10610658" y="6335544"/>
            <a:ext cx="82547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id-ID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974227" y="6455589"/>
            <a:ext cx="3682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0" baseline="0" dirty="0">
                <a:solidFill>
                  <a:schemeClr val="accent4"/>
                </a:solidFill>
              </a:rPr>
              <a:t> Our Vision: </a:t>
            </a:r>
            <a:r>
              <a:rPr lang="en-GB" sz="900" b="0" dirty="0">
                <a:solidFill>
                  <a:schemeClr val="tx2"/>
                </a:solidFill>
              </a:rPr>
              <a:t>To provide excellent care for the communities we serve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69005" y="1278298"/>
            <a:ext cx="1459091" cy="1463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64003" y="4611957"/>
            <a:ext cx="1257253" cy="1261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40"/>
          <a:stretch/>
        </p:blipFill>
        <p:spPr>
          <a:xfrm>
            <a:off x="10440032" y="2587358"/>
            <a:ext cx="1757562" cy="35150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FE0DFD-5A5F-2644-85BD-CEED7391C8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6451116"/>
            <a:ext cx="2232000" cy="266141"/>
          </a:xfrm>
          <a:prstGeom prst="rect">
            <a:avLst/>
          </a:prstGeom>
        </p:spPr>
      </p:pic>
      <p:sp>
        <p:nvSpPr>
          <p:cNvPr id="24" name="Picture Placeholder 23"/>
          <p:cNvSpPr>
            <a:spLocks noGrp="1"/>
          </p:cNvSpPr>
          <p:nvPr>
            <p:ph type="pic" sz="quarter" idx="15" hasCustomPrompt="1"/>
          </p:nvPr>
        </p:nvSpPr>
        <p:spPr>
          <a:xfrm>
            <a:off x="7408043" y="1718332"/>
            <a:ext cx="3360737" cy="3154363"/>
          </a:xfrm>
          <a:prstGeom prst="teardrop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insert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44550" y="1416696"/>
            <a:ext cx="5651500" cy="189491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44550" y="3586819"/>
            <a:ext cx="5651500" cy="16557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249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CT Title Sl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0"/>
            <a:ext cx="12192000" cy="6335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51CF0E82-B94F-2B42-A67F-B2902A3B5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17" y="205983"/>
            <a:ext cx="1618549" cy="741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098000"/>
            <a:ext cx="12192000" cy="52375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49" y="1652209"/>
            <a:ext cx="4341640" cy="43554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4E6EF9-6ACD-FD42-8389-DBD5D0F7C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0000"/>
          <a:stretch/>
        </p:blipFill>
        <p:spPr>
          <a:xfrm>
            <a:off x="10205437" y="1845062"/>
            <a:ext cx="1986563" cy="3973126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219567" y="1836824"/>
            <a:ext cx="2018270" cy="400607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picture</a:t>
            </a:r>
          </a:p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66AA4-FEBA-5342-837F-D8ADEB4A205E}"/>
              </a:ext>
            </a:extLst>
          </p:cNvPr>
          <p:cNvSpPr txBox="1"/>
          <p:nvPr userDrawn="1"/>
        </p:nvSpPr>
        <p:spPr>
          <a:xfrm>
            <a:off x="10610658" y="6335544"/>
            <a:ext cx="82547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id-ID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974227" y="6455589"/>
            <a:ext cx="3682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0" baseline="0" dirty="0">
                <a:solidFill>
                  <a:schemeClr val="accent4"/>
                </a:solidFill>
              </a:rPr>
              <a:t> Our Vision: </a:t>
            </a:r>
            <a:r>
              <a:rPr lang="en-GB" sz="900" b="0" dirty="0">
                <a:solidFill>
                  <a:schemeClr val="tx2"/>
                </a:solidFill>
              </a:rPr>
              <a:t>To provide excellent care for the communities we serve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FE0DFD-5A5F-2644-85BD-CEED7391C8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6451116"/>
            <a:ext cx="2232000" cy="26614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44550" y="1416696"/>
            <a:ext cx="5127882" cy="189491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44550" y="3586819"/>
            <a:ext cx="5127882" cy="16557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807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2600" y="1441622"/>
            <a:ext cx="11108038" cy="460516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14394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/>
          <p:cNvSpPr/>
          <p:nvPr userDrawn="1"/>
        </p:nvSpPr>
        <p:spPr>
          <a:xfrm>
            <a:off x="7076302" y="1140693"/>
            <a:ext cx="5116634" cy="500218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7239500" y="1249002"/>
            <a:ext cx="4812458" cy="4746982"/>
          </a:xfrm>
          <a:prstGeom prst="teardrop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picture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2600" y="1479665"/>
            <a:ext cx="6216634" cy="456712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92428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lay 10"/>
          <p:cNvSpPr/>
          <p:nvPr userDrawn="1"/>
        </p:nvSpPr>
        <p:spPr>
          <a:xfrm>
            <a:off x="-32850" y="1137468"/>
            <a:ext cx="5198076" cy="5198076"/>
          </a:xfrm>
          <a:prstGeom prst="flowChartDe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8104" y="1479665"/>
            <a:ext cx="6236058" cy="456712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32934" y="1225027"/>
            <a:ext cx="5083508" cy="5002779"/>
          </a:xfrm>
          <a:prstGeom prst="flowChartDelay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8399708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 userDrawn="1"/>
        </p:nvSpPr>
        <p:spPr>
          <a:xfrm>
            <a:off x="6993925" y="1252152"/>
            <a:ext cx="4151870" cy="41518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7109255" y="1359244"/>
            <a:ext cx="3921210" cy="392121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here to insert picture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2600" y="1479665"/>
            <a:ext cx="6216634" cy="45671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51242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2600" y="1479665"/>
            <a:ext cx="6216634" cy="456712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002162" y="1120346"/>
            <a:ext cx="5189838" cy="5215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108825" y="1219200"/>
            <a:ext cx="4992688" cy="50165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picture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44820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Partn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993847" y="1120346"/>
            <a:ext cx="5198154" cy="5215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955" y="2405449"/>
            <a:ext cx="2636491" cy="264486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2600" y="1479665"/>
            <a:ext cx="6216634" cy="45671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18957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4FE0DFD-5A5F-2644-85BD-CEED7391C81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6451116"/>
            <a:ext cx="2232000" cy="266141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8C1D511E-0735-A64F-8DDC-93270E20BF4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16" y="205983"/>
            <a:ext cx="1620000" cy="74226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974227" y="6455589"/>
            <a:ext cx="3682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0" baseline="0" dirty="0">
                <a:solidFill>
                  <a:schemeClr val="accent4"/>
                </a:solidFill>
              </a:rPr>
              <a:t> Our Vision: </a:t>
            </a:r>
            <a:r>
              <a:rPr lang="en-GB" sz="900" b="0" dirty="0">
                <a:solidFill>
                  <a:schemeClr val="tx2"/>
                </a:solidFill>
              </a:rPr>
              <a:t>To provide excellent care for the communities we serve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9444291-248B-491B-90C0-9E175C82E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89307FC-3BC8-48B0-A02B-FE726D11A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610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86" r:id="rId3"/>
    <p:sldLayoutId id="2147483687" r:id="rId4"/>
    <p:sldLayoutId id="2147483680" r:id="rId5"/>
    <p:sldLayoutId id="2147483681" r:id="rId6"/>
    <p:sldLayoutId id="2147483682" r:id="rId7"/>
    <p:sldLayoutId id="2147483688" r:id="rId8"/>
    <p:sldLayoutId id="2147483673" r:id="rId9"/>
    <p:sldLayoutId id="2147483674" r:id="rId10"/>
    <p:sldLayoutId id="2147483675" r:id="rId11"/>
    <p:sldLayoutId id="2147483676" r:id="rId12"/>
    <p:sldLayoutId id="2147483671" r:id="rId13"/>
    <p:sldLayoutId id="2147483683" r:id="rId14"/>
    <p:sldLayoutId id="2147483685" r:id="rId15"/>
    <p:sldLayoutId id="214748368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mailto:sath.lwbc@nhs.net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295910" y="250836"/>
            <a:ext cx="8756650" cy="869304"/>
          </a:xfrm>
        </p:spPr>
        <p:txBody>
          <a:bodyPr>
            <a:normAutofit/>
          </a:bodyPr>
          <a:lstStyle/>
          <a:p>
            <a:r>
              <a:rPr lang="en-GB" dirty="0"/>
              <a:t>Integration &amp; Continuity of Care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95910" y="3794031"/>
            <a:ext cx="6870700" cy="2111490"/>
          </a:xfrm>
        </p:spPr>
        <p:txBody>
          <a:bodyPr>
            <a:noAutofit/>
          </a:bodyPr>
          <a:lstStyle/>
          <a:p>
            <a:r>
              <a:rPr lang="en-GB" sz="2800" dirty="0"/>
              <a:t>Presented by:</a:t>
            </a:r>
          </a:p>
          <a:p>
            <a:r>
              <a:rPr lang="en-GB" b="1" dirty="0"/>
              <a:t>Leah Morgan</a:t>
            </a:r>
          </a:p>
          <a:p>
            <a:r>
              <a:rPr lang="en-GB" sz="1800" dirty="0"/>
              <a:t>Living With &amp; Beyond Cancer (LWBC) Project Manager</a:t>
            </a:r>
          </a:p>
          <a:p>
            <a:r>
              <a:rPr lang="en-GB" b="1" dirty="0"/>
              <a:t>Jessica Greenwood</a:t>
            </a:r>
          </a:p>
          <a:p>
            <a:r>
              <a:rPr lang="en-GB" sz="1800" dirty="0"/>
              <a:t>Lead Cancer Nurse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0340" y="685488"/>
            <a:ext cx="64477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2"/>
              </a:solidFill>
            </a:endParaRPr>
          </a:p>
          <a:p>
            <a:pPr algn="ctr"/>
            <a:r>
              <a:rPr lang="en-GB" sz="3000" b="1" dirty="0">
                <a:solidFill>
                  <a:schemeClr val="tx2"/>
                </a:solidFill>
              </a:rPr>
              <a:t>Providing support and resources for people affected by cancer</a:t>
            </a:r>
          </a:p>
          <a:p>
            <a:pPr algn="ctr"/>
            <a:endParaRPr lang="en-GB" sz="3000" b="1" dirty="0">
              <a:solidFill>
                <a:schemeClr val="tx2"/>
              </a:solidFill>
            </a:endParaRPr>
          </a:p>
          <a:p>
            <a:pPr algn="ctr"/>
            <a:r>
              <a:rPr lang="en-GB" sz="3000" b="1" dirty="0">
                <a:solidFill>
                  <a:schemeClr val="tx2"/>
                </a:solidFill>
              </a:rPr>
              <a:t>Shrewsbury and Telford</a:t>
            </a:r>
          </a:p>
          <a:p>
            <a:pPr algn="ctr"/>
            <a:r>
              <a:rPr lang="en-GB" sz="3000" b="1" dirty="0">
                <a:solidFill>
                  <a:schemeClr val="tx2"/>
                </a:solidFill>
              </a:rPr>
              <a:t>Hospitals NHS Trust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73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/>
      </p:pic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82599" y="1188720"/>
            <a:ext cx="6216634" cy="527739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Shrewsbury and Telford Hospitals NHS Trust (SaTH) is the main provider of District General Hospital services for people in Shropshire, Telford &amp; Wrekin and mid Wales.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1600" dirty="0"/>
              <a:t>SaTH is the 13</a:t>
            </a:r>
            <a:r>
              <a:rPr lang="en-GB" sz="1600" baseline="30000" dirty="0"/>
              <a:t>th</a:t>
            </a:r>
            <a:r>
              <a:rPr lang="en-GB" sz="1600" dirty="0"/>
              <a:t> biggest receiver of patients on an urgent suspected cancer pathway referral (based comparatively over 160 Trusts)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NHS Shropshire, Telford &amp; Wrekin Clinical Commissioning Group has 51 member GP practices which fall into eight Primary Care Networks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The voluntary or ‘third’ sector provide a range of services to support different groups including those LWBC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There is currently 2.5 million people in the UK LWBC and this is set to rise by 3.2% to 4 million by 2030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Approximately 3,570 people receive a new cancer diagnosis per year in Shropshire, Telford &amp; Wrekin and Powys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Estimated that there are over 50,000 people Living With and Beyond Cancer (LWBC) that are cared for and treated at the two hospitals within our Trust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200" dirty="0"/>
              <a:t>Who is Supporting People LWBC?</a:t>
            </a:r>
          </a:p>
        </p:txBody>
      </p:sp>
    </p:spTree>
    <p:extLst>
      <p:ext uri="{BB962C8B-B14F-4D97-AF65-F5344CB8AC3E}">
        <p14:creationId xmlns:p14="http://schemas.microsoft.com/office/powerpoint/2010/main" val="178947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My Passport to Living Well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A patient handheld Passport, given at diagnosis, full of information about local services and support available for people LWBC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It is actively encouraged to be used across the healthcare sectors to empower and give the patient some control back in their life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Explanation of the Holistic Needs Assessment (HNA) and Care Plan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The HNA and care plan can act as a baseline of concerns that have been self –identified to aid the Cancer Care Review (CCR) undertaken in Primary Care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The passport aims to strengthen communication between all care sectors to improve the support for the patient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11" y="1133222"/>
            <a:ext cx="3737610" cy="519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7505" y="266585"/>
            <a:ext cx="2400661" cy="596952"/>
          </a:xfrm>
        </p:spPr>
        <p:txBody>
          <a:bodyPr/>
          <a:lstStyle/>
          <a:p>
            <a:r>
              <a:rPr lang="en-GB" dirty="0"/>
              <a:t>Feedback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519448" y="1317025"/>
            <a:ext cx="2406743" cy="1614619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The Passport enabled me to take notes for myself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8725988" y="1179231"/>
            <a:ext cx="2876109" cy="199332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It was good to get it when I was first diagnosed –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I felt less alone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907521" y="3396342"/>
            <a:ext cx="3801290" cy="2475668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Why has it taken so long to get everything in one place?! A brilliant ‘one stop shop’ of information</a:t>
            </a:r>
          </a:p>
        </p:txBody>
      </p:sp>
      <p:sp>
        <p:nvSpPr>
          <p:cNvPr id="9" name="Oval Callout 8"/>
          <p:cNvSpPr/>
          <p:nvPr/>
        </p:nvSpPr>
        <p:spPr>
          <a:xfrm rot="10339580" flipV="1">
            <a:off x="5891160" y="3018873"/>
            <a:ext cx="3568469" cy="2785200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 was able to help a person LWBC by using the Passport to call the Team and enquire how they could help</a:t>
            </a:r>
          </a:p>
          <a:p>
            <a:pPr algn="ctr"/>
            <a:r>
              <a:rPr lang="en-GB" b="1" i="1" dirty="0">
                <a:solidFill>
                  <a:schemeClr val="tx1"/>
                </a:solidFill>
              </a:rPr>
              <a:t>C&amp;CC based at a GP Practice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Oval Callout 9"/>
          <p:cNvSpPr/>
          <p:nvPr/>
        </p:nvSpPr>
        <p:spPr>
          <a:xfrm flipH="1">
            <a:off x="3695311" y="390458"/>
            <a:ext cx="3902740" cy="2196066"/>
          </a:xfrm>
          <a:prstGeom prst="wedgeEllipse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The Passport showed me where to go for some extra support when I needed a listening ear</a:t>
            </a:r>
          </a:p>
        </p:txBody>
      </p:sp>
    </p:spTree>
    <p:extLst>
      <p:ext uri="{BB962C8B-B14F-4D97-AF65-F5344CB8AC3E}">
        <p14:creationId xmlns:p14="http://schemas.microsoft.com/office/powerpoint/2010/main" val="247283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" r="5182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11 month pilot in 2019: over 321 people attended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Held in different community venues: bringing the service closer to those in the locality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Enables other support services to present their Programmes and actively encourages networking amongst the organisations in the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Living Well Sessions were attended and facilitated by fully trained patient volunteers as well as members from primary and secondary healthcare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Adaptable and sustainable to be held within the hospital and at other community venues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Online platform in response to global pandemic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Currently running an ‘opt out’ pilot with the Breast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Living Well Videos available via the SaTH 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Collaboration with other health economies to reach a population of over 100,000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Living Well Sessions</a:t>
            </a:r>
          </a:p>
        </p:txBody>
      </p:sp>
    </p:spTree>
    <p:extLst>
      <p:ext uri="{BB962C8B-B14F-4D97-AF65-F5344CB8AC3E}">
        <p14:creationId xmlns:p14="http://schemas.microsoft.com/office/powerpoint/2010/main" val="186013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351167" y="1436914"/>
            <a:ext cx="6236058" cy="448056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Formed from people affected by cancer who attended the Living Well Sessions 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An opportunity for professionals across all care sectors to ask for feedback, opinions and comments from a network of people who have been affected by cancer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patient and their loved one’s voice is vital!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800" dirty="0"/>
              <a:t>Living With and Beyond Cancer Advisory Network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r="118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793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381896" y="1225028"/>
            <a:ext cx="6439989" cy="500277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New roles being developed locally to provide excellent quality of care for people Living With and Beyond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Roles being developed in all care sectors to support those LWBC within the hospital as well as in their local community: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Cancer Care Navigators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Community Care Co-ordinators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Macmillan Community Care Co-ordinators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Social Prescribers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Using the initiatives we have spoken about to link the care sectors together to enable consistent support for the person LWBC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HNA &amp; Care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adaptable LWS’s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Cancer Care Reviews in Primary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 Treatment Summaries for the patient and GP produced by the teams within the Trust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Working Together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395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Sharing Good Practice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12"/>
          </p:nvPr>
        </p:nvSpPr>
        <p:spPr>
          <a:xfrm>
            <a:off x="365033" y="1175003"/>
            <a:ext cx="6216634" cy="511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initiatives that have been developed within the LWBC Programme have been recognised as good practice at some Trusts throughout the country.</a:t>
            </a:r>
          </a:p>
          <a:p>
            <a:r>
              <a:rPr lang="en-GB" sz="1600" dirty="0"/>
              <a:t>The LWS sessions have been recognised as an innovative model of delivering health and wellbeing information to the patient and their loved ones.</a:t>
            </a:r>
          </a:p>
          <a:p>
            <a:r>
              <a:rPr lang="en-GB" sz="1600" dirty="0"/>
              <a:t>The Passport has been identified as a resource that is beneficial for supporting patients at all stages of the pathway. We have spoken about this Passport with several Trusts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Birmingham Women’s &amp; Children’s NHS Foundation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Royal Wolverhampton NHS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University Hospital Birmingham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Mid &amp; South Essex NHS Foundation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University Hospital Coventry &amp; Warwickshire NHS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Sherwood Forests Hospitals NHS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" dirty="0"/>
          </a:p>
          <a:p>
            <a:r>
              <a:rPr lang="en-GB" sz="1600" dirty="0"/>
              <a:t>We are proud to say that a number of Trusts have asked to adapt the Passport for their patients and locality.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681" y="1175003"/>
            <a:ext cx="4416267" cy="510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2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76555" y="1632742"/>
            <a:ext cx="5621383" cy="4136477"/>
          </a:xfrm>
        </p:spPr>
        <p:txBody>
          <a:bodyPr/>
          <a:lstStyle/>
          <a:p>
            <a:r>
              <a:rPr lang="en-GB" sz="3200" b="1" dirty="0">
                <a:solidFill>
                  <a:schemeClr val="accent2"/>
                </a:solidFill>
              </a:rPr>
              <a:t>Thank you for listening</a:t>
            </a:r>
          </a:p>
          <a:p>
            <a:endParaRPr lang="en-GB" sz="2400" dirty="0">
              <a:solidFill>
                <a:schemeClr val="accent2"/>
              </a:solidFill>
            </a:endParaRPr>
          </a:p>
          <a:p>
            <a:r>
              <a:rPr lang="en-GB" sz="2400" dirty="0">
                <a:solidFill>
                  <a:schemeClr val="accent2"/>
                </a:solidFill>
              </a:rPr>
              <a:t>For any further information about the Living With &amp; Beyond Cancer Programme, please contact: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Leah Morgan (LWBC Project Manager)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01743 492 424</a:t>
            </a:r>
          </a:p>
          <a:p>
            <a:r>
              <a:rPr lang="en-GB" sz="2400" dirty="0">
                <a:hlinkClick r:id="rId2"/>
              </a:rPr>
              <a:t>sath.lwbc@nhs.net</a:t>
            </a:r>
            <a:endParaRPr lang="en-GB" sz="2400" dirty="0"/>
          </a:p>
          <a:p>
            <a:r>
              <a:rPr lang="en-GB" sz="2400" dirty="0">
                <a:solidFill>
                  <a:schemeClr val="accent2"/>
                </a:solidFill>
              </a:rPr>
              <a:t>Twitter: @</a:t>
            </a:r>
            <a:r>
              <a:rPr lang="en-GB" sz="2400" dirty="0" err="1">
                <a:solidFill>
                  <a:schemeClr val="accent2"/>
                </a:solidFill>
              </a:rPr>
              <a:t>sathlwbc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175656"/>
            <a:ext cx="6176555" cy="1837297"/>
          </a:xfrm>
        </p:spPr>
        <p:txBody>
          <a:bodyPr>
            <a:normAutofit/>
          </a:bodyPr>
          <a:lstStyle/>
          <a:p>
            <a:r>
              <a:rPr lang="en-GB" sz="7200" dirty="0"/>
              <a:t>QUESTIONS</a:t>
            </a:r>
          </a:p>
        </p:txBody>
      </p:sp>
      <p:pic>
        <p:nvPicPr>
          <p:cNvPr id="2050" name="Picture 2" descr="Question Marks PNG Images, Free Transparent Question Marks Download - 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2577732"/>
            <a:ext cx="2834639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522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41414"/>
      </a:dk1>
      <a:lt1>
        <a:srgbClr val="FFFFFF"/>
      </a:lt1>
      <a:dk2>
        <a:srgbClr val="2E2E6E"/>
      </a:dk2>
      <a:lt2>
        <a:srgbClr val="E6E6E6"/>
      </a:lt2>
      <a:accent1>
        <a:srgbClr val="574A96"/>
      </a:accent1>
      <a:accent2>
        <a:srgbClr val="FAB200"/>
      </a:accent2>
      <a:accent3>
        <a:srgbClr val="ED0075"/>
      </a:accent3>
      <a:accent4>
        <a:srgbClr val="00B09C"/>
      </a:accent4>
      <a:accent5>
        <a:srgbClr val="C2C2C2"/>
      </a:accent5>
      <a:accent6>
        <a:srgbClr val="E7E6E6"/>
      </a:accent6>
      <a:hlink>
        <a:srgbClr val="ED0075"/>
      </a:hlink>
      <a:folHlink>
        <a:srgbClr val="FAB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CT_SaTH_Powerpoint_Template" id="{4FFD0E87-5449-2C49-AB2F-7DD2714D401D}" vid="{D278DBBF-B036-3246-BC9B-C8BC36ED53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PACT_SaTH_Powerpoint_Template</Template>
  <TotalTime>2143</TotalTime>
  <Words>873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>Shrewsbury &amp; Telford Hospital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&lt;Insert title of Presentation&gt;</dc:title>
  <dc:creator>Parker Sam (Web Dev Team)</dc:creator>
  <cp:lastModifiedBy>Helen Brady</cp:lastModifiedBy>
  <cp:revision>86</cp:revision>
  <dcterms:created xsi:type="dcterms:W3CDTF">2020-09-14T13:18:11Z</dcterms:created>
  <dcterms:modified xsi:type="dcterms:W3CDTF">2021-09-04T11:58:57Z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ShapesCombine" visible="true"/>
      </mso:documentControls>
    </mso:qat>
  </mso:ribbon>
</mso:customUI>
</file>