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161" autoAdjust="0"/>
  </p:normalViewPr>
  <p:slideViewPr>
    <p:cSldViewPr>
      <p:cViewPr varScale="1">
        <p:scale>
          <a:sx n="55" d="100"/>
          <a:sy n="55" d="100"/>
        </p:scale>
        <p:origin x="131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DB059-1EAD-4E3A-85D6-A7CF54979490}" type="datetimeFigureOut">
              <a:rPr lang="en-GB" smtClean="0"/>
              <a:t>26/08/2021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1B1728-FCBA-4D16-A7BE-B7F63C024A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035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NHS England aim to eliminate by 2025.  Set</a:t>
            </a:r>
            <a:r>
              <a:rPr lang="en-GB" baseline="0" dirty="0"/>
              <a:t> up 22 different networks across the country to support testing and treatment of Hepatitis C.</a:t>
            </a:r>
          </a:p>
          <a:p>
            <a:r>
              <a:rPr lang="en-GB" baseline="0" dirty="0"/>
              <a:t>New oral Direct Acting Antivirals with few side effects, short courses of 8 – 12 weeks and 97% success rates</a:t>
            </a:r>
          </a:p>
          <a:p>
            <a:r>
              <a:rPr lang="en-GB" baseline="0" dirty="0"/>
              <a:t>Partnership working with prison teams for a number of years.  HMP </a:t>
            </a:r>
            <a:r>
              <a:rPr lang="en-GB" baseline="0" dirty="0" err="1"/>
              <a:t>Stocken</a:t>
            </a:r>
            <a:r>
              <a:rPr lang="en-GB" baseline="0" dirty="0"/>
              <a:t> team for 5 years and arranging out-reach clinics to support treatment of in-mates and reduce prison staff pressures</a:t>
            </a:r>
          </a:p>
          <a:p>
            <a:r>
              <a:rPr lang="en-GB" baseline="0" dirty="0"/>
              <a:t>Working with the Hepatitis C Trust, only charity supporting patients with Hepatitis C.  Majority of staff have had experience of Hep C and substance misuse and incarceration so have lived experience and can connect with potential patients better than clinical staff</a:t>
            </a:r>
          </a:p>
          <a:p>
            <a:r>
              <a:rPr lang="en-GB" baseline="0" dirty="0"/>
              <a:t>3 pharma companies supporting the work of the networks providing finance and resources to support the elimination strategy.  Gilead Sciences have a number of elimination initiatives with the testing in prisons being one of these.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B1728-FCBA-4D16-A7BE-B7F63C024AA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215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Original plan for doing the HITT was to take place the week of 23</a:t>
            </a:r>
            <a:r>
              <a:rPr lang="en-GB" baseline="30000" dirty="0"/>
              <a:t>rd</a:t>
            </a:r>
            <a:r>
              <a:rPr lang="en-GB" dirty="0"/>
              <a:t> March 2020 but de-railed</a:t>
            </a:r>
            <a:r>
              <a:rPr lang="en-GB" baseline="0" dirty="0"/>
              <a:t> with Covid and the nationwide lockdown.  All preparation had taken place, resources and information ready, prison population worked up and made aware of the testing due to take place.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B1728-FCBA-4D16-A7BE-B7F63C024AA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266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167B11C-B4B4-4E8F-BB7C-71220A99AF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052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C7E835F-1D56-45CF-A2CE-EAA1D4034312}" type="datetimeFigureOut">
              <a:rPr lang="en-GB" smtClean="0"/>
              <a:t>26/08/2021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167B11C-B4B4-4E8F-BB7C-71220A99AF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603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C7E835F-1D56-45CF-A2CE-EAA1D4034312}" type="datetimeFigureOut">
              <a:rPr lang="en-GB" smtClean="0"/>
              <a:t>26/08/2021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167B11C-B4B4-4E8F-BB7C-71220A99AF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206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C7E835F-1D56-45CF-A2CE-EAA1D4034312}" type="datetimeFigureOut">
              <a:rPr lang="en-GB" smtClean="0"/>
              <a:t>26/08/2021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167B11C-B4B4-4E8F-BB7C-71220A99AF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832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C7E835F-1D56-45CF-A2CE-EAA1D4034312}" type="datetimeFigureOut">
              <a:rPr lang="en-GB" smtClean="0"/>
              <a:t>26/08/2021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167B11C-B4B4-4E8F-BB7C-71220A99AF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73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C7E835F-1D56-45CF-A2CE-EAA1D4034312}" type="datetimeFigureOut">
              <a:rPr lang="en-GB" smtClean="0"/>
              <a:t>26/08/2021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167B11C-B4B4-4E8F-BB7C-71220A99AF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75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C7E835F-1D56-45CF-A2CE-EAA1D4034312}" type="datetimeFigureOut">
              <a:rPr lang="en-GB" smtClean="0"/>
              <a:t>26/08/2021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167B11C-B4B4-4E8F-BB7C-71220A99AF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29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C7E835F-1D56-45CF-A2CE-EAA1D4034312}" type="datetimeFigureOut">
              <a:rPr lang="en-GB" smtClean="0"/>
              <a:t>26/08/2021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167B11C-B4B4-4E8F-BB7C-71220A99AF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020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C7E835F-1D56-45CF-A2CE-EAA1D4034312}" type="datetimeFigureOut">
              <a:rPr lang="en-GB" smtClean="0"/>
              <a:t>26/08/2021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167B11C-B4B4-4E8F-BB7C-71220A99AF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385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C7E835F-1D56-45CF-A2CE-EAA1D4034312}" type="datetimeFigureOut">
              <a:rPr lang="en-GB" smtClean="0"/>
              <a:t>26/08/2021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167B11C-B4B4-4E8F-BB7C-71220A99AF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845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C7E835F-1D56-45CF-A2CE-EAA1D4034312}" type="datetimeFigureOut">
              <a:rPr lang="en-GB" smtClean="0"/>
              <a:t>26/08/2021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167B11C-B4B4-4E8F-BB7C-71220A99AF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407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/>
              <a:t>Click to edit Master title style</a:t>
            </a:r>
            <a:endParaRPr lang="en-GB" sz="4400"/>
          </a:p>
        </p:txBody>
      </p:sp>
      <p:pic>
        <p:nvPicPr>
          <p:cNvPr id="11" name="Picture 1" descr="Swoosh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313"/>
            <a:ext cx="121920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8" descr="UHL(Long)Small Care at Best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134" y="187325"/>
            <a:ext cx="3943351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59" t="24526" r="4824" b="65989"/>
          <a:stretch/>
        </p:blipFill>
        <p:spPr bwMode="auto">
          <a:xfrm>
            <a:off x="8118573" y="6135740"/>
            <a:ext cx="3898768" cy="638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41" t="22773" r="5834" b="65041"/>
          <a:stretch/>
        </p:blipFill>
        <p:spPr bwMode="auto">
          <a:xfrm>
            <a:off x="5278835" y="6142656"/>
            <a:ext cx="2688299" cy="595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image003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6254749"/>
            <a:ext cx="2286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/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0" y="6070602"/>
            <a:ext cx="1152128" cy="7873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6089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Partnership Working – Micro Elimination in HMP </a:t>
            </a:r>
            <a:r>
              <a:rPr lang="en-GB" dirty="0" err="1"/>
              <a:t>Stocken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University Hospitals of Leicester</a:t>
            </a:r>
          </a:p>
          <a:p>
            <a:r>
              <a:rPr lang="en-GB" dirty="0"/>
              <a:t>HMP </a:t>
            </a:r>
            <a:r>
              <a:rPr lang="en-GB" dirty="0" err="1"/>
              <a:t>Stocken</a:t>
            </a:r>
            <a:r>
              <a:rPr lang="en-GB" dirty="0"/>
              <a:t> Healthcare</a:t>
            </a:r>
          </a:p>
          <a:p>
            <a:r>
              <a:rPr lang="en-GB" dirty="0"/>
              <a:t>Hepatitis C Trust</a:t>
            </a:r>
          </a:p>
          <a:p>
            <a:r>
              <a:rPr lang="en-GB" dirty="0"/>
              <a:t>Gilead Sciences Inc.</a:t>
            </a:r>
          </a:p>
        </p:txBody>
      </p:sp>
    </p:spTree>
    <p:extLst>
      <p:ext uri="{BB962C8B-B14F-4D97-AF65-F5344CB8AC3E}">
        <p14:creationId xmlns:p14="http://schemas.microsoft.com/office/powerpoint/2010/main" val="2359641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5560" y="548680"/>
            <a:ext cx="5760640" cy="1143000"/>
          </a:xfrm>
        </p:spPr>
        <p:txBody>
          <a:bodyPr/>
          <a:lstStyle/>
          <a:p>
            <a:pPr algn="l"/>
            <a:r>
              <a:rPr lang="en-GB" dirty="0"/>
              <a:t>Background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03512" y="1772817"/>
            <a:ext cx="8229600" cy="3384376"/>
          </a:xfrm>
        </p:spPr>
        <p:txBody>
          <a:bodyPr/>
          <a:lstStyle/>
          <a:p>
            <a:r>
              <a:rPr lang="en-GB" dirty="0"/>
              <a:t>NHS England Elimination</a:t>
            </a:r>
          </a:p>
          <a:p>
            <a:r>
              <a:rPr lang="en-GB" dirty="0"/>
              <a:t>Working with prison healthcare and officers</a:t>
            </a:r>
          </a:p>
          <a:p>
            <a:r>
              <a:rPr lang="en-GB" dirty="0"/>
              <a:t>Hepatitis C Trust</a:t>
            </a:r>
          </a:p>
          <a:p>
            <a:r>
              <a:rPr lang="en-GB" dirty="0"/>
              <a:t>Pharmaceutical partnerships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8694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536" y="908720"/>
            <a:ext cx="8229600" cy="1143000"/>
          </a:xfrm>
        </p:spPr>
        <p:txBody>
          <a:bodyPr/>
          <a:lstStyle/>
          <a:p>
            <a:r>
              <a:rPr lang="en-GB" dirty="0"/>
              <a:t>High Intensity, Test &amp; Treat (HITT)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9536" y="2060848"/>
            <a:ext cx="8229600" cy="2880320"/>
          </a:xfrm>
        </p:spPr>
        <p:txBody>
          <a:bodyPr/>
          <a:lstStyle/>
          <a:p>
            <a:r>
              <a:rPr lang="en-GB" dirty="0"/>
              <a:t>Planning for the HITT – March 2020</a:t>
            </a:r>
          </a:p>
          <a:p>
            <a:r>
              <a:rPr lang="en-GB" dirty="0"/>
              <a:t>Partnership roles for the week</a:t>
            </a:r>
          </a:p>
          <a:p>
            <a:r>
              <a:rPr lang="en-GB" dirty="0"/>
              <a:t>Challenges of the week</a:t>
            </a:r>
          </a:p>
          <a:p>
            <a:r>
              <a:rPr lang="en-GB" dirty="0"/>
              <a:t>Testing figures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4350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764704"/>
            <a:ext cx="8229600" cy="1143000"/>
          </a:xfrm>
        </p:spPr>
        <p:txBody>
          <a:bodyPr/>
          <a:lstStyle/>
          <a:p>
            <a:pPr algn="l"/>
            <a:r>
              <a:rPr lang="en-GB" dirty="0"/>
              <a:t>After the HITT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4" y="1772816"/>
            <a:ext cx="8229600" cy="2476872"/>
          </a:xfrm>
        </p:spPr>
        <p:txBody>
          <a:bodyPr/>
          <a:lstStyle/>
          <a:p>
            <a:r>
              <a:rPr lang="en-GB" dirty="0"/>
              <a:t>Outcomes from the HITT</a:t>
            </a:r>
          </a:p>
          <a:p>
            <a:r>
              <a:rPr lang="en-GB" dirty="0"/>
              <a:t>Maintaining testing, issues and Covid</a:t>
            </a:r>
          </a:p>
          <a:p>
            <a:r>
              <a:rPr lang="en-GB" dirty="0"/>
              <a:t>Up to date testing figures</a:t>
            </a:r>
          </a:p>
        </p:txBody>
      </p:sp>
    </p:spTree>
    <p:extLst>
      <p:ext uri="{BB962C8B-B14F-4D97-AF65-F5344CB8AC3E}">
        <p14:creationId xmlns:p14="http://schemas.microsoft.com/office/powerpoint/2010/main" val="609233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9576" y="476672"/>
            <a:ext cx="8229600" cy="1143000"/>
          </a:xfrm>
        </p:spPr>
        <p:txBody>
          <a:bodyPr/>
          <a:lstStyle/>
          <a:p>
            <a:pPr algn="l"/>
            <a:r>
              <a:rPr lang="en-GB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Partnership specialities essential</a:t>
            </a:r>
          </a:p>
          <a:p>
            <a:r>
              <a:rPr lang="en-GB" dirty="0"/>
              <a:t>Maintaining communications to build on the partnership</a:t>
            </a:r>
          </a:p>
          <a:p>
            <a:r>
              <a:rPr lang="en-GB" dirty="0"/>
              <a:t>Shared ownership</a:t>
            </a:r>
          </a:p>
          <a:p>
            <a:r>
              <a:rPr lang="en-GB" dirty="0"/>
              <a:t>Ability to develop the partnership as situations change</a:t>
            </a:r>
          </a:p>
          <a:p>
            <a:r>
              <a:rPr lang="en-GB" dirty="0"/>
              <a:t>Support each other!</a:t>
            </a:r>
          </a:p>
        </p:txBody>
      </p:sp>
    </p:spTree>
    <p:extLst>
      <p:ext uri="{BB962C8B-B14F-4D97-AF65-F5344CB8AC3E}">
        <p14:creationId xmlns:p14="http://schemas.microsoft.com/office/powerpoint/2010/main" val="1194429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318</Words>
  <Application>Microsoft Office PowerPoint</Application>
  <PresentationFormat>Widescreen</PresentationFormat>
  <Paragraphs>33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Partnership Working – Micro Elimination in HMP Stocken</vt:lpstr>
      <vt:lpstr>Background</vt:lpstr>
      <vt:lpstr>High Intensity, Test &amp; Treat (HITT)</vt:lpstr>
      <vt:lpstr>After the HITT</vt:lpstr>
      <vt:lpstr>Conclusion</vt:lpstr>
    </vt:vector>
  </TitlesOfParts>
  <Company>University Hospitals Of Leicester NHS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Spear James - Operational Delivery Network Manager</dc:creator>
  <cp:lastModifiedBy>Helen Brady</cp:lastModifiedBy>
  <cp:revision>12</cp:revision>
  <dcterms:created xsi:type="dcterms:W3CDTF">2021-08-25T11:26:36Z</dcterms:created>
  <dcterms:modified xsi:type="dcterms:W3CDTF">2021-08-26T13:28:03Z</dcterms:modified>
</cp:coreProperties>
</file>