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8" r:id="rId2"/>
    <p:sldId id="260" r:id="rId3"/>
    <p:sldId id="259" r:id="rId4"/>
    <p:sldId id="261" r:id="rId5"/>
    <p:sldId id="262" r:id="rId6"/>
    <p:sldId id="263" r:id="rId7"/>
    <p:sldId id="264" r:id="rId8"/>
    <p:sldId id="265" r:id="rId9"/>
    <p:sldId id="267" r:id="rId10"/>
    <p:sldId id="269"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48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p:cViewPr varScale="1">
        <p:scale>
          <a:sx n="81" d="100"/>
          <a:sy n="81" d="100"/>
        </p:scale>
        <p:origin x="1502"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1DC1F2-3F22-447C-BF18-F865E04FDD13}" type="datetimeFigureOut">
              <a:rPr lang="en-GB" smtClean="0"/>
              <a:t>04/08/2021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A70B0F-7D89-43E8-8885-9033C33AA27B}" type="slidenum">
              <a:rPr lang="en-GB" smtClean="0"/>
              <a:t>‹#›</a:t>
            </a:fld>
            <a:endParaRPr lang="en-GB"/>
          </a:p>
        </p:txBody>
      </p:sp>
    </p:spTree>
    <p:extLst>
      <p:ext uri="{BB962C8B-B14F-4D97-AF65-F5344CB8AC3E}">
        <p14:creationId xmlns:p14="http://schemas.microsoft.com/office/powerpoint/2010/main" val="1171713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A70B0F-7D89-43E8-8885-9033C33AA27B}" type="slidenum">
              <a:rPr lang="en-GB" smtClean="0"/>
              <a:t>2</a:t>
            </a:fld>
            <a:endParaRPr lang="en-GB"/>
          </a:p>
        </p:txBody>
      </p:sp>
    </p:spTree>
    <p:extLst>
      <p:ext uri="{BB962C8B-B14F-4D97-AF65-F5344CB8AC3E}">
        <p14:creationId xmlns:p14="http://schemas.microsoft.com/office/powerpoint/2010/main" val="2094769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A70B0F-7D89-43E8-8885-9033C33AA27B}" type="slidenum">
              <a:rPr lang="en-GB" smtClean="0"/>
              <a:t>3</a:t>
            </a:fld>
            <a:endParaRPr lang="en-GB"/>
          </a:p>
        </p:txBody>
      </p:sp>
    </p:spTree>
    <p:extLst>
      <p:ext uri="{BB962C8B-B14F-4D97-AF65-F5344CB8AC3E}">
        <p14:creationId xmlns:p14="http://schemas.microsoft.com/office/powerpoint/2010/main" val="796606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Bereavement box – contents and telephone call</a:t>
            </a:r>
          </a:p>
        </p:txBody>
      </p:sp>
      <p:sp>
        <p:nvSpPr>
          <p:cNvPr id="4" name="Slide Number Placeholder 3"/>
          <p:cNvSpPr>
            <a:spLocks noGrp="1"/>
          </p:cNvSpPr>
          <p:nvPr>
            <p:ph type="sldNum" sz="quarter" idx="10"/>
          </p:nvPr>
        </p:nvSpPr>
        <p:spPr/>
        <p:txBody>
          <a:bodyPr/>
          <a:lstStyle/>
          <a:p>
            <a:fld id="{6DA70B0F-7D89-43E8-8885-9033C33AA27B}" type="slidenum">
              <a:rPr lang="en-GB" smtClean="0"/>
              <a:t>4</a:t>
            </a:fld>
            <a:endParaRPr lang="en-GB"/>
          </a:p>
        </p:txBody>
      </p:sp>
    </p:spTree>
    <p:extLst>
      <p:ext uri="{BB962C8B-B14F-4D97-AF65-F5344CB8AC3E}">
        <p14:creationId xmlns:p14="http://schemas.microsoft.com/office/powerpoint/2010/main" val="1688169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Staff</a:t>
            </a:r>
            <a:r>
              <a:rPr lang="en-GB" baseline="0" dirty="0"/>
              <a:t> and relative impact</a:t>
            </a:r>
            <a:endParaRPr lang="en-GB" dirty="0"/>
          </a:p>
        </p:txBody>
      </p:sp>
      <p:sp>
        <p:nvSpPr>
          <p:cNvPr id="4" name="Slide Number Placeholder 3"/>
          <p:cNvSpPr>
            <a:spLocks noGrp="1"/>
          </p:cNvSpPr>
          <p:nvPr>
            <p:ph type="sldNum" sz="quarter" idx="10"/>
          </p:nvPr>
        </p:nvSpPr>
        <p:spPr/>
        <p:txBody>
          <a:bodyPr/>
          <a:lstStyle/>
          <a:p>
            <a:fld id="{6DA70B0F-7D89-43E8-8885-9033C33AA27B}" type="slidenum">
              <a:rPr lang="en-GB" smtClean="0"/>
              <a:t>6</a:t>
            </a:fld>
            <a:endParaRPr lang="en-GB"/>
          </a:p>
        </p:txBody>
      </p:sp>
    </p:spTree>
    <p:extLst>
      <p:ext uri="{BB962C8B-B14F-4D97-AF65-F5344CB8AC3E}">
        <p14:creationId xmlns:p14="http://schemas.microsoft.com/office/powerpoint/2010/main" val="1629202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Results</a:t>
            </a:r>
          </a:p>
        </p:txBody>
      </p:sp>
      <p:sp>
        <p:nvSpPr>
          <p:cNvPr id="4" name="Slide Number Placeholder 3"/>
          <p:cNvSpPr>
            <a:spLocks noGrp="1"/>
          </p:cNvSpPr>
          <p:nvPr>
            <p:ph type="sldNum" sz="quarter" idx="10"/>
          </p:nvPr>
        </p:nvSpPr>
        <p:spPr/>
        <p:txBody>
          <a:bodyPr/>
          <a:lstStyle/>
          <a:p>
            <a:fld id="{6DA70B0F-7D89-43E8-8885-9033C33AA27B}" type="slidenum">
              <a:rPr lang="en-GB" smtClean="0"/>
              <a:t>7</a:t>
            </a:fld>
            <a:endParaRPr lang="en-GB"/>
          </a:p>
        </p:txBody>
      </p:sp>
    </p:spTree>
    <p:extLst>
      <p:ext uri="{BB962C8B-B14F-4D97-AF65-F5344CB8AC3E}">
        <p14:creationId xmlns:p14="http://schemas.microsoft.com/office/powerpoint/2010/main" val="501893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112C270-CDEB-4FE3-BB80-F13A4C0F6A0D}" type="datetimeFigureOut">
              <a:rPr lang="en-GB" smtClean="0">
                <a:solidFill>
                  <a:prstClr val="black">
                    <a:tint val="75000"/>
                  </a:prstClr>
                </a:solidFill>
              </a:rPr>
              <a:pPr/>
              <a:t>04/08/2021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4772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112C270-CDEB-4FE3-BB80-F13A4C0F6A0D}" type="datetimeFigureOut">
              <a:rPr lang="en-GB" smtClean="0">
                <a:solidFill>
                  <a:prstClr val="black">
                    <a:tint val="75000"/>
                  </a:prstClr>
                </a:solidFill>
              </a:rPr>
              <a:pPr/>
              <a:t>04/08/2021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9564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112C270-CDEB-4FE3-BB80-F13A4C0F6A0D}" type="datetimeFigureOut">
              <a:rPr lang="en-GB" smtClean="0">
                <a:solidFill>
                  <a:prstClr val="black">
                    <a:tint val="75000"/>
                  </a:prstClr>
                </a:solidFill>
              </a:rPr>
              <a:pPr/>
              <a:t>04/08/2021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35281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112C270-CDEB-4FE3-BB80-F13A4C0F6A0D}" type="datetimeFigureOut">
              <a:rPr lang="en-GB" smtClean="0">
                <a:solidFill>
                  <a:prstClr val="black">
                    <a:tint val="75000"/>
                  </a:prstClr>
                </a:solidFill>
              </a:rPr>
              <a:pPr/>
              <a:t>04/08/2021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80096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12C270-CDEB-4FE3-BB80-F13A4C0F6A0D}" type="datetimeFigureOut">
              <a:rPr lang="en-GB" smtClean="0">
                <a:solidFill>
                  <a:prstClr val="black">
                    <a:tint val="75000"/>
                  </a:prstClr>
                </a:solidFill>
              </a:rPr>
              <a:pPr/>
              <a:t>04/08/2021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4151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112C270-CDEB-4FE3-BB80-F13A4C0F6A0D}" type="datetimeFigureOut">
              <a:rPr lang="en-GB" smtClean="0">
                <a:solidFill>
                  <a:prstClr val="black">
                    <a:tint val="75000"/>
                  </a:prstClr>
                </a:solidFill>
              </a:rPr>
              <a:pPr/>
              <a:t>04/08/2021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4321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112C270-CDEB-4FE3-BB80-F13A4C0F6A0D}" type="datetimeFigureOut">
              <a:rPr lang="en-GB" smtClean="0">
                <a:solidFill>
                  <a:prstClr val="black">
                    <a:tint val="75000"/>
                  </a:prstClr>
                </a:solidFill>
              </a:rPr>
              <a:pPr/>
              <a:t>04/08/2021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1352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112C270-CDEB-4FE3-BB80-F13A4C0F6A0D}" type="datetimeFigureOut">
              <a:rPr lang="en-GB" smtClean="0">
                <a:solidFill>
                  <a:prstClr val="black">
                    <a:tint val="75000"/>
                  </a:prstClr>
                </a:solidFill>
              </a:rPr>
              <a:pPr/>
              <a:t>04/08/2021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3399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2C270-CDEB-4FE3-BB80-F13A4C0F6A0D}" type="datetimeFigureOut">
              <a:rPr lang="en-GB" smtClean="0">
                <a:solidFill>
                  <a:prstClr val="black">
                    <a:tint val="75000"/>
                  </a:prstClr>
                </a:solidFill>
              </a:rPr>
              <a:pPr/>
              <a:t>04/08/2021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8002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12C270-CDEB-4FE3-BB80-F13A4C0F6A0D}" type="datetimeFigureOut">
              <a:rPr lang="en-GB" smtClean="0">
                <a:solidFill>
                  <a:prstClr val="black">
                    <a:tint val="75000"/>
                  </a:prstClr>
                </a:solidFill>
              </a:rPr>
              <a:pPr/>
              <a:t>04/08/2021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57626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12C270-CDEB-4FE3-BB80-F13A4C0F6A0D}" type="datetimeFigureOut">
              <a:rPr lang="en-GB" smtClean="0">
                <a:solidFill>
                  <a:prstClr val="black">
                    <a:tint val="75000"/>
                  </a:prstClr>
                </a:solidFill>
              </a:rPr>
              <a:pPr/>
              <a:t>04/08/2021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24274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2C270-CDEB-4FE3-BB80-F13A4C0F6A0D}" type="datetimeFigureOut">
              <a:rPr lang="en-GB" smtClean="0">
                <a:solidFill>
                  <a:prstClr val="black">
                    <a:tint val="75000"/>
                  </a:prstClr>
                </a:solidFill>
              </a:rPr>
              <a:pPr/>
              <a:t>04/08/2021</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pic>
        <p:nvPicPr>
          <p:cNvPr id="7" name="Picture 2"/>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57200" y="355601"/>
            <a:ext cx="1574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14"/>
          <a:stretch>
            <a:fillRect/>
          </a:stretch>
        </p:blipFill>
        <p:spPr>
          <a:xfrm>
            <a:off x="6335588" y="260648"/>
            <a:ext cx="2412876" cy="699384"/>
          </a:xfrm>
          <a:prstGeom prst="rect">
            <a:avLst/>
          </a:prstGeom>
        </p:spPr>
      </p:pic>
    </p:spTree>
    <p:extLst>
      <p:ext uri="{BB962C8B-B14F-4D97-AF65-F5344CB8AC3E}">
        <p14:creationId xmlns:p14="http://schemas.microsoft.com/office/powerpoint/2010/main" val="963729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00808"/>
            <a:ext cx="7772400" cy="1971650"/>
          </a:xfrm>
        </p:spPr>
        <p:txBody>
          <a:bodyPr>
            <a:normAutofit/>
          </a:bodyPr>
          <a:lstStyle/>
          <a:p>
            <a:r>
              <a:rPr lang="en-GB" b="1" dirty="0">
                <a:solidFill>
                  <a:srgbClr val="7030A0"/>
                </a:solidFill>
              </a:rPr>
              <a:t>Bereavement Support Service</a:t>
            </a:r>
            <a:br>
              <a:rPr lang="en-GB" dirty="0">
                <a:solidFill>
                  <a:srgbClr val="7030A0"/>
                </a:solidFill>
              </a:rPr>
            </a:br>
            <a:br>
              <a:rPr lang="en-GB" dirty="0">
                <a:solidFill>
                  <a:srgbClr val="7030A0"/>
                </a:solidFill>
              </a:rPr>
            </a:br>
            <a:r>
              <a:rPr lang="en-GB" sz="3200" dirty="0"/>
              <a:t>Support for Caregivers, Friends and Family</a:t>
            </a:r>
          </a:p>
        </p:txBody>
      </p:sp>
      <p:sp>
        <p:nvSpPr>
          <p:cNvPr id="3" name="Subtitle 2"/>
          <p:cNvSpPr>
            <a:spLocks noGrp="1"/>
          </p:cNvSpPr>
          <p:nvPr>
            <p:ph type="subTitle" idx="1"/>
          </p:nvPr>
        </p:nvSpPr>
        <p:spPr>
          <a:xfrm>
            <a:off x="1403648" y="4149080"/>
            <a:ext cx="6400800" cy="1752600"/>
          </a:xfrm>
        </p:spPr>
        <p:txBody>
          <a:bodyPr>
            <a:normAutofit/>
          </a:bodyPr>
          <a:lstStyle/>
          <a:p>
            <a:r>
              <a:rPr lang="en-GB" dirty="0">
                <a:solidFill>
                  <a:schemeClr val="tx1"/>
                </a:solidFill>
              </a:rPr>
              <a:t>Gillian Sykes and Andrea Vickerman</a:t>
            </a:r>
          </a:p>
          <a:p>
            <a:r>
              <a:rPr lang="en-GB" dirty="0">
                <a:solidFill>
                  <a:schemeClr val="tx1"/>
                </a:solidFill>
              </a:rPr>
              <a:t>Calderdale and Huddersfield NHS Foundation Trust</a:t>
            </a:r>
          </a:p>
        </p:txBody>
      </p:sp>
      <p:pic>
        <p:nvPicPr>
          <p:cNvPr id="5" name="Picture 6">
            <a:extLst>
              <a:ext uri="{FF2B5EF4-FFF2-40B4-BE49-F238E27FC236}">
                <a16:creationId xmlns:a16="http://schemas.microsoft.com/office/drawing/2014/main" id="{54F19E91-CFEF-4511-A78D-29718A45B8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315267"/>
            <a:ext cx="1261192" cy="1282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3047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C9EC1-6781-42FA-91A5-83DEB33C19BD}"/>
              </a:ext>
            </a:extLst>
          </p:cNvPr>
          <p:cNvSpPr>
            <a:spLocks noGrp="1"/>
          </p:cNvSpPr>
          <p:nvPr>
            <p:ph type="ctrTitle"/>
          </p:nvPr>
        </p:nvSpPr>
        <p:spPr>
          <a:xfrm>
            <a:off x="449796" y="476673"/>
            <a:ext cx="7772400" cy="1080120"/>
          </a:xfrm>
        </p:spPr>
        <p:txBody>
          <a:bodyPr/>
          <a:lstStyle/>
          <a:p>
            <a:r>
              <a:rPr lang="en-GB" dirty="0"/>
              <a:t>Future…..</a:t>
            </a:r>
          </a:p>
        </p:txBody>
      </p:sp>
      <p:sp>
        <p:nvSpPr>
          <p:cNvPr id="3" name="Subtitle 2">
            <a:extLst>
              <a:ext uri="{FF2B5EF4-FFF2-40B4-BE49-F238E27FC236}">
                <a16:creationId xmlns:a16="http://schemas.microsoft.com/office/drawing/2014/main" id="{5E00F54E-7690-4ADC-8133-6F76D59092E0}"/>
              </a:ext>
            </a:extLst>
          </p:cNvPr>
          <p:cNvSpPr>
            <a:spLocks noGrp="1"/>
          </p:cNvSpPr>
          <p:nvPr>
            <p:ph type="subTitle" idx="1"/>
          </p:nvPr>
        </p:nvSpPr>
        <p:spPr>
          <a:xfrm>
            <a:off x="611560" y="1448780"/>
            <a:ext cx="7704856" cy="4644516"/>
          </a:xfrm>
        </p:spPr>
        <p:txBody>
          <a:bodyPr>
            <a:normAutofit fontScale="25000" lnSpcReduction="20000"/>
          </a:bodyPr>
          <a:lstStyle/>
          <a:p>
            <a:pPr marL="457200" indent="-457200" algn="l">
              <a:buFont typeface="Arial" panose="020B0604020202020204" pitchFamily="34" charset="0"/>
              <a:buChar char="•"/>
            </a:pPr>
            <a:r>
              <a:rPr lang="en-GB" sz="8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This service addresses many of the issues highlighted by relatives in a national bereavement survey that took place during Covid – including the ‘</a:t>
            </a:r>
            <a:r>
              <a:rPr lang="en-GB" sz="800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increased needs for bereavement care’ </a:t>
            </a:r>
            <a:r>
              <a:rPr lang="en-GB" sz="8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so we plan to continue the service</a:t>
            </a:r>
            <a:endParaRPr lang="en-GB" sz="8000" dirty="0">
              <a:solidFill>
                <a:schemeClr val="tx1"/>
              </a:solidFill>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GB" sz="8000" dirty="0">
                <a:solidFill>
                  <a:schemeClr val="tx1"/>
                </a:solidFill>
                <a:latin typeface="Calibri" panose="020F0502020204030204" pitchFamily="34" charset="0"/>
                <a:cs typeface="Calibri" panose="020F0502020204030204" pitchFamily="34" charset="0"/>
              </a:rPr>
              <a:t>Funding has been received from the CHFT Charity to provide the bereavement boxes for another 12 months</a:t>
            </a:r>
          </a:p>
          <a:p>
            <a:pPr marL="457200" indent="-457200" algn="l">
              <a:buFont typeface="Arial" panose="020B0604020202020204" pitchFamily="34" charset="0"/>
              <a:buChar char="•"/>
            </a:pPr>
            <a:r>
              <a:rPr lang="en-GB" sz="8000" dirty="0">
                <a:solidFill>
                  <a:schemeClr val="tx1"/>
                </a:solidFill>
                <a:latin typeface="Calibri" panose="020F0502020204030204" pitchFamily="34" charset="0"/>
                <a:cs typeface="Calibri" panose="020F0502020204030204" pitchFamily="34" charset="0"/>
              </a:rPr>
              <a:t>We have an agreement with our local community for continued supply of handmade hearts</a:t>
            </a:r>
          </a:p>
          <a:p>
            <a:pPr marL="457200" indent="-457200" algn="l">
              <a:buFont typeface="Arial" panose="020B0604020202020204" pitchFamily="34" charset="0"/>
              <a:buChar char="•"/>
            </a:pPr>
            <a:r>
              <a:rPr lang="en-GB" sz="8000" dirty="0">
                <a:solidFill>
                  <a:schemeClr val="tx1"/>
                </a:solidFill>
                <a:latin typeface="Calibri" panose="020F0502020204030204" pitchFamily="34" charset="0"/>
                <a:cs typeface="Calibri" panose="020F0502020204030204" pitchFamily="34" charset="0"/>
              </a:rPr>
              <a:t>Administration support continuing as now embedded in daily roles</a:t>
            </a:r>
          </a:p>
          <a:p>
            <a:pPr marL="457200" indent="-457200" algn="l">
              <a:buFont typeface="Arial" panose="020B0604020202020204" pitchFamily="34" charset="0"/>
              <a:buChar char="•"/>
            </a:pPr>
            <a:r>
              <a:rPr lang="en-GB" sz="8000" dirty="0">
                <a:solidFill>
                  <a:schemeClr val="tx1"/>
                </a:solidFill>
                <a:latin typeface="Calibri" panose="020F0502020204030204" pitchFamily="34" charset="0"/>
                <a:cs typeface="Calibri" panose="020F0502020204030204" pitchFamily="34" charset="0"/>
              </a:rPr>
              <a:t>A submission of a business development plan to gain substantive funding</a:t>
            </a:r>
          </a:p>
          <a:p>
            <a:pPr marL="457200" indent="-457200" algn="l">
              <a:buFont typeface="Arial" panose="020B0604020202020204" pitchFamily="34" charset="0"/>
              <a:buChar char="•"/>
            </a:pPr>
            <a:r>
              <a:rPr lang="en-GB" sz="8000" dirty="0">
                <a:solidFill>
                  <a:schemeClr val="tx1"/>
                </a:solidFill>
                <a:latin typeface="Calibri" panose="020F0502020204030204" pitchFamily="34" charset="0"/>
                <a:cs typeface="Calibri" panose="020F0502020204030204" pitchFamily="34" charset="0"/>
              </a:rPr>
              <a:t>A submission has been made to CHFT Charity to have 12 months funding to maintain the service – to provide extra staff to support the service and also provide in reach into wards where areas of need are highlighted.</a:t>
            </a:r>
          </a:p>
          <a:p>
            <a:pPr marL="457200" indent="-457200" algn="l">
              <a:buFont typeface="Arial" panose="020B0604020202020204" pitchFamily="34" charset="0"/>
              <a:buChar char="•"/>
            </a:pPr>
            <a:r>
              <a:rPr lang="en-GB" sz="8000" dirty="0">
                <a:solidFill>
                  <a:schemeClr val="tx1"/>
                </a:solidFill>
                <a:latin typeface="Calibri" panose="020F0502020204030204" pitchFamily="34" charset="0"/>
                <a:cs typeface="Calibri" panose="020F0502020204030204" pitchFamily="34" charset="0"/>
              </a:rPr>
              <a:t>New working relationship with the ME service – supporting each others service to enable to seamless bereavement service.</a:t>
            </a:r>
          </a:p>
          <a:p>
            <a:endParaRPr lang="en-GB" dirty="0"/>
          </a:p>
        </p:txBody>
      </p:sp>
    </p:spTree>
    <p:extLst>
      <p:ext uri="{BB962C8B-B14F-4D97-AF65-F5344CB8AC3E}">
        <p14:creationId xmlns:p14="http://schemas.microsoft.com/office/powerpoint/2010/main" val="2995038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448" y="4365103"/>
            <a:ext cx="3621087" cy="240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124744"/>
            <a:ext cx="5976664" cy="3165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6380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026" y="4005064"/>
            <a:ext cx="3816424" cy="2151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026" y="1268760"/>
            <a:ext cx="7558398"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8A29716E-B31E-4582-BCDC-FC1C663E4A70}"/>
              </a:ext>
            </a:extLst>
          </p:cNvPr>
          <p:cNvSpPr/>
          <p:nvPr/>
        </p:nvSpPr>
        <p:spPr>
          <a:xfrm>
            <a:off x="5337309" y="4180705"/>
            <a:ext cx="3168352" cy="1800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dirty="0"/>
              <a:t>The country went into lockdown in March 2020 due to </a:t>
            </a:r>
            <a:r>
              <a:rPr lang="en-GB" sz="2000" dirty="0" err="1"/>
              <a:t>covid</a:t>
            </a:r>
            <a:r>
              <a:rPr lang="en-GB" sz="2000" dirty="0"/>
              <a:t> and following government guidelines, Trusts were advised to cease patient visiting immediately</a:t>
            </a:r>
          </a:p>
        </p:txBody>
      </p:sp>
    </p:spTree>
    <p:extLst>
      <p:ext uri="{BB962C8B-B14F-4D97-AF65-F5344CB8AC3E}">
        <p14:creationId xmlns:p14="http://schemas.microsoft.com/office/powerpoint/2010/main" val="1496641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826" y="946556"/>
            <a:ext cx="7992888" cy="5138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43808" y="2678523"/>
            <a:ext cx="3344924" cy="1015663"/>
          </a:xfrm>
          <a:prstGeom prst="rect">
            <a:avLst/>
          </a:prstGeom>
          <a:noFill/>
        </p:spPr>
        <p:txBody>
          <a:bodyPr wrap="square" rtlCol="0">
            <a:spAutoFit/>
          </a:bodyPr>
          <a:lstStyle/>
          <a:p>
            <a:pPr algn="ctr"/>
            <a:r>
              <a:rPr lang="en-GB" sz="2400" b="1" dirty="0">
                <a:solidFill>
                  <a:srgbClr val="FF0000"/>
                </a:solidFill>
              </a:rPr>
              <a:t>End of Life Care Team</a:t>
            </a:r>
          </a:p>
          <a:p>
            <a:pPr algn="ctr"/>
            <a:r>
              <a:rPr lang="en-GB" dirty="0">
                <a:latin typeface="Calibri" panose="020F0502020204030204" pitchFamily="34" charset="0"/>
                <a:ea typeface="Calibri" panose="020F0502020204030204" pitchFamily="34" charset="0"/>
                <a:cs typeface="Times New Roman" panose="02020603050405020304" pitchFamily="18" charset="0"/>
              </a:rPr>
              <a:t>S</a:t>
            </a:r>
            <a:r>
              <a:rPr lang="en-GB" dirty="0">
                <a:effectLst/>
                <a:latin typeface="Calibri" panose="020F0502020204030204" pitchFamily="34" charset="0"/>
                <a:ea typeface="Calibri" panose="020F0502020204030204" pitchFamily="34" charset="0"/>
                <a:cs typeface="Times New Roman" panose="02020603050405020304" pitchFamily="18" charset="0"/>
              </a:rPr>
              <a:t>upported to </a:t>
            </a:r>
            <a:r>
              <a:rPr lang="en-GB" sz="1800" dirty="0">
                <a:effectLst/>
                <a:latin typeface="Calibri" panose="020F0502020204030204" pitchFamily="34" charset="0"/>
                <a:ea typeface="Calibri" panose="020F0502020204030204" pitchFamily="34" charset="0"/>
                <a:cs typeface="Times New Roman" panose="02020603050405020304" pitchFamily="18" charset="0"/>
              </a:rPr>
              <a:t>lead and develop the service from Senior Team.</a:t>
            </a:r>
            <a:endParaRPr lang="en-GB" sz="2800" b="1" dirty="0">
              <a:solidFill>
                <a:srgbClr val="FF0000"/>
              </a:solidFill>
            </a:endParaRPr>
          </a:p>
        </p:txBody>
      </p:sp>
      <p:sp>
        <p:nvSpPr>
          <p:cNvPr id="3" name="Rectangle: Rounded Corners 2">
            <a:extLst>
              <a:ext uri="{FF2B5EF4-FFF2-40B4-BE49-F238E27FC236}">
                <a16:creationId xmlns:a16="http://schemas.microsoft.com/office/drawing/2014/main" id="{19188496-E0E7-4743-9416-CC1B02EB17E9}"/>
              </a:ext>
            </a:extLst>
          </p:cNvPr>
          <p:cNvSpPr/>
          <p:nvPr/>
        </p:nvSpPr>
        <p:spPr>
          <a:xfrm>
            <a:off x="334386" y="2012357"/>
            <a:ext cx="108012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Concern</a:t>
            </a:r>
          </a:p>
        </p:txBody>
      </p:sp>
      <p:sp>
        <p:nvSpPr>
          <p:cNvPr id="6" name="Rectangle: Rounded Corners 5">
            <a:extLst>
              <a:ext uri="{FF2B5EF4-FFF2-40B4-BE49-F238E27FC236}">
                <a16:creationId xmlns:a16="http://schemas.microsoft.com/office/drawing/2014/main" id="{5B105D91-D3A1-43B7-A8DB-6E43AB60B2B7}"/>
              </a:ext>
            </a:extLst>
          </p:cNvPr>
          <p:cNvSpPr/>
          <p:nvPr/>
        </p:nvSpPr>
        <p:spPr>
          <a:xfrm>
            <a:off x="5534393" y="1223041"/>
            <a:ext cx="1080120" cy="4057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Upset</a:t>
            </a:r>
          </a:p>
        </p:txBody>
      </p:sp>
      <p:sp>
        <p:nvSpPr>
          <p:cNvPr id="7" name="Rectangle: Rounded Corners 6">
            <a:extLst>
              <a:ext uri="{FF2B5EF4-FFF2-40B4-BE49-F238E27FC236}">
                <a16:creationId xmlns:a16="http://schemas.microsoft.com/office/drawing/2014/main" id="{E6333609-08A7-4E51-B964-C8F456F1D7B0}"/>
              </a:ext>
            </a:extLst>
          </p:cNvPr>
          <p:cNvSpPr/>
          <p:nvPr/>
        </p:nvSpPr>
        <p:spPr>
          <a:xfrm>
            <a:off x="7548180" y="2729216"/>
            <a:ext cx="120243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Worry</a:t>
            </a:r>
          </a:p>
        </p:txBody>
      </p:sp>
      <p:sp>
        <p:nvSpPr>
          <p:cNvPr id="8" name="Oval 7">
            <a:extLst>
              <a:ext uri="{FF2B5EF4-FFF2-40B4-BE49-F238E27FC236}">
                <a16:creationId xmlns:a16="http://schemas.microsoft.com/office/drawing/2014/main" id="{55EBE9D2-324F-41AA-AC65-8275039BA4E2}"/>
              </a:ext>
            </a:extLst>
          </p:cNvPr>
          <p:cNvSpPr/>
          <p:nvPr/>
        </p:nvSpPr>
        <p:spPr>
          <a:xfrm>
            <a:off x="323528" y="4781879"/>
            <a:ext cx="156247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Patients dying alone</a:t>
            </a:r>
          </a:p>
        </p:txBody>
      </p:sp>
      <p:sp>
        <p:nvSpPr>
          <p:cNvPr id="9" name="Oval 8">
            <a:extLst>
              <a:ext uri="{FF2B5EF4-FFF2-40B4-BE49-F238E27FC236}">
                <a16:creationId xmlns:a16="http://schemas.microsoft.com/office/drawing/2014/main" id="{3B1012FB-1CAD-4A9E-BC27-115C1ACC2847}"/>
              </a:ext>
            </a:extLst>
          </p:cNvPr>
          <p:cNvSpPr/>
          <p:nvPr/>
        </p:nvSpPr>
        <p:spPr>
          <a:xfrm>
            <a:off x="6828816" y="4797152"/>
            <a:ext cx="206652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impact it would have on families</a:t>
            </a:r>
          </a:p>
        </p:txBody>
      </p:sp>
      <p:sp>
        <p:nvSpPr>
          <p:cNvPr id="10" name="Oval 9">
            <a:extLst>
              <a:ext uri="{FF2B5EF4-FFF2-40B4-BE49-F238E27FC236}">
                <a16:creationId xmlns:a16="http://schemas.microsoft.com/office/drawing/2014/main" id="{F42F9713-5932-4538-83EF-E20A875DC5D2}"/>
              </a:ext>
            </a:extLst>
          </p:cNvPr>
          <p:cNvSpPr/>
          <p:nvPr/>
        </p:nvSpPr>
        <p:spPr>
          <a:xfrm>
            <a:off x="3203847" y="5759573"/>
            <a:ext cx="2330545"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Distress</a:t>
            </a:r>
            <a:endParaRPr lang="en-GB" dirty="0"/>
          </a:p>
        </p:txBody>
      </p:sp>
      <p:sp>
        <p:nvSpPr>
          <p:cNvPr id="11" name="TextBox 10">
            <a:extLst>
              <a:ext uri="{FF2B5EF4-FFF2-40B4-BE49-F238E27FC236}">
                <a16:creationId xmlns:a16="http://schemas.microsoft.com/office/drawing/2014/main" id="{7D356893-194A-4664-B183-CD36AC6F8890}"/>
              </a:ext>
            </a:extLst>
          </p:cNvPr>
          <p:cNvSpPr txBox="1"/>
          <p:nvPr/>
        </p:nvSpPr>
        <p:spPr>
          <a:xfrm>
            <a:off x="2123728" y="515155"/>
            <a:ext cx="4258058" cy="707886"/>
          </a:xfrm>
          <a:prstGeom prst="rect">
            <a:avLst/>
          </a:prstGeom>
          <a:noFill/>
        </p:spPr>
        <p:txBody>
          <a:bodyPr wrap="square" rtlCol="0">
            <a:spAutoFit/>
          </a:bodyPr>
          <a:lstStyle/>
          <a:p>
            <a:r>
              <a:rPr lang="en-GB" sz="2000" b="1" dirty="0"/>
              <a:t>Lockdown - Impact on patients, staff and families/patients </a:t>
            </a:r>
          </a:p>
        </p:txBody>
      </p:sp>
    </p:spTree>
    <p:extLst>
      <p:ext uri="{BB962C8B-B14F-4D97-AF65-F5344CB8AC3E}">
        <p14:creationId xmlns:p14="http://schemas.microsoft.com/office/powerpoint/2010/main" val="4218747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8" y="482105"/>
            <a:ext cx="2664294" cy="247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0068" y="945937"/>
            <a:ext cx="2537756" cy="2031325"/>
          </a:xfrm>
          <a:prstGeom prst="rect">
            <a:avLst/>
          </a:prstGeom>
          <a:noFill/>
        </p:spPr>
        <p:txBody>
          <a:bodyPr wrap="square" rtlCol="0">
            <a:spAutoFit/>
          </a:bodyPr>
          <a:lstStyle/>
          <a:p>
            <a:r>
              <a:rPr lang="en-GB" b="1" dirty="0"/>
              <a:t>Bereavement Box </a:t>
            </a:r>
          </a:p>
          <a:p>
            <a:r>
              <a:rPr lang="en-GB" b="1"/>
              <a:t>Contain:</a:t>
            </a:r>
            <a:endParaRPr lang="en-GB" b="1" dirty="0"/>
          </a:p>
          <a:p>
            <a:pPr marL="285750" indent="-285750">
              <a:buFont typeface="Wingdings" panose="05000000000000000000" pitchFamily="2" charset="2"/>
              <a:buChar char="Ø"/>
            </a:pPr>
            <a:r>
              <a:rPr lang="en-GB" dirty="0"/>
              <a:t>Hand written card</a:t>
            </a:r>
          </a:p>
          <a:p>
            <a:pPr marL="285750" indent="-285750">
              <a:buFont typeface="Wingdings" panose="05000000000000000000" pitchFamily="2" charset="2"/>
              <a:buChar char="Ø"/>
            </a:pPr>
            <a:r>
              <a:rPr lang="en-GB" dirty="0"/>
              <a:t>Handmade heart</a:t>
            </a:r>
          </a:p>
          <a:p>
            <a:pPr marL="285750" indent="-285750">
              <a:buFont typeface="Wingdings" panose="05000000000000000000" pitchFamily="2" charset="2"/>
              <a:buChar char="Ø"/>
            </a:pPr>
            <a:r>
              <a:rPr lang="en-GB" dirty="0"/>
              <a:t>Marigold seeds</a:t>
            </a:r>
          </a:p>
          <a:p>
            <a:pPr marL="285750" indent="-285750">
              <a:buFont typeface="Wingdings" panose="05000000000000000000" pitchFamily="2" charset="2"/>
              <a:buChar char="Ø"/>
            </a:pPr>
            <a:r>
              <a:rPr lang="en-GB" dirty="0"/>
              <a:t>Bereavement support </a:t>
            </a:r>
          </a:p>
          <a:p>
            <a:r>
              <a:rPr lang="en-GB" dirty="0"/>
              <a:t>      telephone numbers</a:t>
            </a:r>
          </a:p>
        </p:txBody>
      </p:sp>
      <p:sp>
        <p:nvSpPr>
          <p:cNvPr id="3" name="TextBox 2"/>
          <p:cNvSpPr txBox="1"/>
          <p:nvPr/>
        </p:nvSpPr>
        <p:spPr>
          <a:xfrm>
            <a:off x="450068" y="3381586"/>
            <a:ext cx="4032448" cy="1477328"/>
          </a:xfrm>
          <a:prstGeom prst="rect">
            <a:avLst/>
          </a:prstGeom>
          <a:noFill/>
        </p:spPr>
        <p:txBody>
          <a:bodyPr wrap="square" rtlCol="0">
            <a:spAutoFit/>
          </a:bodyPr>
          <a:lstStyle/>
          <a:p>
            <a:r>
              <a:rPr lang="en-GB" b="1" dirty="0"/>
              <a:t>Hearts</a:t>
            </a:r>
          </a:p>
          <a:p>
            <a:r>
              <a:rPr lang="en-GB" dirty="0"/>
              <a:t>A handmade heart is placed with the deceased patient by the mortuary staff as a connection with their loved one who has one too</a:t>
            </a:r>
          </a:p>
        </p:txBody>
      </p:sp>
      <p:pic>
        <p:nvPicPr>
          <p:cNvPr id="4100" name="Picture 4" descr="C:\Users\andrea.vickerman\AppData\Local\Microsoft\Windows\INetCache\IE\7QV37NVT\1200px-Радиотелефон[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755" y="3256378"/>
            <a:ext cx="2270976" cy="18395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67484" y="1502053"/>
            <a:ext cx="3096344" cy="1754326"/>
          </a:xfrm>
          <a:prstGeom prst="rect">
            <a:avLst/>
          </a:prstGeom>
          <a:noFill/>
        </p:spPr>
        <p:txBody>
          <a:bodyPr wrap="square" rtlCol="0">
            <a:spAutoFit/>
          </a:bodyPr>
          <a:lstStyle/>
          <a:p>
            <a:r>
              <a:rPr lang="en-GB" b="1" dirty="0"/>
              <a:t>Phone Call</a:t>
            </a:r>
          </a:p>
          <a:p>
            <a:r>
              <a:rPr lang="en-GB" dirty="0"/>
              <a:t>Relatives are rang 5 – 10 days after death. We </a:t>
            </a:r>
            <a:r>
              <a:rPr lang="en-GB" sz="1800" dirty="0">
                <a:effectLst/>
                <a:latin typeface="Calibri" panose="020F0502020204030204" pitchFamily="34" charset="0"/>
                <a:ea typeface="Calibri" panose="020F0502020204030204" pitchFamily="34" charset="0"/>
                <a:cs typeface="Times New Roman" panose="02020603050405020304" pitchFamily="18" charset="0"/>
              </a:rPr>
              <a:t>represent the extent of our service users. For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e.g</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dirty="0"/>
              <a:t>Use of interpreters if needed</a:t>
            </a:r>
          </a:p>
        </p:txBody>
      </p:sp>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621" y="4880906"/>
            <a:ext cx="1232059" cy="1284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7704" y="4887253"/>
            <a:ext cx="1261192" cy="1282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2391" y="4887253"/>
            <a:ext cx="1303285" cy="131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632BC078-3B7A-447A-80C8-AB816CFE7E93}"/>
              </a:ext>
            </a:extLst>
          </p:cNvPr>
          <p:cNvSpPr txBox="1"/>
          <p:nvPr/>
        </p:nvSpPr>
        <p:spPr>
          <a:xfrm>
            <a:off x="5834866" y="5095968"/>
            <a:ext cx="3201630" cy="1477328"/>
          </a:xfrm>
          <a:prstGeom prst="rect">
            <a:avLst/>
          </a:prstGeom>
          <a:noFill/>
        </p:spPr>
        <p:txBody>
          <a:bodyPr wrap="square" rtlCol="0">
            <a:spAutoFit/>
          </a:bodyPr>
          <a:lstStyle/>
          <a:p>
            <a:r>
              <a:rPr lang="en-GB" dirty="0"/>
              <a:t>Any feedback for the ward is timely with an agreement to ring relatives and address issues immediately rather than letting problems potentially worsen.</a:t>
            </a:r>
          </a:p>
        </p:txBody>
      </p:sp>
    </p:spTree>
    <p:extLst>
      <p:ext uri="{BB962C8B-B14F-4D97-AF65-F5344CB8AC3E}">
        <p14:creationId xmlns:p14="http://schemas.microsoft.com/office/powerpoint/2010/main" val="2145014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77365307-B640-47F1-AEA9-9AB52E4EE520}"/>
              </a:ext>
            </a:extLst>
          </p:cNvPr>
          <p:cNvSpPr/>
          <p:nvPr/>
        </p:nvSpPr>
        <p:spPr>
          <a:xfrm>
            <a:off x="144016" y="1124744"/>
            <a:ext cx="3505636" cy="2977008"/>
          </a:xfrm>
          <a:prstGeom prst="wedgeRoundRectCallout">
            <a:avLst>
              <a:gd name="adj1" fmla="val -11726"/>
              <a:gd name="adj2" fmla="val 6532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4" name="TextBox 3"/>
          <p:cNvSpPr txBox="1"/>
          <p:nvPr/>
        </p:nvSpPr>
        <p:spPr>
          <a:xfrm>
            <a:off x="234027" y="1196752"/>
            <a:ext cx="3402380" cy="2862322"/>
          </a:xfrm>
          <a:prstGeom prst="rect">
            <a:avLst/>
          </a:prstGeom>
          <a:noFill/>
        </p:spPr>
        <p:txBody>
          <a:bodyPr wrap="square" rtlCol="0">
            <a:spAutoFit/>
          </a:bodyPr>
          <a:lstStyle/>
          <a:p>
            <a:pPr lvl="0" fontAlgn="base" hangingPunct="0"/>
            <a:r>
              <a:rPr lang="en-GB" sz="2000" dirty="0"/>
              <a:t>During this scary and uncertain time, it was very sad to see the daily large numbers of families who lost loved ones, however supporting this service felt like a very worthwhile small way we could help relatives and made us feel like we were playing our part</a:t>
            </a:r>
          </a:p>
        </p:txBody>
      </p:sp>
      <p:sp>
        <p:nvSpPr>
          <p:cNvPr id="6" name="Speech Bubble: Rectangle with Corners Rounded 5">
            <a:extLst>
              <a:ext uri="{FF2B5EF4-FFF2-40B4-BE49-F238E27FC236}">
                <a16:creationId xmlns:a16="http://schemas.microsoft.com/office/drawing/2014/main" id="{BDF4A8CC-EB10-416F-8E37-BD055D826396}"/>
              </a:ext>
            </a:extLst>
          </p:cNvPr>
          <p:cNvSpPr/>
          <p:nvPr/>
        </p:nvSpPr>
        <p:spPr>
          <a:xfrm>
            <a:off x="4427984" y="1430196"/>
            <a:ext cx="4572000" cy="1631216"/>
          </a:xfrm>
          <a:prstGeom prst="wedgeRoundRectCallout">
            <a:avLst>
              <a:gd name="adj1" fmla="val -24379"/>
              <a:gd name="adj2" fmla="val 79442"/>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2" name="Rectangle 1">
            <a:extLst>
              <a:ext uri="{FF2B5EF4-FFF2-40B4-BE49-F238E27FC236}">
                <a16:creationId xmlns:a16="http://schemas.microsoft.com/office/drawing/2014/main" id="{B3E25DBA-ECF0-46A7-9D54-9286A093CE41}"/>
              </a:ext>
            </a:extLst>
          </p:cNvPr>
          <p:cNvSpPr/>
          <p:nvPr/>
        </p:nvSpPr>
        <p:spPr>
          <a:xfrm>
            <a:off x="4572000" y="1430196"/>
            <a:ext cx="4572000" cy="1631216"/>
          </a:xfrm>
          <a:prstGeom prst="rect">
            <a:avLst/>
          </a:prstGeom>
        </p:spPr>
        <p:txBody>
          <a:bodyPr>
            <a:spAutoFit/>
          </a:bodyPr>
          <a:lstStyle/>
          <a:p>
            <a:r>
              <a:rPr lang="en-GB" sz="2000" dirty="0"/>
              <a:t>This service has really supported grieving families and friends. So many people have thanked us for contacting them providing help with any questions and passing messages of thanks to ward teams </a:t>
            </a:r>
          </a:p>
        </p:txBody>
      </p:sp>
      <p:sp>
        <p:nvSpPr>
          <p:cNvPr id="7" name="Rectangle 6">
            <a:extLst>
              <a:ext uri="{FF2B5EF4-FFF2-40B4-BE49-F238E27FC236}">
                <a16:creationId xmlns:a16="http://schemas.microsoft.com/office/drawing/2014/main" id="{E3D50AA2-6E9F-4E33-9D0C-9ABB6BD27581}"/>
              </a:ext>
            </a:extLst>
          </p:cNvPr>
          <p:cNvSpPr/>
          <p:nvPr/>
        </p:nvSpPr>
        <p:spPr>
          <a:xfrm>
            <a:off x="6300191" y="3769005"/>
            <a:ext cx="2232248" cy="665493"/>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Feedback from staff making calls</a:t>
            </a:r>
          </a:p>
        </p:txBody>
      </p:sp>
      <p:pic>
        <p:nvPicPr>
          <p:cNvPr id="15" name="Graphic 14" descr="User">
            <a:extLst>
              <a:ext uri="{FF2B5EF4-FFF2-40B4-BE49-F238E27FC236}">
                <a16:creationId xmlns:a16="http://schemas.microsoft.com/office/drawing/2014/main" id="{594EB45E-1126-4708-89E4-F2315D76789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40406" y="3529866"/>
            <a:ext cx="1159785" cy="1051262"/>
          </a:xfrm>
          <a:prstGeom prst="rect">
            <a:avLst/>
          </a:prstGeom>
        </p:spPr>
      </p:pic>
      <p:pic>
        <p:nvPicPr>
          <p:cNvPr id="17" name="Graphic 16" descr="User">
            <a:extLst>
              <a:ext uri="{FF2B5EF4-FFF2-40B4-BE49-F238E27FC236}">
                <a16:creationId xmlns:a16="http://schemas.microsoft.com/office/drawing/2014/main" id="{90C2FE5E-D167-4C55-8318-4E93320A4A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208" y="4415537"/>
            <a:ext cx="1159785" cy="1051262"/>
          </a:xfrm>
          <a:prstGeom prst="rect">
            <a:avLst/>
          </a:prstGeom>
        </p:spPr>
      </p:pic>
      <p:sp>
        <p:nvSpPr>
          <p:cNvPr id="19" name="TextBox 18">
            <a:extLst>
              <a:ext uri="{FF2B5EF4-FFF2-40B4-BE49-F238E27FC236}">
                <a16:creationId xmlns:a16="http://schemas.microsoft.com/office/drawing/2014/main" id="{44269790-9DBB-480D-A222-AE49171B146F}"/>
              </a:ext>
            </a:extLst>
          </p:cNvPr>
          <p:cNvSpPr txBox="1"/>
          <p:nvPr/>
        </p:nvSpPr>
        <p:spPr>
          <a:xfrm>
            <a:off x="796334" y="5445224"/>
            <a:ext cx="2853318" cy="1200329"/>
          </a:xfrm>
          <a:prstGeom prst="rect">
            <a:avLst/>
          </a:prstGeom>
          <a:solidFill>
            <a:schemeClr val="bg1"/>
          </a:solidFill>
          <a:ln w="28575">
            <a:solidFill>
              <a:schemeClr val="accent4">
                <a:lumMod val="75000"/>
              </a:schemeClr>
            </a:solidFill>
          </a:ln>
        </p:spPr>
        <p:txBody>
          <a:bodyPr wrap="square" rtlCol="0">
            <a:spAutoFit/>
          </a:bodyPr>
          <a:lstStyle/>
          <a:p>
            <a:r>
              <a:rPr lang="en-GB" dirty="0"/>
              <a:t>Feedback from administration staff supporting the Bereavement Support Service</a:t>
            </a:r>
          </a:p>
        </p:txBody>
      </p:sp>
      <p:sp>
        <p:nvSpPr>
          <p:cNvPr id="20" name="TextBox 19">
            <a:extLst>
              <a:ext uri="{FF2B5EF4-FFF2-40B4-BE49-F238E27FC236}">
                <a16:creationId xmlns:a16="http://schemas.microsoft.com/office/drawing/2014/main" id="{A2A38456-4B1D-4678-BC1F-17107357CF75}"/>
              </a:ext>
            </a:extLst>
          </p:cNvPr>
          <p:cNvSpPr txBox="1"/>
          <p:nvPr/>
        </p:nvSpPr>
        <p:spPr>
          <a:xfrm>
            <a:off x="3419872" y="476672"/>
            <a:ext cx="2376264" cy="523220"/>
          </a:xfrm>
          <a:prstGeom prst="rect">
            <a:avLst/>
          </a:prstGeom>
          <a:noFill/>
        </p:spPr>
        <p:txBody>
          <a:bodyPr wrap="square" rtlCol="0">
            <a:spAutoFit/>
          </a:bodyPr>
          <a:lstStyle/>
          <a:p>
            <a:pPr algn="ctr"/>
            <a:r>
              <a:rPr lang="en-GB" sz="2800" dirty="0">
                <a:solidFill>
                  <a:schemeClr val="accent4">
                    <a:lumMod val="75000"/>
                  </a:schemeClr>
                </a:solidFill>
              </a:rPr>
              <a:t>Feedback</a:t>
            </a:r>
          </a:p>
        </p:txBody>
      </p:sp>
    </p:spTree>
    <p:extLst>
      <p:ext uri="{BB962C8B-B14F-4D97-AF65-F5344CB8AC3E}">
        <p14:creationId xmlns:p14="http://schemas.microsoft.com/office/powerpoint/2010/main" val="765194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peech Bubble: Rectangle with Corners Rounded 17">
            <a:extLst>
              <a:ext uri="{FF2B5EF4-FFF2-40B4-BE49-F238E27FC236}">
                <a16:creationId xmlns:a16="http://schemas.microsoft.com/office/drawing/2014/main" id="{AF9C1C41-96DB-4820-ABB6-E3294222BE96}"/>
              </a:ext>
            </a:extLst>
          </p:cNvPr>
          <p:cNvSpPr/>
          <p:nvPr/>
        </p:nvSpPr>
        <p:spPr>
          <a:xfrm>
            <a:off x="2771800" y="5475749"/>
            <a:ext cx="5724129" cy="860065"/>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17" name="Speech Bubble: Rectangle with Corners Rounded 16">
            <a:extLst>
              <a:ext uri="{FF2B5EF4-FFF2-40B4-BE49-F238E27FC236}">
                <a16:creationId xmlns:a16="http://schemas.microsoft.com/office/drawing/2014/main" id="{58EFABC8-3F15-4AD9-8B6D-0D2732E4A42C}"/>
              </a:ext>
            </a:extLst>
          </p:cNvPr>
          <p:cNvSpPr/>
          <p:nvPr/>
        </p:nvSpPr>
        <p:spPr>
          <a:xfrm>
            <a:off x="457438" y="3926517"/>
            <a:ext cx="7581049" cy="1159567"/>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16" name="Speech Bubble: Rectangle with Corners Rounded 15">
            <a:extLst>
              <a:ext uri="{FF2B5EF4-FFF2-40B4-BE49-F238E27FC236}">
                <a16:creationId xmlns:a16="http://schemas.microsoft.com/office/drawing/2014/main" id="{D867FF27-E1B5-47C8-90A4-E0FD7FB38D51}"/>
              </a:ext>
            </a:extLst>
          </p:cNvPr>
          <p:cNvSpPr/>
          <p:nvPr/>
        </p:nvSpPr>
        <p:spPr>
          <a:xfrm>
            <a:off x="3923928" y="2409581"/>
            <a:ext cx="4572001" cy="1101686"/>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12" name="Speech Bubble: Rectangle with Corners Rounded 11">
            <a:extLst>
              <a:ext uri="{FF2B5EF4-FFF2-40B4-BE49-F238E27FC236}">
                <a16:creationId xmlns:a16="http://schemas.microsoft.com/office/drawing/2014/main" id="{2E3D5FE6-C0BF-4CCA-9D0F-ADBA0EE130BB}"/>
              </a:ext>
            </a:extLst>
          </p:cNvPr>
          <p:cNvSpPr/>
          <p:nvPr/>
        </p:nvSpPr>
        <p:spPr>
          <a:xfrm>
            <a:off x="611559" y="932253"/>
            <a:ext cx="5480991" cy="1351303"/>
          </a:xfrm>
          <a:prstGeom prst="wedgeRoundRectCallout">
            <a:avLst>
              <a:gd name="adj1" fmla="val -20833"/>
              <a:gd name="adj2" fmla="val 66533"/>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3" name="TextBox 2"/>
          <p:cNvSpPr txBox="1"/>
          <p:nvPr/>
        </p:nvSpPr>
        <p:spPr>
          <a:xfrm>
            <a:off x="856176" y="874372"/>
            <a:ext cx="5236375" cy="1477328"/>
          </a:xfrm>
          <a:prstGeom prst="rect">
            <a:avLst/>
          </a:prstGeom>
          <a:noFill/>
        </p:spPr>
        <p:txBody>
          <a:bodyPr wrap="square" rtlCol="0">
            <a:spAutoFit/>
          </a:bodyPr>
          <a:lstStyle/>
          <a:p>
            <a:r>
              <a:rPr lang="en-GB" dirty="0"/>
              <a:t>Heartfelt thanks for the card and heart, I loved that the card was handwritten as it made it more special, and that Mr B also had a heart.  I slept with the heart the day it was received and had it with me when I did the eulogy. I am going to put the seeds on his grave</a:t>
            </a:r>
          </a:p>
        </p:txBody>
      </p:sp>
      <p:sp>
        <p:nvSpPr>
          <p:cNvPr id="7" name="TextBox 6"/>
          <p:cNvSpPr txBox="1"/>
          <p:nvPr/>
        </p:nvSpPr>
        <p:spPr>
          <a:xfrm>
            <a:off x="3284240" y="3221360"/>
            <a:ext cx="5616624" cy="369332"/>
          </a:xfrm>
          <a:prstGeom prst="rect">
            <a:avLst/>
          </a:prstGeom>
          <a:noFill/>
        </p:spPr>
        <p:txBody>
          <a:bodyPr wrap="square" rtlCol="0">
            <a:spAutoFit/>
          </a:bodyPr>
          <a:lstStyle/>
          <a:p>
            <a:endParaRPr lang="en-GB" dirty="0"/>
          </a:p>
        </p:txBody>
      </p:sp>
      <p:sp>
        <p:nvSpPr>
          <p:cNvPr id="8" name="TextBox 7"/>
          <p:cNvSpPr txBox="1"/>
          <p:nvPr/>
        </p:nvSpPr>
        <p:spPr>
          <a:xfrm>
            <a:off x="457439" y="3933056"/>
            <a:ext cx="7581049" cy="1200329"/>
          </a:xfrm>
          <a:prstGeom prst="rect">
            <a:avLst/>
          </a:prstGeom>
          <a:noFill/>
        </p:spPr>
        <p:txBody>
          <a:bodyPr wrap="square" rtlCol="0">
            <a:spAutoFit/>
          </a:bodyPr>
          <a:lstStyle/>
          <a:p>
            <a:r>
              <a:rPr lang="en-GB" dirty="0"/>
              <a:t>As an employee of the Trust and someone with personal experience of dealing with the sadness of </a:t>
            </a:r>
            <a:r>
              <a:rPr lang="en-GB" dirty="0" err="1"/>
              <a:t>Covid</a:t>
            </a:r>
            <a:r>
              <a:rPr lang="en-GB" dirty="0"/>
              <a:t>, I would like to say, we are getting it right. My family found the bereavement box, containing a heart, some marigold flower seeds and a heart-warming message from the Trust comforting</a:t>
            </a:r>
          </a:p>
        </p:txBody>
      </p:sp>
      <p:sp>
        <p:nvSpPr>
          <p:cNvPr id="10" name="TextBox 9"/>
          <p:cNvSpPr txBox="1"/>
          <p:nvPr/>
        </p:nvSpPr>
        <p:spPr>
          <a:xfrm>
            <a:off x="2915816" y="5412485"/>
            <a:ext cx="5805314" cy="923330"/>
          </a:xfrm>
          <a:prstGeom prst="rect">
            <a:avLst/>
          </a:prstGeom>
          <a:noFill/>
        </p:spPr>
        <p:txBody>
          <a:bodyPr wrap="square" rtlCol="0">
            <a:spAutoFit/>
          </a:bodyPr>
          <a:lstStyle/>
          <a:p>
            <a:r>
              <a:rPr lang="en-GB" dirty="0"/>
              <a:t>‘It was lovely of you to send a handwritten card. Lovely, thoughtful’ ‘So impressed with the call. So lovely of you to ring’. Thank you for making me smile’</a:t>
            </a:r>
          </a:p>
        </p:txBody>
      </p:sp>
      <p:sp>
        <p:nvSpPr>
          <p:cNvPr id="2" name="TextBox 1">
            <a:extLst>
              <a:ext uri="{FF2B5EF4-FFF2-40B4-BE49-F238E27FC236}">
                <a16:creationId xmlns:a16="http://schemas.microsoft.com/office/drawing/2014/main" id="{2B5CFBBB-42B8-44F3-A145-FE101452DCD3}"/>
              </a:ext>
            </a:extLst>
          </p:cNvPr>
          <p:cNvSpPr txBox="1"/>
          <p:nvPr/>
        </p:nvSpPr>
        <p:spPr>
          <a:xfrm>
            <a:off x="2627784" y="260648"/>
            <a:ext cx="3240360" cy="461665"/>
          </a:xfrm>
          <a:prstGeom prst="rect">
            <a:avLst/>
          </a:prstGeom>
          <a:noFill/>
        </p:spPr>
        <p:txBody>
          <a:bodyPr wrap="square" rtlCol="0">
            <a:spAutoFit/>
          </a:bodyPr>
          <a:lstStyle/>
          <a:p>
            <a:r>
              <a:rPr lang="en-GB" sz="2400" dirty="0">
                <a:solidFill>
                  <a:schemeClr val="accent4">
                    <a:lumMod val="75000"/>
                  </a:schemeClr>
                </a:solidFill>
              </a:rPr>
              <a:t>Feedback from Relatives</a:t>
            </a:r>
          </a:p>
        </p:txBody>
      </p:sp>
      <p:sp>
        <p:nvSpPr>
          <p:cNvPr id="13" name="TextBox 12">
            <a:extLst>
              <a:ext uri="{FF2B5EF4-FFF2-40B4-BE49-F238E27FC236}">
                <a16:creationId xmlns:a16="http://schemas.microsoft.com/office/drawing/2014/main" id="{5D9BD5B8-0F42-4B80-9DB5-3858992F8C99}"/>
              </a:ext>
            </a:extLst>
          </p:cNvPr>
          <p:cNvSpPr txBox="1"/>
          <p:nvPr/>
        </p:nvSpPr>
        <p:spPr>
          <a:xfrm>
            <a:off x="3995935" y="2341437"/>
            <a:ext cx="4572000" cy="1200329"/>
          </a:xfrm>
          <a:prstGeom prst="rect">
            <a:avLst/>
          </a:prstGeom>
          <a:noFill/>
        </p:spPr>
        <p:txBody>
          <a:bodyPr wrap="square">
            <a:spAutoFit/>
          </a:bodyPr>
          <a:lstStyle/>
          <a:p>
            <a:r>
              <a:rPr lang="en-GB" dirty="0">
                <a:solidFill>
                  <a:schemeClr val="tx1"/>
                </a:solidFill>
              </a:rPr>
              <a:t>I can’t describe the feeling when we got the box. Totally overwhelmed and speechless. Made us feel so connected and close to A – we were happy knowing he had a heart too</a:t>
            </a:r>
          </a:p>
        </p:txBody>
      </p:sp>
    </p:spTree>
    <p:extLst>
      <p:ext uri="{BB962C8B-B14F-4D97-AF65-F5344CB8AC3E}">
        <p14:creationId xmlns:p14="http://schemas.microsoft.com/office/powerpoint/2010/main" val="707548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1268760"/>
            <a:ext cx="7416824" cy="1015663"/>
          </a:xfrm>
          <a:prstGeom prst="rect">
            <a:avLst/>
          </a:prstGeom>
          <a:noFill/>
        </p:spPr>
        <p:txBody>
          <a:bodyPr wrap="square" rtlCol="0">
            <a:spAutoFit/>
          </a:bodyPr>
          <a:lstStyle/>
          <a:p>
            <a:r>
              <a:rPr lang="en-GB" sz="2400" b="1" dirty="0"/>
              <a:t>Results</a:t>
            </a:r>
          </a:p>
          <a:p>
            <a:r>
              <a:rPr lang="en-GB" dirty="0"/>
              <a:t>From March 23</a:t>
            </a:r>
            <a:r>
              <a:rPr lang="en-GB" baseline="30000" dirty="0"/>
              <a:t>rd</a:t>
            </a:r>
            <a:r>
              <a:rPr lang="en-GB" dirty="0"/>
              <a:t> 2020 – End of April 2021</a:t>
            </a:r>
          </a:p>
          <a:p>
            <a:r>
              <a:rPr lang="en-GB" dirty="0"/>
              <a:t>The results are as followed:-</a:t>
            </a:r>
          </a:p>
        </p:txBody>
      </p:sp>
      <p:graphicFrame>
        <p:nvGraphicFramePr>
          <p:cNvPr id="2" name="Table 4">
            <a:extLst>
              <a:ext uri="{FF2B5EF4-FFF2-40B4-BE49-F238E27FC236}">
                <a16:creationId xmlns:a16="http://schemas.microsoft.com/office/drawing/2014/main" id="{7F88CF44-A711-49D1-AF78-421DBCAFD4F6}"/>
              </a:ext>
            </a:extLst>
          </p:cNvPr>
          <p:cNvGraphicFramePr>
            <a:graphicFrameLocks noGrp="1"/>
          </p:cNvGraphicFramePr>
          <p:nvPr>
            <p:extLst>
              <p:ext uri="{D42A27DB-BD31-4B8C-83A1-F6EECF244321}">
                <p14:modId xmlns:p14="http://schemas.microsoft.com/office/powerpoint/2010/main" val="3124197594"/>
              </p:ext>
            </p:extLst>
          </p:nvPr>
        </p:nvGraphicFramePr>
        <p:xfrm>
          <a:off x="1115616" y="2492896"/>
          <a:ext cx="6096000" cy="1381760"/>
        </p:xfrm>
        <a:graphic>
          <a:graphicData uri="http://schemas.openxmlformats.org/drawingml/2006/table">
            <a:tbl>
              <a:tblPr firstRow="1" bandRow="1">
                <a:tableStyleId>{00A15C55-8517-42AA-B614-E9B94910E393}</a:tableStyleId>
              </a:tblPr>
              <a:tblGrid>
                <a:gridCol w="3048000">
                  <a:extLst>
                    <a:ext uri="{9D8B030D-6E8A-4147-A177-3AD203B41FA5}">
                      <a16:colId xmlns:a16="http://schemas.microsoft.com/office/drawing/2014/main" val="742572967"/>
                    </a:ext>
                  </a:extLst>
                </a:gridCol>
                <a:gridCol w="3048000">
                  <a:extLst>
                    <a:ext uri="{9D8B030D-6E8A-4147-A177-3AD203B41FA5}">
                      <a16:colId xmlns:a16="http://schemas.microsoft.com/office/drawing/2014/main" val="1071607683"/>
                    </a:ext>
                  </a:extLst>
                </a:gridCol>
              </a:tblGrid>
              <a:tr h="370840">
                <a:tc>
                  <a:txBody>
                    <a:bodyPr/>
                    <a:lstStyle/>
                    <a:p>
                      <a:r>
                        <a:rPr lang="en-GB" dirty="0"/>
                        <a:t>Deaths at CRH </a:t>
                      </a:r>
                    </a:p>
                  </a:txBody>
                  <a:tcPr/>
                </a:tc>
                <a:tc>
                  <a:txBody>
                    <a:bodyPr/>
                    <a:lstStyle/>
                    <a:p>
                      <a:r>
                        <a:rPr lang="en-GB" dirty="0"/>
                        <a:t>1949</a:t>
                      </a:r>
                    </a:p>
                  </a:txBody>
                  <a:tcPr/>
                </a:tc>
                <a:extLst>
                  <a:ext uri="{0D108BD9-81ED-4DB2-BD59-A6C34878D82A}">
                    <a16:rowId xmlns:a16="http://schemas.microsoft.com/office/drawing/2014/main" val="1475206562"/>
                  </a:ext>
                </a:extLst>
              </a:tr>
              <a:tr h="370840">
                <a:tc>
                  <a:txBody>
                    <a:bodyPr/>
                    <a:lstStyle/>
                    <a:p>
                      <a:r>
                        <a:rPr lang="en-GB" dirty="0"/>
                        <a:t>Bereavement Boxes sent</a:t>
                      </a:r>
                    </a:p>
                  </a:txBody>
                  <a:tcPr/>
                </a:tc>
                <a:tc>
                  <a:txBody>
                    <a:bodyPr/>
                    <a:lstStyle/>
                    <a:p>
                      <a:r>
                        <a:rPr lang="en-GB" dirty="0"/>
                        <a:t>1710 (88%)</a:t>
                      </a:r>
                    </a:p>
                  </a:txBody>
                  <a:tcPr/>
                </a:tc>
                <a:extLst>
                  <a:ext uri="{0D108BD9-81ED-4DB2-BD59-A6C34878D82A}">
                    <a16:rowId xmlns:a16="http://schemas.microsoft.com/office/drawing/2014/main" val="4043505200"/>
                  </a:ext>
                </a:extLst>
              </a:tr>
              <a:tr h="370840">
                <a:tc>
                  <a:txBody>
                    <a:bodyPr/>
                    <a:lstStyle/>
                    <a:p>
                      <a:r>
                        <a:rPr lang="en-GB" dirty="0"/>
                        <a:t>Telephone calls made (from 20</a:t>
                      </a:r>
                      <a:r>
                        <a:rPr lang="en-GB" baseline="30000" dirty="0"/>
                        <a:t>th</a:t>
                      </a:r>
                      <a:r>
                        <a:rPr lang="en-GB" dirty="0"/>
                        <a:t> April 2020)</a:t>
                      </a:r>
                    </a:p>
                  </a:txBody>
                  <a:tcPr/>
                </a:tc>
                <a:tc>
                  <a:txBody>
                    <a:bodyPr/>
                    <a:lstStyle/>
                    <a:p>
                      <a:r>
                        <a:rPr lang="en-GB" dirty="0"/>
                        <a:t>1239</a:t>
                      </a:r>
                    </a:p>
                  </a:txBody>
                  <a:tcPr/>
                </a:tc>
                <a:extLst>
                  <a:ext uri="{0D108BD9-81ED-4DB2-BD59-A6C34878D82A}">
                    <a16:rowId xmlns:a16="http://schemas.microsoft.com/office/drawing/2014/main" val="816715748"/>
                  </a:ext>
                </a:extLst>
              </a:tr>
            </a:tbl>
          </a:graphicData>
        </a:graphic>
      </p:graphicFrame>
      <p:graphicFrame>
        <p:nvGraphicFramePr>
          <p:cNvPr id="5" name="Table 5">
            <a:extLst>
              <a:ext uri="{FF2B5EF4-FFF2-40B4-BE49-F238E27FC236}">
                <a16:creationId xmlns:a16="http://schemas.microsoft.com/office/drawing/2014/main" id="{49236409-8806-4254-91AA-DFA5A25C5A16}"/>
              </a:ext>
            </a:extLst>
          </p:cNvPr>
          <p:cNvGraphicFramePr>
            <a:graphicFrameLocks noGrp="1"/>
          </p:cNvGraphicFramePr>
          <p:nvPr>
            <p:extLst>
              <p:ext uri="{D42A27DB-BD31-4B8C-83A1-F6EECF244321}">
                <p14:modId xmlns:p14="http://schemas.microsoft.com/office/powerpoint/2010/main" val="2724218696"/>
              </p:ext>
            </p:extLst>
          </p:nvPr>
        </p:nvGraphicFramePr>
        <p:xfrm>
          <a:off x="1115616" y="4390698"/>
          <a:ext cx="6768752" cy="1188720"/>
        </p:xfrm>
        <a:graphic>
          <a:graphicData uri="http://schemas.openxmlformats.org/drawingml/2006/table">
            <a:tbl>
              <a:tblPr firstRow="1" bandRow="1">
                <a:tableStyleId>{00A15C55-8517-42AA-B614-E9B94910E393}</a:tableStyleId>
              </a:tblPr>
              <a:tblGrid>
                <a:gridCol w="6768752">
                  <a:extLst>
                    <a:ext uri="{9D8B030D-6E8A-4147-A177-3AD203B41FA5}">
                      <a16:colId xmlns:a16="http://schemas.microsoft.com/office/drawing/2014/main" val="2620090827"/>
                    </a:ext>
                  </a:extLst>
                </a:gridCol>
              </a:tblGrid>
              <a:tr h="139040">
                <a:tc>
                  <a:txBody>
                    <a:bodyPr/>
                    <a:lstStyle/>
                    <a:p>
                      <a:r>
                        <a:rPr lang="en-GB" dirty="0">
                          <a:solidFill>
                            <a:schemeClr val="bg1"/>
                          </a:solidFill>
                        </a:rPr>
                        <a:t>Boxes not</a:t>
                      </a:r>
                      <a:r>
                        <a:rPr lang="en-GB" baseline="0" dirty="0">
                          <a:solidFill>
                            <a:schemeClr val="bg1"/>
                          </a:solidFill>
                        </a:rPr>
                        <a:t> </a:t>
                      </a:r>
                      <a:r>
                        <a:rPr lang="en-GB" dirty="0">
                          <a:solidFill>
                            <a:schemeClr val="bg1"/>
                          </a:solidFill>
                        </a:rPr>
                        <a:t>sent, due to a number of factors including:</a:t>
                      </a:r>
                    </a:p>
                    <a:p>
                      <a:r>
                        <a:rPr lang="en-GB" dirty="0">
                          <a:solidFill>
                            <a:schemeClr val="bg1"/>
                          </a:solidFill>
                        </a:rPr>
                        <a:t>No NOK details </a:t>
                      </a:r>
                    </a:p>
                    <a:p>
                      <a:r>
                        <a:rPr lang="en-GB" dirty="0">
                          <a:solidFill>
                            <a:schemeClr val="bg1"/>
                          </a:solidFill>
                        </a:rPr>
                        <a:t>Solicitor/Power of attorney details only</a:t>
                      </a:r>
                    </a:p>
                    <a:p>
                      <a:r>
                        <a:rPr lang="en-GB" dirty="0">
                          <a:solidFill>
                            <a:schemeClr val="bg1"/>
                          </a:solidFill>
                        </a:rPr>
                        <a:t>NOK living abroad</a:t>
                      </a:r>
                    </a:p>
                  </a:txBody>
                  <a:tcPr/>
                </a:tc>
                <a:extLst>
                  <a:ext uri="{0D108BD9-81ED-4DB2-BD59-A6C34878D82A}">
                    <a16:rowId xmlns:a16="http://schemas.microsoft.com/office/drawing/2014/main" val="1829024033"/>
                  </a:ext>
                </a:extLst>
              </a:tr>
            </a:tbl>
          </a:graphicData>
        </a:graphic>
      </p:graphicFrame>
    </p:spTree>
    <p:extLst>
      <p:ext uri="{BB962C8B-B14F-4D97-AF65-F5344CB8AC3E}">
        <p14:creationId xmlns:p14="http://schemas.microsoft.com/office/powerpoint/2010/main" val="1227969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6863" y="1052736"/>
            <a:ext cx="7776864" cy="5289140"/>
          </a:xfrm>
          <a:prstGeom prst="rect">
            <a:avLst/>
          </a:prstGeom>
          <a:noFill/>
        </p:spPr>
        <p:txBody>
          <a:bodyPr wrap="square" rtlCol="0">
            <a:spAutoFit/>
          </a:bodyPr>
          <a:lstStyle/>
          <a:p>
            <a:r>
              <a:rPr lang="en-GB" sz="2000" b="1" dirty="0"/>
              <a:t>Outcomes</a:t>
            </a:r>
          </a:p>
          <a:p>
            <a:pPr marL="285750" indent="-285750">
              <a:buFont typeface="Arial" panose="020B0604020202020204" pitchFamily="34" charset="0"/>
              <a:buChar char="•"/>
            </a:pPr>
            <a:r>
              <a:rPr lang="en-GB" dirty="0"/>
              <a:t>Measured through qualitative feedback which has described the impact for relatives and staff involved in the process. The achievements have been in relation to the relatives’ experience with us as a Trust. The relative’s wellbeing is at the heart of the service.</a:t>
            </a:r>
          </a:p>
          <a:p>
            <a:pPr marL="285750" indent="-285750">
              <a:buFont typeface="Arial" panose="020B0604020202020204" pitchFamily="34" charset="0"/>
              <a:buChar char="•"/>
            </a:pPr>
            <a:endParaRPr lang="en-GB" dirty="0"/>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initial aim of the service was to provide support for bereaved relatives. </a:t>
            </a:r>
            <a:r>
              <a:rPr lang="en-GB" dirty="0">
                <a:latin typeface="Calibri" panose="020F0502020204030204" pitchFamily="34" charset="0"/>
                <a:ea typeface="Calibri" panose="020F0502020204030204" pitchFamily="34" charset="0"/>
                <a:cs typeface="Times New Roman" panose="02020603050405020304" pitchFamily="18" charset="0"/>
              </a:rPr>
              <a:t>H</a:t>
            </a:r>
            <a:r>
              <a:rPr lang="en-GB" sz="1800" dirty="0">
                <a:effectLst/>
                <a:latin typeface="Calibri" panose="020F0502020204030204" pitchFamily="34" charset="0"/>
                <a:ea typeface="Calibri" panose="020F0502020204030204" pitchFamily="34" charset="0"/>
                <a:cs typeface="Times New Roman" panose="02020603050405020304" pitchFamily="18" charset="0"/>
              </a:rPr>
              <a:t>owever, it has also enabled the Trust to respond quickly to feedback provided, sharing positive messages, and addressing learning opportunities - </a:t>
            </a:r>
            <a:r>
              <a:rPr lang="en-GB" dirty="0"/>
              <a:t>leading to improvements in future end of life care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r>
              <a:rPr lang="en-GB" dirty="0"/>
              <a:t>Unaware how long the project would run, paper records were used. We now have a section on the Datix reporting system, enabling us to monitor outcomes, trends and impact.</a:t>
            </a:r>
          </a:p>
          <a:p>
            <a:endParaRPr lang="en-GB" dirty="0"/>
          </a:p>
          <a:p>
            <a:endParaRPr lang="en-GB" dirty="0"/>
          </a:p>
        </p:txBody>
      </p:sp>
      <p:graphicFrame>
        <p:nvGraphicFramePr>
          <p:cNvPr id="3" name="Table 3">
            <a:extLst>
              <a:ext uri="{FF2B5EF4-FFF2-40B4-BE49-F238E27FC236}">
                <a16:creationId xmlns:a16="http://schemas.microsoft.com/office/drawing/2014/main" id="{12380071-EF1A-4A7A-B62A-C875FBD1A8D7}"/>
              </a:ext>
            </a:extLst>
          </p:cNvPr>
          <p:cNvGraphicFramePr>
            <a:graphicFrameLocks noGrp="1"/>
          </p:cNvGraphicFramePr>
          <p:nvPr>
            <p:extLst>
              <p:ext uri="{D42A27DB-BD31-4B8C-83A1-F6EECF244321}">
                <p14:modId xmlns:p14="http://schemas.microsoft.com/office/powerpoint/2010/main" val="3742038234"/>
              </p:ext>
            </p:extLst>
          </p:nvPr>
        </p:nvGraphicFramePr>
        <p:xfrm>
          <a:off x="516863" y="4509120"/>
          <a:ext cx="7831481" cy="1752600"/>
        </p:xfrm>
        <a:graphic>
          <a:graphicData uri="http://schemas.openxmlformats.org/drawingml/2006/table">
            <a:tbl>
              <a:tblPr firstRow="1" bandRow="1">
                <a:tableStyleId>{00A15C55-8517-42AA-B614-E9B94910E393}</a:tableStyleId>
              </a:tblPr>
              <a:tblGrid>
                <a:gridCol w="2880320">
                  <a:extLst>
                    <a:ext uri="{9D8B030D-6E8A-4147-A177-3AD203B41FA5}">
                      <a16:colId xmlns:a16="http://schemas.microsoft.com/office/drawing/2014/main" val="3965265630"/>
                    </a:ext>
                  </a:extLst>
                </a:gridCol>
                <a:gridCol w="2317392">
                  <a:extLst>
                    <a:ext uri="{9D8B030D-6E8A-4147-A177-3AD203B41FA5}">
                      <a16:colId xmlns:a16="http://schemas.microsoft.com/office/drawing/2014/main" val="3750811751"/>
                    </a:ext>
                  </a:extLst>
                </a:gridCol>
                <a:gridCol w="2633769">
                  <a:extLst>
                    <a:ext uri="{9D8B030D-6E8A-4147-A177-3AD203B41FA5}">
                      <a16:colId xmlns:a16="http://schemas.microsoft.com/office/drawing/2014/main" val="3728971881"/>
                    </a:ext>
                  </a:extLst>
                </a:gridCol>
              </a:tblGrid>
              <a:tr h="370840">
                <a:tc gridSpan="3">
                  <a:txBody>
                    <a:bodyPr/>
                    <a:lstStyle/>
                    <a:p>
                      <a:r>
                        <a:rPr lang="en-GB" dirty="0">
                          <a:solidFill>
                            <a:schemeClr val="tx1"/>
                          </a:solidFill>
                        </a:rPr>
                        <a:t>Complaints – under end of life care heading</a:t>
                      </a:r>
                    </a:p>
                  </a:txBody>
                  <a:tcPr>
                    <a:solidFill>
                      <a:schemeClr val="accent4">
                        <a:lumMod val="40000"/>
                        <a:lumOff val="60000"/>
                      </a:schemeClr>
                    </a:solidFill>
                  </a:tcPr>
                </a:tc>
                <a:tc hMerge="1">
                  <a:txBody>
                    <a:bodyPr/>
                    <a:lstStyle/>
                    <a:p>
                      <a:endParaRPr lang="en-GB" dirty="0"/>
                    </a:p>
                  </a:txBody>
                  <a:tcPr>
                    <a:solidFill>
                      <a:schemeClr val="accent4">
                        <a:lumMod val="40000"/>
                        <a:lumOff val="60000"/>
                      </a:schemeClr>
                    </a:solidFill>
                  </a:tcPr>
                </a:tc>
                <a:tc hMerge="1">
                  <a:txBody>
                    <a:bodyPr/>
                    <a:lstStyle/>
                    <a:p>
                      <a:endParaRPr lang="en-GB" dirty="0"/>
                    </a:p>
                  </a:txBody>
                  <a:tcPr>
                    <a:solidFill>
                      <a:schemeClr val="accent4">
                        <a:lumMod val="40000"/>
                        <a:lumOff val="60000"/>
                      </a:schemeClr>
                    </a:solidFill>
                  </a:tcPr>
                </a:tc>
                <a:extLst>
                  <a:ext uri="{0D108BD9-81ED-4DB2-BD59-A6C34878D82A}">
                    <a16:rowId xmlns:a16="http://schemas.microsoft.com/office/drawing/2014/main" val="3140782196"/>
                  </a:ext>
                </a:extLst>
              </a:tr>
              <a:tr h="370840">
                <a:tc>
                  <a:txBody>
                    <a:bodyPr/>
                    <a:lstStyle/>
                    <a:p>
                      <a:r>
                        <a:rPr lang="en-GB" b="1" dirty="0"/>
                        <a:t>Date</a:t>
                      </a:r>
                    </a:p>
                  </a:txBody>
                  <a:tcPr>
                    <a:solidFill>
                      <a:schemeClr val="accent4">
                        <a:lumMod val="40000"/>
                        <a:lumOff val="60000"/>
                      </a:schemeClr>
                    </a:solidFill>
                  </a:tcPr>
                </a:tc>
                <a:tc>
                  <a:txBody>
                    <a:bodyPr/>
                    <a:lstStyle/>
                    <a:p>
                      <a:r>
                        <a:rPr lang="en-GB" b="1" dirty="0"/>
                        <a:t>Amount</a:t>
                      </a:r>
                    </a:p>
                  </a:txBody>
                  <a:tcPr>
                    <a:solidFill>
                      <a:schemeClr val="accent4">
                        <a:lumMod val="40000"/>
                        <a:lumOff val="60000"/>
                      </a:schemeClr>
                    </a:solidFill>
                  </a:tcPr>
                </a:tc>
                <a:tc>
                  <a:txBody>
                    <a:bodyPr/>
                    <a:lstStyle/>
                    <a:p>
                      <a:r>
                        <a:rPr lang="en-GB" b="1" dirty="0"/>
                        <a:t>Number of actual EOLC complaints</a:t>
                      </a:r>
                    </a:p>
                  </a:txBody>
                  <a:tcPr>
                    <a:solidFill>
                      <a:schemeClr val="accent4">
                        <a:lumMod val="40000"/>
                        <a:lumOff val="60000"/>
                      </a:schemeClr>
                    </a:solidFill>
                  </a:tcPr>
                </a:tc>
                <a:extLst>
                  <a:ext uri="{0D108BD9-81ED-4DB2-BD59-A6C34878D82A}">
                    <a16:rowId xmlns:a16="http://schemas.microsoft.com/office/drawing/2014/main" val="494331304"/>
                  </a:ext>
                </a:extLst>
              </a:tr>
              <a:tr h="370840">
                <a:tc>
                  <a:txBody>
                    <a:bodyPr/>
                    <a:lstStyle/>
                    <a:p>
                      <a:r>
                        <a:rPr lang="en-GB" dirty="0"/>
                        <a:t>March – September 2019</a:t>
                      </a:r>
                    </a:p>
                  </a:txBody>
                  <a:tcPr>
                    <a:solidFill>
                      <a:schemeClr val="accent4">
                        <a:lumMod val="40000"/>
                        <a:lumOff val="60000"/>
                      </a:schemeClr>
                    </a:solidFill>
                  </a:tcPr>
                </a:tc>
                <a:tc>
                  <a:txBody>
                    <a:bodyPr/>
                    <a:lstStyle/>
                    <a:p>
                      <a:r>
                        <a:rPr lang="en-GB" dirty="0"/>
                        <a:t>14</a:t>
                      </a:r>
                    </a:p>
                  </a:txBody>
                  <a:tcPr>
                    <a:solidFill>
                      <a:schemeClr val="accent4">
                        <a:lumMod val="40000"/>
                        <a:lumOff val="60000"/>
                      </a:schemeClr>
                    </a:solidFill>
                  </a:tcPr>
                </a:tc>
                <a:tc>
                  <a:txBody>
                    <a:bodyPr/>
                    <a:lstStyle/>
                    <a:p>
                      <a:r>
                        <a:rPr lang="en-GB" dirty="0"/>
                        <a:t>10</a:t>
                      </a:r>
                    </a:p>
                  </a:txBody>
                  <a:tcPr>
                    <a:solidFill>
                      <a:schemeClr val="accent4">
                        <a:lumMod val="40000"/>
                        <a:lumOff val="60000"/>
                      </a:schemeClr>
                    </a:solidFill>
                  </a:tcPr>
                </a:tc>
                <a:extLst>
                  <a:ext uri="{0D108BD9-81ED-4DB2-BD59-A6C34878D82A}">
                    <a16:rowId xmlns:a16="http://schemas.microsoft.com/office/drawing/2014/main" val="125072481"/>
                  </a:ext>
                </a:extLst>
              </a:tr>
              <a:tr h="370840">
                <a:tc>
                  <a:txBody>
                    <a:bodyPr/>
                    <a:lstStyle/>
                    <a:p>
                      <a:r>
                        <a:rPr lang="en-GB" dirty="0"/>
                        <a:t>March – September 2020</a:t>
                      </a:r>
                    </a:p>
                  </a:txBody>
                  <a:tcPr>
                    <a:solidFill>
                      <a:schemeClr val="accent4">
                        <a:lumMod val="40000"/>
                        <a:lumOff val="60000"/>
                      </a:schemeClr>
                    </a:solidFill>
                  </a:tcPr>
                </a:tc>
                <a:tc>
                  <a:txBody>
                    <a:bodyPr/>
                    <a:lstStyle/>
                    <a:p>
                      <a:r>
                        <a:rPr lang="en-GB" dirty="0"/>
                        <a:t>25</a:t>
                      </a:r>
                    </a:p>
                  </a:txBody>
                  <a:tcPr>
                    <a:solidFill>
                      <a:schemeClr val="accent4">
                        <a:lumMod val="40000"/>
                        <a:lumOff val="60000"/>
                      </a:schemeClr>
                    </a:solidFill>
                  </a:tcPr>
                </a:tc>
                <a:tc>
                  <a:txBody>
                    <a:bodyPr/>
                    <a:lstStyle/>
                    <a:p>
                      <a:r>
                        <a:rPr lang="en-GB" dirty="0"/>
                        <a:t>1</a:t>
                      </a:r>
                    </a:p>
                  </a:txBody>
                  <a:tcPr>
                    <a:solidFill>
                      <a:schemeClr val="accent4">
                        <a:lumMod val="40000"/>
                        <a:lumOff val="60000"/>
                      </a:schemeClr>
                    </a:solidFill>
                  </a:tcPr>
                </a:tc>
                <a:extLst>
                  <a:ext uri="{0D108BD9-81ED-4DB2-BD59-A6C34878D82A}">
                    <a16:rowId xmlns:a16="http://schemas.microsoft.com/office/drawing/2014/main" val="2401413136"/>
                  </a:ext>
                </a:extLst>
              </a:tr>
            </a:tbl>
          </a:graphicData>
        </a:graphic>
      </p:graphicFrame>
    </p:spTree>
    <p:extLst>
      <p:ext uri="{BB962C8B-B14F-4D97-AF65-F5344CB8AC3E}">
        <p14:creationId xmlns:p14="http://schemas.microsoft.com/office/powerpoint/2010/main" val="3487600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548" y="980728"/>
            <a:ext cx="8136904" cy="5909310"/>
          </a:xfrm>
          <a:prstGeom prst="rect">
            <a:avLst/>
          </a:prstGeom>
          <a:noFill/>
        </p:spPr>
        <p:txBody>
          <a:bodyPr wrap="square" rtlCol="0">
            <a:spAutoFit/>
          </a:bodyPr>
          <a:lstStyle/>
          <a:p>
            <a:r>
              <a:rPr lang="en-GB" b="1" dirty="0"/>
              <a:t>The Bereavement service -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Key elements that contributed to the success</a:t>
            </a:r>
            <a:endParaRPr lang="en-GB" b="1" dirty="0"/>
          </a:p>
          <a:p>
            <a:endParaRPr lang="en-GB" dirty="0"/>
          </a:p>
          <a:p>
            <a:pPr marL="285750" indent="-285750">
              <a:buFont typeface="Arial" panose="020B0604020202020204" pitchFamily="34" charset="0"/>
              <a:buChar char="•"/>
            </a:pPr>
            <a:r>
              <a:rPr lang="en-GB" dirty="0"/>
              <a:t>We have been innovative in a very demanding year to make bereaved relatives feel connected and valued. Starting a valuable 2 way dialogue that will not only benefit our bereaved relatives but also influence the care for our end of life care patients. </a:t>
            </a:r>
          </a:p>
          <a:p>
            <a:pPr marL="285750" indent="-285750">
              <a:buFont typeface="Wingdings" panose="05000000000000000000" pitchFamily="2" charset="2"/>
              <a:buChar char="Ø"/>
            </a:pPr>
            <a:endParaRPr lang="en-GB" dirty="0"/>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backing, s</a:t>
            </a:r>
            <a:r>
              <a:rPr lang="en-GB" dirty="0"/>
              <a:t>upport and encouragement from all the senior teams at CHFT to continue the service  ‘ Together we will deliver outstanding compassionate care to the communities we serve’ .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This is a proactive service with a personal touch . Hand written cards by staff, handmade hearts from the local community delivered by a very passionate team who have driven the service through the covid 19 period and plan to continue</a:t>
            </a:r>
          </a:p>
          <a:p>
            <a:r>
              <a:rPr lang="en-GB" dirty="0"/>
              <a:t>     the service as part of ‘business better than usual’</a:t>
            </a:r>
          </a:p>
          <a:p>
            <a:endParaRPr lang="en-GB" dirty="0"/>
          </a:p>
          <a:p>
            <a:pPr marL="285750" lvl="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extended team are from different areas and professions have all come together with a shared goal of supporting our bereaved relatives</a:t>
            </a: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Tree>
    <p:extLst>
      <p:ext uri="{BB962C8B-B14F-4D97-AF65-F5344CB8AC3E}">
        <p14:creationId xmlns:p14="http://schemas.microsoft.com/office/powerpoint/2010/main" val="310494638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634</TotalTime>
  <Words>1019</Words>
  <Application>Microsoft Office PowerPoint</Application>
  <PresentationFormat>On-screen Show (4:3)</PresentationFormat>
  <Paragraphs>93</Paragraphs>
  <Slides>11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1_Office Theme</vt:lpstr>
      <vt:lpstr>Bereavement Support Service  Support for Caregivers, Friends and Family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vt:lpstr>
      <vt:lpstr>PowerPoint Presentation</vt:lpstr>
    </vt:vector>
  </TitlesOfParts>
  <Company>Authorised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Bereavement Support Service Support for Caregivers, Friends and Family</dc:title>
  <dc:creator>andrea.vickerman</dc:creator>
  <cp:lastModifiedBy>Gillian Sykes</cp:lastModifiedBy>
  <cp:revision>46</cp:revision>
  <dcterms:created xsi:type="dcterms:W3CDTF">2021-07-29T09:17:58Z</dcterms:created>
  <dcterms:modified xsi:type="dcterms:W3CDTF">2021-08-04T13:45:46Z</dcterms:modified>
</cp:coreProperties>
</file>