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0" r:id="rId2"/>
  </p:sldMasterIdLst>
  <p:notesMasterIdLst>
    <p:notesMasterId r:id="rId11"/>
  </p:notesMasterIdLst>
  <p:sldIdLst>
    <p:sldId id="258" r:id="rId3"/>
    <p:sldId id="257" r:id="rId4"/>
    <p:sldId id="259" r:id="rId5"/>
    <p:sldId id="261" r:id="rId6"/>
    <p:sldId id="262" r:id="rId7"/>
    <p:sldId id="264" r:id="rId8"/>
    <p:sldId id="265"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7E0276-C4BA-4861-BED6-E820140978C1}">
          <p14:sldIdLst>
            <p14:sldId id="258"/>
            <p14:sldId id="257"/>
            <p14:sldId id="259"/>
            <p14:sldId id="261"/>
            <p14:sldId id="262"/>
            <p14:sldId id="264"/>
            <p14:sldId id="265"/>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BC"/>
    <a:srgbClr val="4D5C6D"/>
    <a:srgbClr val="009A79"/>
    <a:srgbClr val="8F47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08" autoAdjust="0"/>
  </p:normalViewPr>
  <p:slideViewPr>
    <p:cSldViewPr showGuides="1">
      <p:cViewPr varScale="1">
        <p:scale>
          <a:sx n="44" d="100"/>
          <a:sy n="44" d="100"/>
        </p:scale>
        <p:origin x="171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45317-F25F-48EF-A409-C40FD91558A9}" type="datetimeFigureOut">
              <a:rPr lang="en-GB" smtClean="0"/>
              <a:t>25/08/2021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40108-4A27-4C24-AB22-E2C277FB8DC5}" type="slidenum">
              <a:rPr lang="en-GB" smtClean="0"/>
              <a:t>‹#›</a:t>
            </a:fld>
            <a:endParaRPr lang="en-GB"/>
          </a:p>
        </p:txBody>
      </p:sp>
    </p:spTree>
    <p:extLst>
      <p:ext uri="{BB962C8B-B14F-4D97-AF65-F5344CB8AC3E}">
        <p14:creationId xmlns:p14="http://schemas.microsoft.com/office/powerpoint/2010/main" val="149738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40108-4A27-4C24-AB22-E2C277FB8DC5}" type="slidenum">
              <a:rPr lang="en-GB" smtClean="0"/>
              <a:t>1</a:t>
            </a:fld>
            <a:endParaRPr lang="en-GB"/>
          </a:p>
        </p:txBody>
      </p:sp>
    </p:spTree>
    <p:extLst>
      <p:ext uri="{BB962C8B-B14F-4D97-AF65-F5344CB8AC3E}">
        <p14:creationId xmlns:p14="http://schemas.microsoft.com/office/powerpoint/2010/main" val="215711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40108-4A27-4C24-AB22-E2C277FB8DC5}" type="slidenum">
              <a:rPr lang="en-GB" smtClean="0"/>
              <a:t>2</a:t>
            </a:fld>
            <a:endParaRPr lang="en-GB"/>
          </a:p>
        </p:txBody>
      </p:sp>
    </p:spTree>
    <p:extLst>
      <p:ext uri="{BB962C8B-B14F-4D97-AF65-F5344CB8AC3E}">
        <p14:creationId xmlns:p14="http://schemas.microsoft.com/office/powerpoint/2010/main" val="66529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40108-4A27-4C24-AB22-E2C277FB8DC5}" type="slidenum">
              <a:rPr lang="en-GB" smtClean="0"/>
              <a:t>3</a:t>
            </a:fld>
            <a:endParaRPr lang="en-GB"/>
          </a:p>
        </p:txBody>
      </p:sp>
    </p:spTree>
    <p:extLst>
      <p:ext uri="{BB962C8B-B14F-4D97-AF65-F5344CB8AC3E}">
        <p14:creationId xmlns:p14="http://schemas.microsoft.com/office/powerpoint/2010/main" val="321981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40108-4A27-4C24-AB22-E2C277FB8DC5}" type="slidenum">
              <a:rPr lang="en-GB" smtClean="0"/>
              <a:t>4</a:t>
            </a:fld>
            <a:endParaRPr lang="en-GB"/>
          </a:p>
        </p:txBody>
      </p:sp>
    </p:spTree>
    <p:extLst>
      <p:ext uri="{BB962C8B-B14F-4D97-AF65-F5344CB8AC3E}">
        <p14:creationId xmlns:p14="http://schemas.microsoft.com/office/powerpoint/2010/main" val="367128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40108-4A27-4C24-AB22-E2C277FB8DC5}" type="slidenum">
              <a:rPr lang="en-GB" smtClean="0"/>
              <a:t>5</a:t>
            </a:fld>
            <a:endParaRPr lang="en-GB"/>
          </a:p>
        </p:txBody>
      </p:sp>
    </p:spTree>
    <p:extLst>
      <p:ext uri="{BB962C8B-B14F-4D97-AF65-F5344CB8AC3E}">
        <p14:creationId xmlns:p14="http://schemas.microsoft.com/office/powerpoint/2010/main" val="179972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40108-4A27-4C24-AB22-E2C277FB8DC5}" type="slidenum">
              <a:rPr lang="en-GB" smtClean="0"/>
              <a:t>7</a:t>
            </a:fld>
            <a:endParaRPr lang="en-GB"/>
          </a:p>
        </p:txBody>
      </p:sp>
    </p:spTree>
    <p:extLst>
      <p:ext uri="{BB962C8B-B14F-4D97-AF65-F5344CB8AC3E}">
        <p14:creationId xmlns:p14="http://schemas.microsoft.com/office/powerpoint/2010/main" val="42992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40108-4A27-4C24-AB22-E2C277FB8DC5}" type="slidenum">
              <a:rPr lang="en-GB" smtClean="0"/>
              <a:t>8</a:t>
            </a:fld>
            <a:endParaRPr lang="en-GB"/>
          </a:p>
        </p:txBody>
      </p:sp>
    </p:spTree>
    <p:extLst>
      <p:ext uri="{BB962C8B-B14F-4D97-AF65-F5344CB8AC3E}">
        <p14:creationId xmlns:p14="http://schemas.microsoft.com/office/powerpoint/2010/main" val="131830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hoto o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84785"/>
            <a:ext cx="10558197" cy="1470025"/>
          </a:xfrm>
        </p:spPr>
        <p:txBody>
          <a:bodyPr anchor="t"/>
          <a:lstStyle>
            <a:lvl1pPr>
              <a:defRPr/>
            </a:lvl1pPr>
          </a:lstStyle>
          <a:p>
            <a:r>
              <a:rPr lang="en-US" dirty="0"/>
              <a:t>Click to add title</a:t>
            </a:r>
            <a:endParaRPr lang="en-GB" dirty="0"/>
          </a:p>
        </p:txBody>
      </p:sp>
      <p:sp>
        <p:nvSpPr>
          <p:cNvPr id="3" name="Subtitle 2"/>
          <p:cNvSpPr>
            <a:spLocks noGrp="1"/>
          </p:cNvSpPr>
          <p:nvPr>
            <p:ph type="subTitle" idx="1" hasCustomPrompt="1"/>
          </p:nvPr>
        </p:nvSpPr>
        <p:spPr>
          <a:xfrm>
            <a:off x="911424" y="2924944"/>
            <a:ext cx="10561173"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endParaRPr lang="en-GB" dirty="0"/>
          </a:p>
        </p:txBody>
      </p:sp>
      <p:pic>
        <p:nvPicPr>
          <p:cNvPr id="4" name="Picture 3" descr="Speech-bubb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8305" y="1895359"/>
            <a:ext cx="5702121" cy="4777542"/>
          </a:xfrm>
          <a:prstGeom prst="rect">
            <a:avLst/>
          </a:prstGeom>
        </p:spPr>
      </p:pic>
      <p:sp>
        <p:nvSpPr>
          <p:cNvPr id="7" name="Picture Placeholder 6"/>
          <p:cNvSpPr>
            <a:spLocks noGrp="1"/>
          </p:cNvSpPr>
          <p:nvPr>
            <p:ph type="pic" sz="quarter" idx="10"/>
          </p:nvPr>
        </p:nvSpPr>
        <p:spPr>
          <a:xfrm>
            <a:off x="6852451" y="2276872"/>
            <a:ext cx="4753827" cy="3585658"/>
          </a:xfrm>
          <a:prstGeom prst="ellipse">
            <a:avLst/>
          </a:prstGeom>
        </p:spPr>
        <p:txBody>
          <a:bodyPr/>
          <a:lstStyle/>
          <a:p>
            <a:endParaRPr lang="en-GB" dirty="0"/>
          </a:p>
        </p:txBody>
      </p:sp>
    </p:spTree>
    <p:extLst>
      <p:ext uri="{BB962C8B-B14F-4D97-AF65-F5344CB8AC3E}">
        <p14:creationId xmlns:p14="http://schemas.microsoft.com/office/powerpoint/2010/main" val="105276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3ADE677-80E4-4C55-8DC6-890285D9A295}" type="datetimeFigureOut">
              <a:rPr lang="en-GB" smtClean="0"/>
              <a:t>25/08/2021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0B7C0A3-62B0-4858-88B0-E542433816C4}" type="slidenum">
              <a:rPr lang="en-GB" smtClean="0"/>
              <a:t>‹#›</a:t>
            </a:fld>
            <a:endParaRPr lang="en-GB"/>
          </a:p>
        </p:txBody>
      </p:sp>
    </p:spTree>
    <p:extLst>
      <p:ext uri="{BB962C8B-B14F-4D97-AF65-F5344CB8AC3E}">
        <p14:creationId xmlns:p14="http://schemas.microsoft.com/office/powerpoint/2010/main" val="392793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3ADE677-80E4-4C55-8DC6-890285D9A295}" type="datetimeFigureOut">
              <a:rPr lang="en-GB" smtClean="0"/>
              <a:t>25/08/2021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0B7C0A3-62B0-4858-88B0-E542433816C4}" type="slidenum">
              <a:rPr lang="en-GB" smtClean="0"/>
              <a:t>‹#›</a:t>
            </a:fld>
            <a:endParaRPr lang="en-GB"/>
          </a:p>
        </p:txBody>
      </p:sp>
    </p:spTree>
    <p:extLst>
      <p:ext uri="{BB962C8B-B14F-4D97-AF65-F5344CB8AC3E}">
        <p14:creationId xmlns:p14="http://schemas.microsoft.com/office/powerpoint/2010/main" val="3560281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Text Placeholder 8"/>
          <p:cNvSpPr>
            <a:spLocks noGrp="1"/>
          </p:cNvSpPr>
          <p:nvPr>
            <p:ph type="body" sz="quarter" idx="10" hasCustomPrompt="1"/>
          </p:nvPr>
        </p:nvSpPr>
        <p:spPr>
          <a:xfrm>
            <a:off x="624418" y="1916114"/>
            <a:ext cx="10943167" cy="4249737"/>
          </a:xfrm>
          <a:prstGeom prst="rect">
            <a:avLst/>
          </a:prstGeom>
        </p:spPr>
        <p:txBody>
          <a:bodyPr/>
          <a:lstStyle>
            <a:lvl1pPr>
              <a:defRPr sz="2700" b="1" baseline="0">
                <a:latin typeface="+mj-lt"/>
              </a:defRPr>
            </a:lvl1pPr>
            <a:lvl2pPr>
              <a:defRPr baseline="0"/>
            </a:lvl2pPr>
          </a:lstStyle>
          <a:p>
            <a:pPr lvl="0"/>
            <a:r>
              <a:rPr lang="en-US" dirty="0"/>
              <a:t>Use this format for subtitles 27pt Arial Bold</a:t>
            </a:r>
          </a:p>
          <a:p>
            <a:pPr lvl="1"/>
            <a:r>
              <a:rPr lang="en-US" dirty="0"/>
              <a:t>Use this format for regular text. Text should be 20pt Arial, but can no smaller than 18pt. </a:t>
            </a:r>
            <a:endParaRPr lang="en-GB" dirty="0"/>
          </a:p>
        </p:txBody>
      </p:sp>
    </p:spTree>
    <p:extLst>
      <p:ext uri="{BB962C8B-B14F-4D97-AF65-F5344CB8AC3E}">
        <p14:creationId xmlns:p14="http://schemas.microsoft.com/office/powerpoint/2010/main" val="355551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Text Placeholder 8"/>
          <p:cNvSpPr>
            <a:spLocks noGrp="1"/>
          </p:cNvSpPr>
          <p:nvPr>
            <p:ph type="body" sz="quarter" idx="10" hasCustomPrompt="1"/>
          </p:nvPr>
        </p:nvSpPr>
        <p:spPr>
          <a:xfrm>
            <a:off x="624418" y="1916114"/>
            <a:ext cx="10943167" cy="4249737"/>
          </a:xfrm>
          <a:prstGeom prst="rect">
            <a:avLst/>
          </a:prstGeom>
        </p:spPr>
        <p:txBody>
          <a:bodyPr/>
          <a:lstStyle>
            <a:lvl1pPr>
              <a:defRPr sz="2700" b="1" baseline="0">
                <a:latin typeface="+mj-lt"/>
              </a:defRPr>
            </a:lvl1pPr>
            <a:lvl2pPr>
              <a:defRPr baseline="0"/>
            </a:lvl2pPr>
          </a:lstStyle>
          <a:p>
            <a:pPr lvl="0"/>
            <a:r>
              <a:rPr lang="en-US" dirty="0"/>
              <a:t>Use this format for subtitles 27pt Arial Bold</a:t>
            </a:r>
          </a:p>
          <a:p>
            <a:pPr lvl="1"/>
            <a:r>
              <a:rPr lang="en-US" dirty="0"/>
              <a:t>Use this format for regular text. Text should be 20pt Arial, but can no smaller than 18pt. </a:t>
            </a:r>
            <a:endParaRPr lang="en-GB" dirty="0"/>
          </a:p>
        </p:txBody>
      </p:sp>
    </p:spTree>
    <p:extLst>
      <p:ext uri="{BB962C8B-B14F-4D97-AF65-F5344CB8AC3E}">
        <p14:creationId xmlns:p14="http://schemas.microsoft.com/office/powerpoint/2010/main" val="222349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8"/>
          <p:cNvSpPr>
            <a:spLocks noGrp="1"/>
          </p:cNvSpPr>
          <p:nvPr>
            <p:ph type="body" sz="quarter" idx="10" hasCustomPrompt="1"/>
          </p:nvPr>
        </p:nvSpPr>
        <p:spPr>
          <a:xfrm>
            <a:off x="624418" y="1916114"/>
            <a:ext cx="10943167" cy="576783"/>
          </a:xfrm>
          <a:prstGeom prst="rect">
            <a:avLst/>
          </a:prstGeom>
        </p:spPr>
        <p:txBody>
          <a:bodyPr/>
          <a:lstStyle>
            <a:lvl1pPr>
              <a:defRPr sz="2700" b="1" baseline="0">
                <a:latin typeface="+mj-lt"/>
              </a:defRPr>
            </a:lvl1pPr>
            <a:lvl2pPr>
              <a:defRPr baseline="0"/>
            </a:lvl2pPr>
          </a:lstStyle>
          <a:p>
            <a:pPr lvl="0"/>
            <a:r>
              <a:rPr lang="en-US" dirty="0"/>
              <a:t>Use this format for subtitles 27pt Arial Bold</a:t>
            </a:r>
          </a:p>
          <a:p>
            <a:pPr lvl="1"/>
            <a:endParaRPr lang="en-US" dirty="0"/>
          </a:p>
          <a:p>
            <a:pPr lvl="1"/>
            <a:endParaRPr lang="en-GB" dirty="0"/>
          </a:p>
        </p:txBody>
      </p:sp>
      <p:sp>
        <p:nvSpPr>
          <p:cNvPr id="7" name="Text Placeholder 6"/>
          <p:cNvSpPr>
            <a:spLocks noGrp="1"/>
          </p:cNvSpPr>
          <p:nvPr>
            <p:ph type="body" sz="quarter" idx="11" hasCustomPrompt="1"/>
          </p:nvPr>
        </p:nvSpPr>
        <p:spPr>
          <a:xfrm>
            <a:off x="623392" y="2636838"/>
            <a:ext cx="10944192" cy="3313112"/>
          </a:xfrm>
          <a:prstGeom prst="rect">
            <a:avLst/>
          </a:prstGeom>
        </p:spPr>
        <p:txBody>
          <a:bodyPr/>
          <a:lstStyle>
            <a:lvl1pPr>
              <a:defRPr sz="2000" b="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text which should be 20pt Arial – never less than 18pt</a:t>
            </a:r>
            <a:endParaRPr lang="en-GB" dirty="0"/>
          </a:p>
        </p:txBody>
      </p:sp>
    </p:spTree>
    <p:extLst>
      <p:ext uri="{BB962C8B-B14F-4D97-AF65-F5344CB8AC3E}">
        <p14:creationId xmlns:p14="http://schemas.microsoft.com/office/powerpoint/2010/main" val="1613629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ith photo o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8"/>
          <p:cNvSpPr>
            <a:spLocks noGrp="1"/>
          </p:cNvSpPr>
          <p:nvPr>
            <p:ph type="body" sz="quarter" idx="10" hasCustomPrompt="1"/>
          </p:nvPr>
        </p:nvSpPr>
        <p:spPr>
          <a:xfrm>
            <a:off x="624417" y="1700809"/>
            <a:ext cx="10943167" cy="576783"/>
          </a:xfrm>
          <a:prstGeom prst="rect">
            <a:avLst/>
          </a:prstGeom>
        </p:spPr>
        <p:txBody>
          <a:bodyPr/>
          <a:lstStyle>
            <a:lvl1pPr>
              <a:defRPr sz="2700" b="1" baseline="0">
                <a:latin typeface="+mj-lt"/>
              </a:defRPr>
            </a:lvl1pPr>
            <a:lvl2pPr>
              <a:defRPr baseline="0"/>
            </a:lvl2pPr>
          </a:lstStyle>
          <a:p>
            <a:pPr lvl="0"/>
            <a:r>
              <a:rPr lang="en-US" dirty="0"/>
              <a:t>Use this format for subtitles 27pt Arial Bold</a:t>
            </a:r>
          </a:p>
          <a:p>
            <a:pPr lvl="1"/>
            <a:endParaRPr lang="en-US" dirty="0"/>
          </a:p>
          <a:p>
            <a:pPr lvl="1"/>
            <a:endParaRPr lang="en-GB" dirty="0"/>
          </a:p>
        </p:txBody>
      </p:sp>
      <p:sp>
        <p:nvSpPr>
          <p:cNvPr id="7" name="Text Placeholder 6"/>
          <p:cNvSpPr>
            <a:spLocks noGrp="1"/>
          </p:cNvSpPr>
          <p:nvPr>
            <p:ph type="body" sz="quarter" idx="11" hasCustomPrompt="1"/>
          </p:nvPr>
        </p:nvSpPr>
        <p:spPr>
          <a:xfrm>
            <a:off x="623392" y="2636838"/>
            <a:ext cx="10944192" cy="3313112"/>
          </a:xfrm>
          <a:prstGeom prst="rect">
            <a:avLst/>
          </a:prstGeom>
        </p:spPr>
        <p:txBody>
          <a:bodyPr numCol="2"/>
          <a:lstStyle>
            <a:lvl1pPr>
              <a:defRPr sz="2000" b="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text which should be 20pt Arial – never less than 18pt</a:t>
            </a:r>
            <a:endParaRPr lang="en-GB" dirty="0"/>
          </a:p>
        </p:txBody>
      </p:sp>
      <p:pic>
        <p:nvPicPr>
          <p:cNvPr id="5" name="Picture 4" descr="Speech-bubb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5786" y="2187293"/>
            <a:ext cx="4333903" cy="3631175"/>
          </a:xfrm>
          <a:prstGeom prst="rect">
            <a:avLst/>
          </a:prstGeom>
        </p:spPr>
      </p:pic>
      <p:sp>
        <p:nvSpPr>
          <p:cNvPr id="6" name="Picture Placeholder 6"/>
          <p:cNvSpPr>
            <a:spLocks noGrp="1"/>
          </p:cNvSpPr>
          <p:nvPr>
            <p:ph type="pic" sz="quarter" idx="12"/>
          </p:nvPr>
        </p:nvSpPr>
        <p:spPr>
          <a:xfrm>
            <a:off x="7536161" y="2492897"/>
            <a:ext cx="3613151" cy="2725283"/>
          </a:xfrm>
          <a:prstGeom prst="ellipse">
            <a:avLst/>
          </a:prstGeom>
        </p:spPr>
        <p:txBody>
          <a:bodyPr/>
          <a:lstStyle/>
          <a:p>
            <a:endParaRPr lang="en-GB" dirty="0"/>
          </a:p>
        </p:txBody>
      </p:sp>
    </p:spTree>
    <p:extLst>
      <p:ext uri="{BB962C8B-B14F-4D97-AF65-F5344CB8AC3E}">
        <p14:creationId xmlns:p14="http://schemas.microsoft.com/office/powerpoint/2010/main" val="538048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609600" y="1844824"/>
            <a:ext cx="10972800" cy="4525963"/>
          </a:xfrm>
          <a:prstGeom prst="rect">
            <a:avLst/>
          </a:prstGeom>
        </p:spPr>
        <p:txBody>
          <a:bodyPr vert="horz" lIns="91440" tIns="45720" rIns="91440" bIns="45720" rtlCol="0">
            <a:normAutofit/>
          </a:bodyPr>
          <a:lstStyle>
            <a:lvl1pPr>
              <a:defRPr sz="2700">
                <a:solidFill>
                  <a:srgbClr val="4D5C6D"/>
                </a:solidFill>
                <a:latin typeface="Arial Rounded MT Bold" panose="020F0704030504030204" pitchFamily="34" charset="0"/>
              </a:defRPr>
            </a:lvl1pPr>
            <a:lvl2pPr marL="0" indent="0">
              <a:defRPr sz="2000">
                <a:latin typeface="Arial" panose="020B0604020202020204" pitchFamily="34" charset="0"/>
                <a:cs typeface="Arial" panose="020B0604020202020204" pitchFamily="34" charset="0"/>
              </a:defRPr>
            </a:lvl2pPr>
          </a:lstStyle>
          <a:p>
            <a:pPr lvl="0"/>
            <a:r>
              <a:rPr lang="en-US" dirty="0"/>
              <a:t>Click here to add subtitle if you need one</a:t>
            </a:r>
          </a:p>
          <a:p>
            <a:pPr lvl="1"/>
            <a:endParaRPr lang="en-US" dirty="0"/>
          </a:p>
          <a:p>
            <a:pPr lvl="1"/>
            <a:r>
              <a:rPr lang="en-US" dirty="0"/>
              <a:t>Add your text in here – Arial 20pt – never go smaller than 18pt text</a:t>
            </a:r>
            <a:endParaRPr lang="en-GB" dirty="0"/>
          </a:p>
        </p:txBody>
      </p:sp>
    </p:spTree>
    <p:extLst>
      <p:ext uri="{BB962C8B-B14F-4D97-AF65-F5344CB8AC3E}">
        <p14:creationId xmlns:p14="http://schemas.microsoft.com/office/powerpoint/2010/main" val="66261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404664"/>
            <a:ext cx="10972800" cy="1143000"/>
          </a:xfrm>
          <a:prstGeom prst="rect">
            <a:avLst/>
          </a:prstGeom>
        </p:spPr>
        <p:txBody>
          <a:bodyPr vert="horz" lIns="91440" tIns="45720" rIns="91440" bIns="45720" rtlCol="0" anchor="ctr">
            <a:normAutofit/>
          </a:bodyPr>
          <a:lstStyle/>
          <a:p>
            <a:r>
              <a:rPr lang="en-US" dirty="0"/>
              <a:t>Click to edit enter title</a:t>
            </a:r>
            <a:endParaRPr lang="en-GB" dirty="0"/>
          </a:p>
        </p:txBody>
      </p:sp>
      <p:sp>
        <p:nvSpPr>
          <p:cNvPr id="8" name="Text Placeholder 2"/>
          <p:cNvSpPr>
            <a:spLocks noGrp="1"/>
          </p:cNvSpPr>
          <p:nvPr>
            <p:ph idx="1"/>
          </p:nvPr>
        </p:nvSpPr>
        <p:spPr>
          <a:xfrm>
            <a:off x="609600" y="1844824"/>
            <a:ext cx="10972800" cy="4525963"/>
          </a:xfrm>
          <a:prstGeom prst="rect">
            <a:avLst/>
          </a:prstGeom>
        </p:spPr>
        <p:txBody>
          <a:bodyPr vert="horz" lIns="91440" tIns="45720" rIns="91440" bIns="45720" rtlCol="0">
            <a:normAutofit/>
          </a:bodyPr>
          <a:lstStyle/>
          <a:p>
            <a:pPr lvl="0"/>
            <a:r>
              <a:rPr lang="en-US" dirty="0"/>
              <a:t>Click here to add subtitle if you need one</a:t>
            </a:r>
          </a:p>
          <a:p>
            <a:pPr lvl="1"/>
            <a:endParaRPr lang="en-US" dirty="0"/>
          </a:p>
          <a:p>
            <a:pPr lvl="1"/>
            <a:r>
              <a:rPr lang="en-US" dirty="0"/>
              <a:t>Add your text in here – Arial 20pt – never go smaller than 18pt text</a:t>
            </a:r>
            <a:endParaRPr lang="en-GB" dirty="0"/>
          </a:p>
        </p:txBody>
      </p:sp>
    </p:spTree>
    <p:extLst>
      <p:ext uri="{BB962C8B-B14F-4D97-AF65-F5344CB8AC3E}">
        <p14:creationId xmlns:p14="http://schemas.microsoft.com/office/powerpoint/2010/main" val="300869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CE6EF9-876F-48D0-B94D-F4436E5065C8}" type="datetimeFigureOut">
              <a:rPr lang="en-GB" smtClean="0"/>
              <a:t>25/08/2021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A505D52-FDE8-42BE-9EA8-4D0BD63BDD65}" type="slidenum">
              <a:rPr lang="en-GB" smtClean="0"/>
              <a:t>‹#›</a:t>
            </a:fld>
            <a:endParaRPr lang="en-GB"/>
          </a:p>
        </p:txBody>
      </p:sp>
    </p:spTree>
    <p:extLst>
      <p:ext uri="{BB962C8B-B14F-4D97-AF65-F5344CB8AC3E}">
        <p14:creationId xmlns:p14="http://schemas.microsoft.com/office/powerpoint/2010/main" val="3919975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BCE6EF9-876F-48D0-B94D-F4436E5065C8}" type="datetimeFigureOut">
              <a:rPr lang="en-GB" smtClean="0"/>
              <a:t>25/08/2021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A505D52-FDE8-42BE-9EA8-4D0BD63BDD65}" type="slidenum">
              <a:rPr lang="en-GB" smtClean="0"/>
              <a:t>‹#›</a:t>
            </a:fld>
            <a:endParaRPr lang="en-GB"/>
          </a:p>
        </p:txBody>
      </p:sp>
    </p:spTree>
    <p:extLst>
      <p:ext uri="{BB962C8B-B14F-4D97-AF65-F5344CB8AC3E}">
        <p14:creationId xmlns:p14="http://schemas.microsoft.com/office/powerpoint/2010/main" val="376562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3ADE677-80E4-4C55-8DC6-890285D9A295}" type="datetimeFigureOut">
              <a:rPr lang="en-GB" smtClean="0"/>
              <a:t>25/08/2021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0B7C0A3-62B0-4858-88B0-E542433816C4}" type="slidenum">
              <a:rPr lang="en-GB" smtClean="0"/>
              <a:t>‹#›</a:t>
            </a:fld>
            <a:endParaRPr lang="en-GB"/>
          </a:p>
        </p:txBody>
      </p:sp>
    </p:spTree>
    <p:extLst>
      <p:ext uri="{BB962C8B-B14F-4D97-AF65-F5344CB8AC3E}">
        <p14:creationId xmlns:p14="http://schemas.microsoft.com/office/powerpoint/2010/main" val="2755901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3BCE6EF9-876F-48D0-B94D-F4436E5065C8}" type="datetimeFigureOut">
              <a:rPr lang="en-GB" smtClean="0"/>
              <a:t>25/08/2021</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1A505D52-FDE8-42BE-9EA8-4D0BD63BDD65}" type="slidenum">
              <a:rPr lang="en-GB" smtClean="0"/>
              <a:t>‹#›</a:t>
            </a:fld>
            <a:endParaRPr lang="en-GB"/>
          </a:p>
        </p:txBody>
      </p:sp>
    </p:spTree>
    <p:extLst>
      <p:ext uri="{BB962C8B-B14F-4D97-AF65-F5344CB8AC3E}">
        <p14:creationId xmlns:p14="http://schemas.microsoft.com/office/powerpoint/2010/main" val="317485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BCE6EF9-876F-48D0-B94D-F4436E5065C8}" type="datetimeFigureOut">
              <a:rPr lang="en-GB" smtClean="0"/>
              <a:t>25/08/2021</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A505D52-FDE8-42BE-9EA8-4D0BD63BDD65}" type="slidenum">
              <a:rPr lang="en-GB" smtClean="0"/>
              <a:t>‹#›</a:t>
            </a:fld>
            <a:endParaRPr lang="en-GB"/>
          </a:p>
        </p:txBody>
      </p:sp>
    </p:spTree>
    <p:extLst>
      <p:ext uri="{BB962C8B-B14F-4D97-AF65-F5344CB8AC3E}">
        <p14:creationId xmlns:p14="http://schemas.microsoft.com/office/powerpoint/2010/main" val="205085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3BCE6EF9-876F-48D0-B94D-F4436E5065C8}" type="datetimeFigureOut">
              <a:rPr lang="en-GB" smtClean="0"/>
              <a:t>25/08/2021</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1A505D52-FDE8-42BE-9EA8-4D0BD63BDD65}" type="slidenum">
              <a:rPr lang="en-GB" smtClean="0"/>
              <a:t>‹#›</a:t>
            </a:fld>
            <a:endParaRPr lang="en-GB"/>
          </a:p>
        </p:txBody>
      </p:sp>
    </p:spTree>
    <p:extLst>
      <p:ext uri="{BB962C8B-B14F-4D97-AF65-F5344CB8AC3E}">
        <p14:creationId xmlns:p14="http://schemas.microsoft.com/office/powerpoint/2010/main" val="1170414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BCE6EF9-876F-48D0-B94D-F4436E5065C8}" type="datetimeFigureOut">
              <a:rPr lang="en-GB" smtClean="0"/>
              <a:t>25/08/2021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A505D52-FDE8-42BE-9EA8-4D0BD63BDD65}" type="slidenum">
              <a:rPr lang="en-GB" smtClean="0"/>
              <a:t>‹#›</a:t>
            </a:fld>
            <a:endParaRPr lang="en-GB"/>
          </a:p>
        </p:txBody>
      </p:sp>
    </p:spTree>
    <p:extLst>
      <p:ext uri="{BB962C8B-B14F-4D97-AF65-F5344CB8AC3E}">
        <p14:creationId xmlns:p14="http://schemas.microsoft.com/office/powerpoint/2010/main" val="2957077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BCE6EF9-876F-48D0-B94D-F4436E5065C8}" type="datetimeFigureOut">
              <a:rPr lang="en-GB" smtClean="0"/>
              <a:t>25/08/2021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A505D52-FDE8-42BE-9EA8-4D0BD63BDD65}" type="slidenum">
              <a:rPr lang="en-GB" smtClean="0"/>
              <a:t>‹#›</a:t>
            </a:fld>
            <a:endParaRPr lang="en-GB"/>
          </a:p>
        </p:txBody>
      </p:sp>
    </p:spTree>
    <p:extLst>
      <p:ext uri="{BB962C8B-B14F-4D97-AF65-F5344CB8AC3E}">
        <p14:creationId xmlns:p14="http://schemas.microsoft.com/office/powerpoint/2010/main" val="4293210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844824"/>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CE6EF9-876F-48D0-B94D-F4436E5065C8}" type="datetimeFigureOut">
              <a:rPr lang="en-GB" smtClean="0"/>
              <a:t>25/08/2021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A505D52-FDE8-42BE-9EA8-4D0BD63BDD65}" type="slidenum">
              <a:rPr lang="en-GB" smtClean="0"/>
              <a:t>‹#›</a:t>
            </a:fld>
            <a:endParaRPr lang="en-GB"/>
          </a:p>
        </p:txBody>
      </p:sp>
    </p:spTree>
    <p:extLst>
      <p:ext uri="{BB962C8B-B14F-4D97-AF65-F5344CB8AC3E}">
        <p14:creationId xmlns:p14="http://schemas.microsoft.com/office/powerpoint/2010/main" val="3280875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BCE6EF9-876F-48D0-B94D-F4436E5065C8}" type="datetimeFigureOut">
              <a:rPr lang="en-GB" smtClean="0"/>
              <a:t>25/08/2021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A505D52-FDE8-42BE-9EA8-4D0BD63BDD65}" type="slidenum">
              <a:rPr lang="en-GB" smtClean="0"/>
              <a:t>‹#›</a:t>
            </a:fld>
            <a:endParaRPr lang="en-GB"/>
          </a:p>
        </p:txBody>
      </p:sp>
    </p:spTree>
    <p:extLst>
      <p:ext uri="{BB962C8B-B14F-4D97-AF65-F5344CB8AC3E}">
        <p14:creationId xmlns:p14="http://schemas.microsoft.com/office/powerpoint/2010/main" val="383372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3ADE677-80E4-4C55-8DC6-890285D9A295}" type="datetimeFigureOut">
              <a:rPr lang="en-GB" smtClean="0"/>
              <a:t>25/08/2021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0B7C0A3-62B0-4858-88B0-E542433816C4}" type="slidenum">
              <a:rPr lang="en-GB" smtClean="0"/>
              <a:t>‹#›</a:t>
            </a:fld>
            <a:endParaRPr lang="en-GB"/>
          </a:p>
        </p:txBody>
      </p:sp>
    </p:spTree>
    <p:extLst>
      <p:ext uri="{BB962C8B-B14F-4D97-AF65-F5344CB8AC3E}">
        <p14:creationId xmlns:p14="http://schemas.microsoft.com/office/powerpoint/2010/main" val="181120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3ADE677-80E4-4C55-8DC6-890285D9A295}" type="datetimeFigureOut">
              <a:rPr lang="en-GB" smtClean="0"/>
              <a:t>25/08/2021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0B7C0A3-62B0-4858-88B0-E542433816C4}" type="slidenum">
              <a:rPr lang="en-GB" smtClean="0"/>
              <a:t>‹#›</a:t>
            </a:fld>
            <a:endParaRPr lang="en-GB"/>
          </a:p>
        </p:txBody>
      </p:sp>
    </p:spTree>
    <p:extLst>
      <p:ext uri="{BB962C8B-B14F-4D97-AF65-F5344CB8AC3E}">
        <p14:creationId xmlns:p14="http://schemas.microsoft.com/office/powerpoint/2010/main" val="3325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3ADE677-80E4-4C55-8DC6-890285D9A295}" type="datetimeFigureOut">
              <a:rPr lang="en-GB" smtClean="0"/>
              <a:t>25/08/2021</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0B7C0A3-62B0-4858-88B0-E542433816C4}" type="slidenum">
              <a:rPr lang="en-GB" smtClean="0"/>
              <a:t>‹#›</a:t>
            </a:fld>
            <a:endParaRPr lang="en-GB"/>
          </a:p>
        </p:txBody>
      </p:sp>
    </p:spTree>
    <p:extLst>
      <p:ext uri="{BB962C8B-B14F-4D97-AF65-F5344CB8AC3E}">
        <p14:creationId xmlns:p14="http://schemas.microsoft.com/office/powerpoint/2010/main" val="308747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3ADE677-80E4-4C55-8DC6-890285D9A295}" type="datetimeFigureOut">
              <a:rPr lang="en-GB" smtClean="0"/>
              <a:t>25/08/2021</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0B7C0A3-62B0-4858-88B0-E542433816C4}" type="slidenum">
              <a:rPr lang="en-GB" smtClean="0"/>
              <a:t>‹#›</a:t>
            </a:fld>
            <a:endParaRPr lang="en-GB"/>
          </a:p>
        </p:txBody>
      </p:sp>
    </p:spTree>
    <p:extLst>
      <p:ext uri="{BB962C8B-B14F-4D97-AF65-F5344CB8AC3E}">
        <p14:creationId xmlns:p14="http://schemas.microsoft.com/office/powerpoint/2010/main" val="298310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3ADE677-80E4-4C55-8DC6-890285D9A295}" type="datetimeFigureOut">
              <a:rPr lang="en-GB" smtClean="0"/>
              <a:t>25/08/2021</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0B7C0A3-62B0-4858-88B0-E542433816C4}" type="slidenum">
              <a:rPr lang="en-GB" smtClean="0"/>
              <a:t>‹#›</a:t>
            </a:fld>
            <a:endParaRPr lang="en-GB"/>
          </a:p>
        </p:txBody>
      </p:sp>
    </p:spTree>
    <p:extLst>
      <p:ext uri="{BB962C8B-B14F-4D97-AF65-F5344CB8AC3E}">
        <p14:creationId xmlns:p14="http://schemas.microsoft.com/office/powerpoint/2010/main" val="322147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3ADE677-80E4-4C55-8DC6-890285D9A295}" type="datetimeFigureOut">
              <a:rPr lang="en-GB" smtClean="0"/>
              <a:t>25/08/2021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0B7C0A3-62B0-4858-88B0-E542433816C4}" type="slidenum">
              <a:rPr lang="en-GB" smtClean="0"/>
              <a:t>‹#›</a:t>
            </a:fld>
            <a:endParaRPr lang="en-GB"/>
          </a:p>
        </p:txBody>
      </p:sp>
    </p:spTree>
    <p:extLst>
      <p:ext uri="{BB962C8B-B14F-4D97-AF65-F5344CB8AC3E}">
        <p14:creationId xmlns:p14="http://schemas.microsoft.com/office/powerpoint/2010/main" val="69914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3ADE677-80E4-4C55-8DC6-890285D9A295}" type="datetimeFigureOut">
              <a:rPr lang="en-GB" smtClean="0"/>
              <a:t>25/08/2021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0B7C0A3-62B0-4858-88B0-E542433816C4}" type="slidenum">
              <a:rPr lang="en-GB" smtClean="0"/>
              <a:t>‹#›</a:t>
            </a:fld>
            <a:endParaRPr lang="en-GB"/>
          </a:p>
        </p:txBody>
      </p:sp>
    </p:spTree>
    <p:extLst>
      <p:ext uri="{BB962C8B-B14F-4D97-AF65-F5344CB8AC3E}">
        <p14:creationId xmlns:p14="http://schemas.microsoft.com/office/powerpoint/2010/main" val="140897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wave-01.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Box 2"/>
          <p:cNvSpPr txBox="1">
            <a:spLocks noChangeArrowheads="1"/>
          </p:cNvSpPr>
          <p:nvPr/>
        </p:nvSpPr>
        <p:spPr bwMode="auto">
          <a:xfrm>
            <a:off x="914401" y="5910228"/>
            <a:ext cx="4042833" cy="505812"/>
          </a:xfrm>
          <a:prstGeom prst="rect">
            <a:avLst/>
          </a:prstGeom>
          <a:noFill/>
          <a:ln w="9525">
            <a:noFill/>
            <a:miter lim="800000"/>
            <a:headEnd/>
            <a:tailEnd/>
          </a:ln>
        </p:spPr>
        <p:txBody>
          <a:bodyPr rot="0" vert="horz" wrap="square" lIns="91440" tIns="45720" rIns="91440" bIns="45720" anchor="t" anchorCtr="0">
            <a:noAutofit/>
          </a:bodyPr>
          <a:lstStyle/>
          <a:p>
            <a:pPr>
              <a:spcBef>
                <a:spcPts val="1000"/>
              </a:spcBef>
              <a:spcAft>
                <a:spcPts val="0"/>
              </a:spcAft>
            </a:pPr>
            <a:r>
              <a:rPr lang="en-US" sz="1800" b="1" dirty="0" err="1">
                <a:solidFill>
                  <a:srgbClr val="FFFFFF"/>
                </a:solidFill>
                <a:effectLst/>
                <a:latin typeface="Calibri"/>
                <a:ea typeface="ＭＳ ゴシック"/>
                <a:cs typeface="Times New Roman"/>
              </a:rPr>
              <a:t>www.leicspart.nhs.uk</a:t>
            </a:r>
            <a:endParaRPr lang="en-GB" sz="1300" b="1" dirty="0">
              <a:solidFill>
                <a:srgbClr val="4F81BD"/>
              </a:solidFill>
              <a:effectLst/>
              <a:latin typeface="Calibri"/>
              <a:ea typeface="ＭＳ ゴシック"/>
              <a:cs typeface="Times New Roman"/>
            </a:endParaRPr>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83070" y="35189"/>
            <a:ext cx="5516567" cy="1859049"/>
          </a:xfrm>
          <a:prstGeom prst="rect">
            <a:avLst/>
          </a:prstGeom>
        </p:spPr>
      </p:pic>
      <p:sp>
        <p:nvSpPr>
          <p:cNvPr id="2" name="Title Placeholder 1"/>
          <p:cNvSpPr>
            <a:spLocks noGrp="1"/>
          </p:cNvSpPr>
          <p:nvPr>
            <p:ph type="title"/>
          </p:nvPr>
        </p:nvSpPr>
        <p:spPr>
          <a:xfrm>
            <a:off x="431371" y="1484784"/>
            <a:ext cx="10972800" cy="1143000"/>
          </a:xfrm>
          <a:prstGeom prst="rect">
            <a:avLst/>
          </a:prstGeom>
        </p:spPr>
        <p:txBody>
          <a:bodyPr vert="horz" lIns="91440" tIns="45720" rIns="91440" bIns="45720" rtlCol="0" anchor="ctr">
            <a:normAutofit/>
          </a:bodyPr>
          <a:lstStyle/>
          <a:p>
            <a:r>
              <a:rPr lang="en-US" dirty="0"/>
              <a:t>Click to add presentation title</a:t>
            </a:r>
            <a:endParaRPr lang="en-GB" dirty="0"/>
          </a:p>
        </p:txBody>
      </p:sp>
      <p:sp>
        <p:nvSpPr>
          <p:cNvPr id="3" name="Text Placeholder 2"/>
          <p:cNvSpPr>
            <a:spLocks noGrp="1"/>
          </p:cNvSpPr>
          <p:nvPr>
            <p:ph type="body" idx="1"/>
          </p:nvPr>
        </p:nvSpPr>
        <p:spPr>
          <a:xfrm>
            <a:off x="431371" y="2910198"/>
            <a:ext cx="10972800" cy="806835"/>
          </a:xfrm>
          <a:prstGeom prst="rect">
            <a:avLst/>
          </a:prstGeom>
        </p:spPr>
        <p:txBody>
          <a:bodyPr vert="horz" lIns="91440" tIns="45720" rIns="91440" bIns="45720" rtlCol="0">
            <a:normAutofit/>
          </a:bodyPr>
          <a:lstStyle/>
          <a:p>
            <a:pPr lvl="0"/>
            <a:r>
              <a:rPr lang="en-US" dirty="0"/>
              <a:t>Click to add sub header</a:t>
            </a:r>
          </a:p>
        </p:txBody>
      </p:sp>
      <p:pic>
        <p:nvPicPr>
          <p:cNvPr id="11" name="Picture 10"/>
          <p:cNvPicPr/>
          <p:nvPr userDrawn="1"/>
        </p:nvPicPr>
        <p:blipFill>
          <a:blip r:embed="rId15" cstate="print">
            <a:extLst>
              <a:ext uri="{28A0092B-C50C-407E-A947-70E740481C1C}">
                <a14:useLocalDpi xmlns:a14="http://schemas.microsoft.com/office/drawing/2010/main" val="0"/>
              </a:ext>
            </a:extLst>
          </a:blip>
          <a:stretch>
            <a:fillRect/>
          </a:stretch>
        </p:blipFill>
        <p:spPr>
          <a:xfrm>
            <a:off x="623392" y="3714581"/>
            <a:ext cx="3840427" cy="1195333"/>
          </a:xfrm>
          <a:prstGeom prst="rect">
            <a:avLst/>
          </a:prstGeom>
        </p:spPr>
      </p:pic>
    </p:spTree>
    <p:extLst>
      <p:ext uri="{BB962C8B-B14F-4D97-AF65-F5344CB8AC3E}">
        <p14:creationId xmlns:p14="http://schemas.microsoft.com/office/powerpoint/2010/main" val="8556217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spcBef>
          <a:spcPct val="0"/>
        </a:spcBef>
        <a:buNone/>
        <a:defRPr sz="4400" kern="1200">
          <a:solidFill>
            <a:srgbClr val="0097BC"/>
          </a:solidFill>
          <a:latin typeface="Arial Rounded MT Bold" panose="020F0704030504030204" pitchFamily="34" charset="0"/>
          <a:ea typeface="+mj-ea"/>
          <a:cs typeface="+mj-cs"/>
        </a:defRPr>
      </a:lvl1pPr>
    </p:titleStyle>
    <p:bodyStyle>
      <a:lvl1pPr marL="0" indent="0" algn="l" defTabSz="914400" rtl="0" eaLnBrk="1" latinLnBrk="0" hangingPunct="1">
        <a:spcBef>
          <a:spcPct val="20000"/>
        </a:spcBef>
        <a:buFontTx/>
        <a:buNone/>
        <a:defRPr sz="2700" b="1" kern="1200">
          <a:solidFill>
            <a:srgbClr val="4D5C6D"/>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Tx/>
        <a:buNone/>
        <a:defRPr sz="27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Tx/>
        <a:buNone/>
        <a:defRPr sz="27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Tx/>
        <a:buNone/>
        <a:defRPr sz="27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Tx/>
        <a:buNone/>
        <a:defRPr sz="27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wave-02-01.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55418"/>
            <a:ext cx="12192000" cy="6858000"/>
          </a:xfrm>
          <a:prstGeom prst="rect">
            <a:avLst/>
          </a:prstGeom>
        </p:spPr>
      </p:pic>
      <p:sp>
        <p:nvSpPr>
          <p:cNvPr id="2" name="Title Placeholder 1"/>
          <p:cNvSpPr>
            <a:spLocks noGrp="1"/>
          </p:cNvSpPr>
          <p:nvPr>
            <p:ph type="title"/>
          </p:nvPr>
        </p:nvSpPr>
        <p:spPr>
          <a:xfrm>
            <a:off x="609600" y="404664"/>
            <a:ext cx="10972800" cy="1143000"/>
          </a:xfrm>
          <a:prstGeom prst="rect">
            <a:avLst/>
          </a:prstGeom>
        </p:spPr>
        <p:txBody>
          <a:bodyPr vert="horz" lIns="91440" tIns="45720" rIns="91440" bIns="45720" rtlCol="0" anchor="ctr">
            <a:normAutofit/>
          </a:bodyPr>
          <a:lstStyle/>
          <a:p>
            <a:r>
              <a:rPr lang="en-US" dirty="0"/>
              <a:t>Click to edit enter title</a:t>
            </a:r>
            <a:endParaRPr lang="en-GB" dirty="0"/>
          </a:p>
        </p:txBody>
      </p:sp>
      <p:pic>
        <p:nvPicPr>
          <p:cNvPr id="5" name="Picture 4"/>
          <p:cNvPicPr/>
          <p:nvPr userDrawn="1"/>
        </p:nvPicPr>
        <p:blipFill>
          <a:blip r:embed="rId18" cstate="print">
            <a:extLst>
              <a:ext uri="{28A0092B-C50C-407E-A947-70E740481C1C}">
                <a14:useLocalDpi xmlns:a14="http://schemas.microsoft.com/office/drawing/2010/main" val="0"/>
              </a:ext>
            </a:extLst>
          </a:blip>
          <a:stretch>
            <a:fillRect/>
          </a:stretch>
        </p:blipFill>
        <p:spPr>
          <a:xfrm>
            <a:off x="1007435" y="5991384"/>
            <a:ext cx="2784309" cy="866616"/>
          </a:xfrm>
          <a:prstGeom prst="rect">
            <a:avLst/>
          </a:prstGeom>
        </p:spPr>
      </p:pic>
    </p:spTree>
    <p:extLst>
      <p:ext uri="{BB962C8B-B14F-4D97-AF65-F5344CB8AC3E}">
        <p14:creationId xmlns:p14="http://schemas.microsoft.com/office/powerpoint/2010/main" val="3127242787"/>
      </p:ext>
    </p:extLst>
  </p:cSld>
  <p:clrMap bg1="lt1" tx1="dk1" bg2="lt2" tx2="dk2" accent1="accent1" accent2="accent2" accent3="accent3" accent4="accent4" accent5="accent5" accent6="accent6" hlink="hlink" folHlink="folHlink"/>
  <p:sldLayoutIdLst>
    <p:sldLayoutId id="2147483662" r:id="rId1"/>
    <p:sldLayoutId id="2147483686" r:id="rId2"/>
    <p:sldLayoutId id="2147483672" r:id="rId3"/>
    <p:sldLayoutId id="2147483687" r:id="rId4"/>
    <p:sldLayoutId id="2147483673" r:id="rId5"/>
    <p:sldLayoutId id="2147483661"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spcBef>
          <a:spcPct val="0"/>
        </a:spcBef>
        <a:buNone/>
        <a:defRPr sz="4400" kern="1200">
          <a:solidFill>
            <a:srgbClr val="0097BC"/>
          </a:solidFill>
          <a:latin typeface="Arial Rounded MT Bold" panose="020F0704030504030204" pitchFamily="34" charset="0"/>
          <a:ea typeface="+mj-ea"/>
          <a:cs typeface="+mj-cs"/>
        </a:defRPr>
      </a:lvl1pPr>
    </p:titleStyle>
    <p:bodyStyle>
      <a:lvl1pPr marL="0" indent="0" algn="l" defTabSz="914400" rtl="0" eaLnBrk="1" latinLnBrk="0" hangingPunct="1">
        <a:spcBef>
          <a:spcPct val="20000"/>
        </a:spcBef>
        <a:buFontTx/>
        <a:buNone/>
        <a:defRPr sz="3200" b="1" kern="1200" baseline="0">
          <a:solidFill>
            <a:srgbClr val="4D5C6D"/>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ct val="20000"/>
        </a:spcBef>
        <a:buFontTx/>
        <a:buNone/>
        <a:defRPr sz="2000" kern="1200" baseline="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ct val="20000"/>
        </a:spcBef>
        <a:buFontTx/>
        <a:buNone/>
        <a:defRPr sz="200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spcBef>
          <a:spcPct val="20000"/>
        </a:spcBef>
        <a:buFontTx/>
        <a:buNone/>
        <a:defRPr sz="20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spcBef>
          <a:spcPct val="20000"/>
        </a:spcBef>
        <a:buFontTx/>
        <a:buNone/>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91544" y="1340769"/>
            <a:ext cx="7918648" cy="1470025"/>
          </a:xfrm>
        </p:spPr>
        <p:txBody>
          <a:bodyPr>
            <a:normAutofit/>
          </a:bodyPr>
          <a:lstStyle/>
          <a:p>
            <a:r>
              <a:rPr lang="en-GB" sz="3200"/>
              <a:t>Mental Health and Wellbeing</a:t>
            </a:r>
            <a:br>
              <a:rPr lang="en-GB" sz="3200"/>
            </a:br>
            <a:r>
              <a:rPr lang="en-GB" sz="3200"/>
              <a:t>Workbook</a:t>
            </a:r>
            <a:endParaRPr lang="en-GB" sz="3200" dirty="0"/>
          </a:p>
        </p:txBody>
      </p:sp>
      <p:sp>
        <p:nvSpPr>
          <p:cNvPr id="5" name="Subtitle 4"/>
          <p:cNvSpPr>
            <a:spLocks noGrp="1"/>
          </p:cNvSpPr>
          <p:nvPr>
            <p:ph type="subTitle" idx="1"/>
          </p:nvPr>
        </p:nvSpPr>
        <p:spPr>
          <a:xfrm>
            <a:off x="1991544" y="2628447"/>
            <a:ext cx="3814192" cy="916288"/>
          </a:xfrm>
        </p:spPr>
        <p:txBody>
          <a:bodyPr>
            <a:normAutofit fontScale="92500" lnSpcReduction="10000"/>
          </a:bodyPr>
          <a:lstStyle/>
          <a:p>
            <a:r>
              <a:rPr lang="en-GB" sz="1400"/>
              <a:t>Support for Caregivers, Friends and Family</a:t>
            </a:r>
          </a:p>
          <a:p>
            <a:endParaRPr lang="en-GB" sz="1400"/>
          </a:p>
          <a:p>
            <a:r>
              <a:rPr lang="en-GB" sz="1400"/>
              <a:t>Sandie Warden, Patient Experience and Involvement Coordinator</a:t>
            </a:r>
            <a:endParaRPr lang="en-GB" sz="1400" dirty="0"/>
          </a:p>
        </p:txBody>
      </p:sp>
      <p:sp>
        <p:nvSpPr>
          <p:cNvPr id="6" name="Oval 5">
            <a:extLst>
              <a:ext uri="{FF2B5EF4-FFF2-40B4-BE49-F238E27FC236}">
                <a16:creationId xmlns:a16="http://schemas.microsoft.com/office/drawing/2014/main" id="{FCCAAA42-F18C-47C7-8C4C-D3154B0349F4}"/>
              </a:ext>
            </a:extLst>
          </p:cNvPr>
          <p:cNvSpPr/>
          <p:nvPr/>
        </p:nvSpPr>
        <p:spPr>
          <a:xfrm>
            <a:off x="6654708" y="2256086"/>
            <a:ext cx="3600000" cy="36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application&#10;&#10;Description automatically generated">
            <a:extLst>
              <a:ext uri="{FF2B5EF4-FFF2-40B4-BE49-F238E27FC236}">
                <a16:creationId xmlns:a16="http://schemas.microsoft.com/office/drawing/2014/main" id="{3FB9E252-BE0E-4352-A30B-C320E16110C9}"/>
              </a:ext>
            </a:extLst>
          </p:cNvPr>
          <p:cNvPicPr>
            <a:picLocks noChangeAspect="1"/>
          </p:cNvPicPr>
          <p:nvPr/>
        </p:nvPicPr>
        <p:blipFill rotWithShape="1">
          <a:blip r:embed="rId3"/>
          <a:srcRect b="768"/>
          <a:stretch/>
        </p:blipFill>
        <p:spPr>
          <a:xfrm rot="482813">
            <a:off x="7531418" y="2814723"/>
            <a:ext cx="1846580" cy="2482727"/>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861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143000"/>
          </a:xfrm>
        </p:spPr>
        <p:txBody>
          <a:bodyPr>
            <a:normAutofit/>
          </a:bodyPr>
          <a:lstStyle/>
          <a:p>
            <a:r>
              <a:rPr lang="en-GB" sz="3600" dirty="0"/>
              <a:t>Motivators</a:t>
            </a:r>
          </a:p>
        </p:txBody>
      </p:sp>
      <p:pic>
        <p:nvPicPr>
          <p:cNvPr id="6" name="Picture 5" descr="A blue screen with white text&#10;&#10;Description automatically generated with low confidence">
            <a:extLst>
              <a:ext uri="{FF2B5EF4-FFF2-40B4-BE49-F238E27FC236}">
                <a16:creationId xmlns:a16="http://schemas.microsoft.com/office/drawing/2014/main" id="{E10789E3-A9C3-4266-A1DC-7A9A58CA9E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647" y="6199604"/>
            <a:ext cx="1372706" cy="587898"/>
          </a:xfrm>
          <a:prstGeom prst="rect">
            <a:avLst/>
          </a:prstGeom>
        </p:spPr>
      </p:pic>
      <p:pic>
        <p:nvPicPr>
          <p:cNvPr id="10" name="Picture 8" descr="You Don&amp;#39;t NEED Your Gun - You WANT it | Firearms-UK">
            <a:extLst>
              <a:ext uri="{FF2B5EF4-FFF2-40B4-BE49-F238E27FC236}">
                <a16:creationId xmlns:a16="http://schemas.microsoft.com/office/drawing/2014/main" id="{E37564DD-436C-4C98-8D28-E42DF68D433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39616" y="1354195"/>
            <a:ext cx="2584136" cy="1836096"/>
          </a:xfrm>
          <a:prstGeom prst="rect">
            <a:avLst/>
          </a:prstGeom>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11" name="Picture 2" descr="Coronavirus &amp;amp; COVID-19 Overview: Symptoms, Risks, Prevention, Treatment &amp;amp;  More">
            <a:extLst>
              <a:ext uri="{FF2B5EF4-FFF2-40B4-BE49-F238E27FC236}">
                <a16:creationId xmlns:a16="http://schemas.microsoft.com/office/drawing/2014/main" id="{A8033202-37BE-4B94-A7CA-D2FDA2F0A5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09647" y="3813610"/>
            <a:ext cx="2584136" cy="1724910"/>
          </a:xfrm>
          <a:prstGeom prst="rect">
            <a:avLst/>
          </a:prstGeom>
          <a:extLst>
            <a:ext uri="{909E8E84-426E-40DD-AFC4-6F175D3DCCD1}">
              <a14:hiddenFill xmlns:a14="http://schemas.microsoft.com/office/drawing/2010/main">
                <a:solidFill>
                  <a:srgbClr val="FFFFFF"/>
                </a:solidFill>
              </a14:hiddenFill>
            </a:ext>
          </a:extLst>
        </p:spPr>
      </p:pic>
      <p:pic>
        <p:nvPicPr>
          <p:cNvPr id="12" name="Picture 6" descr="Staying Connected During Covid-19">
            <a:extLst>
              <a:ext uri="{FF2B5EF4-FFF2-40B4-BE49-F238E27FC236}">
                <a16:creationId xmlns:a16="http://schemas.microsoft.com/office/drawing/2014/main" id="{54A123ED-2314-4F05-A955-69888CE5C7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135561" y="3389272"/>
            <a:ext cx="2584136" cy="1695913"/>
          </a:xfrm>
          <a:prstGeom prst="rect">
            <a:avLst/>
          </a:prstGeom>
          <a:extLst>
            <a:ext uri="{909E8E84-426E-40DD-AFC4-6F175D3DCCD1}">
              <a14:hiddenFill xmlns:a14="http://schemas.microsoft.com/office/drawing/2010/main">
                <a:solidFill>
                  <a:srgbClr val="FFFFFF"/>
                </a:solidFill>
              </a14:hiddenFill>
            </a:ext>
          </a:extLst>
        </p:spPr>
      </p:pic>
      <p:pic>
        <p:nvPicPr>
          <p:cNvPr id="13" name="Picture 4" descr="Fulston Manor School - Mental Health and Wellbeing">
            <a:extLst>
              <a:ext uri="{FF2B5EF4-FFF2-40B4-BE49-F238E27FC236}">
                <a16:creationId xmlns:a16="http://schemas.microsoft.com/office/drawing/2014/main" id="{CC2F8CF5-F64A-4984-B311-40DDCDBFA4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596130" y="626964"/>
            <a:ext cx="4313207" cy="1142999"/>
          </a:xfrm>
          <a:prstGeom prst="rect">
            <a:avLst/>
          </a:prstGeom>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14" name="Picture 2" descr="Scoping Innovative Projects | Rose-Hulman Ventures">
            <a:extLst>
              <a:ext uri="{FF2B5EF4-FFF2-40B4-BE49-F238E27FC236}">
                <a16:creationId xmlns:a16="http://schemas.microsoft.com/office/drawing/2014/main" id="{80572566-C6D4-41CE-95FC-9528C135CA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782353" y="2131595"/>
            <a:ext cx="3088614" cy="132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5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O2 Power Hour: John-Paul Flintoff talks collaborative working">
            <a:extLst>
              <a:ext uri="{FF2B5EF4-FFF2-40B4-BE49-F238E27FC236}">
                <a16:creationId xmlns:a16="http://schemas.microsoft.com/office/drawing/2014/main" id="{55702BB9-6389-4C3E-BF9F-2635D35FC9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59" r="4056" b="1"/>
          <a:stretch/>
        </p:blipFill>
        <p:spPr bwMode="auto">
          <a:xfrm>
            <a:off x="2135560" y="1240234"/>
            <a:ext cx="7920881" cy="38975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116632"/>
            <a:ext cx="8229600" cy="1143000"/>
          </a:xfrm>
        </p:spPr>
        <p:txBody>
          <a:bodyPr>
            <a:normAutofit/>
          </a:bodyPr>
          <a:lstStyle/>
          <a:p>
            <a:r>
              <a:rPr lang="en-GB" sz="3600" dirty="0"/>
              <a:t>Collaborative working</a:t>
            </a:r>
          </a:p>
        </p:txBody>
      </p:sp>
      <p:pic>
        <p:nvPicPr>
          <p:cNvPr id="6" name="Picture 5" descr="A blue screen with white text&#10;&#10;Description automatically generated with low confidence">
            <a:extLst>
              <a:ext uri="{FF2B5EF4-FFF2-40B4-BE49-F238E27FC236}">
                <a16:creationId xmlns:a16="http://schemas.microsoft.com/office/drawing/2014/main" id="{E10789E3-A9C3-4266-A1DC-7A9A58CA9E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9647" y="6199604"/>
            <a:ext cx="1372706" cy="587898"/>
          </a:xfrm>
          <a:prstGeom prst="rect">
            <a:avLst/>
          </a:prstGeom>
        </p:spPr>
      </p:pic>
    </p:spTree>
    <p:extLst>
      <p:ext uri="{BB962C8B-B14F-4D97-AF65-F5344CB8AC3E}">
        <p14:creationId xmlns:p14="http://schemas.microsoft.com/office/powerpoint/2010/main" val="326280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screen with white text&#10;&#10;Description automatically generated with low confidence">
            <a:extLst>
              <a:ext uri="{FF2B5EF4-FFF2-40B4-BE49-F238E27FC236}">
                <a16:creationId xmlns:a16="http://schemas.microsoft.com/office/drawing/2014/main" id="{E10789E3-A9C3-4266-A1DC-7A9A58CA9E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647" y="6199604"/>
            <a:ext cx="1372706" cy="587898"/>
          </a:xfrm>
          <a:prstGeom prst="rect">
            <a:avLst/>
          </a:prstGeom>
        </p:spPr>
      </p:pic>
      <p:sp>
        <p:nvSpPr>
          <p:cNvPr id="13" name="Title 1">
            <a:extLst>
              <a:ext uri="{FF2B5EF4-FFF2-40B4-BE49-F238E27FC236}">
                <a16:creationId xmlns:a16="http://schemas.microsoft.com/office/drawing/2014/main" id="{393260E8-37F6-4204-A329-C05D92E8FC1B}"/>
              </a:ext>
            </a:extLst>
          </p:cNvPr>
          <p:cNvSpPr>
            <a:spLocks noGrp="1"/>
          </p:cNvSpPr>
          <p:nvPr>
            <p:ph type="title"/>
          </p:nvPr>
        </p:nvSpPr>
        <p:spPr>
          <a:xfrm>
            <a:off x="1981200" y="116632"/>
            <a:ext cx="8229600" cy="1143000"/>
          </a:xfrm>
        </p:spPr>
        <p:txBody>
          <a:bodyPr>
            <a:normAutofit/>
          </a:bodyPr>
          <a:lstStyle/>
          <a:p>
            <a:r>
              <a:rPr lang="en-GB" sz="3600" dirty="0"/>
              <a:t>Feedback from the network</a:t>
            </a:r>
          </a:p>
        </p:txBody>
      </p:sp>
      <p:sp>
        <p:nvSpPr>
          <p:cNvPr id="8" name="Rounded Rectangular Callout 4">
            <a:extLst>
              <a:ext uri="{FF2B5EF4-FFF2-40B4-BE49-F238E27FC236}">
                <a16:creationId xmlns:a16="http://schemas.microsoft.com/office/drawing/2014/main" id="{43967C18-C839-4EEC-8020-2A721B0D20BC}"/>
              </a:ext>
            </a:extLst>
          </p:cNvPr>
          <p:cNvSpPr/>
          <p:nvPr/>
        </p:nvSpPr>
        <p:spPr>
          <a:xfrm>
            <a:off x="1861624" y="1159668"/>
            <a:ext cx="6394616" cy="1621260"/>
          </a:xfrm>
          <a:prstGeom prst="wedgeRoundRectCallout">
            <a:avLst>
              <a:gd name="adj1" fmla="val -35090"/>
              <a:gd name="adj2" fmla="val 57648"/>
              <a:gd name="adj3" fmla="val 16667"/>
            </a:avLst>
          </a:prstGeom>
          <a:solidFill>
            <a:srgbClr val="00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spcAft>
                <a:spcPts val="600"/>
              </a:spcAft>
            </a:pPr>
            <a:r>
              <a:rPr lang="en-GB" sz="1200" b="1" dirty="0">
                <a:latin typeface="Arial" panose="020B0604020202020204" pitchFamily="34" charset="0"/>
                <a:ea typeface="Times New Roman" panose="02020603050405020304" pitchFamily="18" charset="0"/>
              </a:rPr>
              <a:t>Working group/network member</a:t>
            </a:r>
            <a:r>
              <a:rPr lang="en-GB" sz="1200" b="1" i="1" dirty="0">
                <a:latin typeface="Arial" panose="020B0604020202020204" pitchFamily="34" charset="0"/>
                <a:ea typeface="Times New Roman" panose="02020603050405020304" pitchFamily="18" charset="0"/>
              </a:rPr>
              <a:t> </a:t>
            </a:r>
          </a:p>
          <a:p>
            <a:pPr>
              <a:lnSpc>
                <a:spcPct val="105000"/>
              </a:lnSpc>
              <a:spcAft>
                <a:spcPts val="600"/>
              </a:spcAft>
            </a:pPr>
            <a:r>
              <a:rPr lang="en-GB" sz="1200" i="1" dirty="0">
                <a:latin typeface="Arial" panose="020B0604020202020204" pitchFamily="34" charset="0"/>
                <a:ea typeface="Times New Roman" panose="02020603050405020304" pitchFamily="18" charset="0"/>
              </a:rPr>
              <a:t>“I have felt very involved at all stages of producing the workbook.  My voice has been included and any ideas or concerns I have expressed have been taken into account.  I feel that the group has worked well together to pool ideas and implement suggestions for the workbook. It has been rewarding to see the document take shape and evolve over the course of the group meetings…I have enjoyed being part of the group as it has given me a purpose and something to focus on during a very difficult and unsettling time.  It has also allowed me to make new connections with people I wouldn't otherwise have met.” </a:t>
            </a:r>
            <a:r>
              <a:rPr lang="en-GB" sz="1200" dirty="0">
                <a:latin typeface="Arial" panose="020B0604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p:txBody>
      </p:sp>
      <p:sp>
        <p:nvSpPr>
          <p:cNvPr id="9" name="Rounded Rectangular Callout 5">
            <a:extLst>
              <a:ext uri="{FF2B5EF4-FFF2-40B4-BE49-F238E27FC236}">
                <a16:creationId xmlns:a16="http://schemas.microsoft.com/office/drawing/2014/main" id="{833248B3-EC1C-4270-B8CC-DF4513C0893D}"/>
              </a:ext>
            </a:extLst>
          </p:cNvPr>
          <p:cNvSpPr/>
          <p:nvPr/>
        </p:nvSpPr>
        <p:spPr>
          <a:xfrm>
            <a:off x="5298962" y="2924944"/>
            <a:ext cx="2525231" cy="2582426"/>
          </a:xfrm>
          <a:prstGeom prst="wedgeRoundRectCallout">
            <a:avLst>
              <a:gd name="adj1" fmla="val -5013"/>
              <a:gd name="adj2" fmla="val 55968"/>
              <a:gd name="adj3" fmla="val 16667"/>
            </a:avLst>
          </a:prstGeom>
          <a:solidFill>
            <a:srgbClr val="4D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spcAft>
                <a:spcPts val="800"/>
              </a:spcAft>
            </a:pPr>
            <a:r>
              <a:rPr lang="en-US" sz="1200" b="1" dirty="0">
                <a:solidFill>
                  <a:schemeClr val="bg1"/>
                </a:solidFill>
              </a:rPr>
              <a:t>LPT Service user/</a:t>
            </a:r>
            <a:r>
              <a:rPr lang="en-US" sz="1200" b="1" dirty="0" err="1">
                <a:solidFill>
                  <a:schemeClr val="bg1"/>
                </a:solidFill>
              </a:rPr>
              <a:t>carer</a:t>
            </a:r>
            <a:r>
              <a:rPr lang="en-US" sz="1200" b="1" dirty="0">
                <a:solidFill>
                  <a:schemeClr val="bg1"/>
                </a:solidFill>
              </a:rPr>
              <a:t> Network member</a:t>
            </a:r>
            <a:br>
              <a:rPr lang="en-US" sz="1200" b="1" dirty="0">
                <a:solidFill>
                  <a:schemeClr val="bg1"/>
                </a:solidFill>
              </a:rPr>
            </a:br>
            <a:r>
              <a:rPr lang="en-US" sz="1200" b="1" dirty="0">
                <a:solidFill>
                  <a:schemeClr val="bg1"/>
                </a:solidFill>
              </a:rPr>
              <a:t>“</a:t>
            </a:r>
            <a:r>
              <a:rPr lang="en-US" sz="1200" i="1" dirty="0">
                <a:solidFill>
                  <a:schemeClr val="bg1"/>
                </a:solidFill>
              </a:rPr>
              <a:t>Once again you have brought out a masterpiece with the MH and Wellbeing workbook… I have tried a lot of the links and copied </a:t>
            </a:r>
            <a:r>
              <a:rPr lang="en-US" sz="1400" i="1" dirty="0">
                <a:solidFill>
                  <a:schemeClr val="bg1"/>
                </a:solidFill>
              </a:rPr>
              <a:t>where</a:t>
            </a:r>
            <a:r>
              <a:rPr lang="en-US" sz="1200" i="1" dirty="0">
                <a:solidFill>
                  <a:schemeClr val="bg1"/>
                </a:solidFill>
              </a:rPr>
              <a:t> possible the leaflets on all the different mental health problems… I love the bright and cheerful logo for wellbeing. So very well done to everyone involved I am well impressed. Probably the best example of what co-production can produce”</a:t>
            </a:r>
            <a:endParaRPr lang="en-US" sz="1200" dirty="0">
              <a:solidFill>
                <a:schemeClr val="bg1"/>
              </a:solidFill>
            </a:endParaRPr>
          </a:p>
        </p:txBody>
      </p:sp>
      <p:sp>
        <p:nvSpPr>
          <p:cNvPr id="10" name="Rounded Rectangular Callout 6">
            <a:extLst>
              <a:ext uri="{FF2B5EF4-FFF2-40B4-BE49-F238E27FC236}">
                <a16:creationId xmlns:a16="http://schemas.microsoft.com/office/drawing/2014/main" id="{16F216E8-5F26-440F-99A4-3A6C8BCD7169}"/>
              </a:ext>
            </a:extLst>
          </p:cNvPr>
          <p:cNvSpPr/>
          <p:nvPr/>
        </p:nvSpPr>
        <p:spPr>
          <a:xfrm>
            <a:off x="1861624" y="2951579"/>
            <a:ext cx="3298272" cy="2448272"/>
          </a:xfrm>
          <a:prstGeom prst="wedgeRoundRectCallout">
            <a:avLst>
              <a:gd name="adj1" fmla="val 45020"/>
              <a:gd name="adj2" fmla="val 56336"/>
              <a:gd name="adj3" fmla="val 16667"/>
            </a:avLst>
          </a:prstGeom>
          <a:solidFill>
            <a:srgbClr val="8F4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1200" b="1" dirty="0">
                <a:latin typeface="Arial" panose="020B0604020202020204" pitchFamily="34" charset="0"/>
                <a:ea typeface="Calibri" panose="020F0502020204030204" pitchFamily="34" charset="0"/>
              </a:rPr>
              <a:t>Working group/network member</a:t>
            </a:r>
          </a:p>
          <a:p>
            <a:pPr>
              <a:lnSpc>
                <a:spcPct val="90000"/>
              </a:lnSpc>
              <a:spcAft>
                <a:spcPts val="600"/>
              </a:spcAft>
            </a:pPr>
            <a:r>
              <a:rPr lang="en-GB" sz="1200" b="1" dirty="0">
                <a:latin typeface="Arial" panose="020B0604020202020204" pitchFamily="34" charset="0"/>
                <a:ea typeface="Calibri" panose="020F0502020204030204" pitchFamily="34" charset="0"/>
              </a:rPr>
              <a:t> </a:t>
            </a:r>
            <a:r>
              <a:rPr lang="en-GB" sz="1200" i="1" dirty="0">
                <a:latin typeface="Arial" panose="020B0604020202020204" pitchFamily="34" charset="0"/>
                <a:ea typeface="Calibri" panose="020F0502020204030204" pitchFamily="34" charset="0"/>
              </a:rPr>
              <a:t>“It's been a very good experience to co-produce something that will help others to manage their mental health during this Covid19 pandemic. It's been so good too to use some of my skills again, and my insights and experiences of mental illness, and to be valued for all that…I'm delighted to have been a part of it, it's given me a huge sense of worth…It's been an important experience for me, especially as I've been going through a very difficult time health-wise. Thank you so much for inviting me to be a part of this.”  </a:t>
            </a:r>
            <a:endParaRPr lang="en-GB" sz="1200" dirty="0"/>
          </a:p>
        </p:txBody>
      </p:sp>
      <p:sp>
        <p:nvSpPr>
          <p:cNvPr id="11" name="Rounded Rectangular Callout 9">
            <a:extLst>
              <a:ext uri="{FF2B5EF4-FFF2-40B4-BE49-F238E27FC236}">
                <a16:creationId xmlns:a16="http://schemas.microsoft.com/office/drawing/2014/main" id="{B49CCC46-9B9C-4B35-955F-221CEDB4D2D0}"/>
              </a:ext>
            </a:extLst>
          </p:cNvPr>
          <p:cNvSpPr/>
          <p:nvPr/>
        </p:nvSpPr>
        <p:spPr>
          <a:xfrm>
            <a:off x="8184232" y="3062151"/>
            <a:ext cx="2362168" cy="2448271"/>
          </a:xfrm>
          <a:prstGeom prst="wedgeRoundRectCallout">
            <a:avLst>
              <a:gd name="adj1" fmla="val -35114"/>
              <a:gd name="adj2" fmla="val 58874"/>
              <a:gd name="adj3" fmla="val 16667"/>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600"/>
              </a:spcAft>
            </a:pPr>
            <a:r>
              <a:rPr lang="en-GB" sz="1200" b="1" dirty="0"/>
              <a:t>Illustrator – member of the public</a:t>
            </a:r>
          </a:p>
          <a:p>
            <a:pPr>
              <a:lnSpc>
                <a:spcPct val="90000"/>
              </a:lnSpc>
              <a:spcAft>
                <a:spcPts val="600"/>
              </a:spcAft>
            </a:pPr>
            <a:r>
              <a:rPr lang="en-GB" sz="1200" i="1" dirty="0"/>
              <a:t>“Having had my own mental health struggles in the past, designing some of the Illustrations gave me a positive focus that kept my mind occupied during a difficult period. Not only did I get to spend some time doing something I love, it was to help others that could be feeling the same way as me”</a:t>
            </a:r>
          </a:p>
        </p:txBody>
      </p:sp>
      <p:sp>
        <p:nvSpPr>
          <p:cNvPr id="12" name="Rounded Rectangular Callout 9">
            <a:extLst>
              <a:ext uri="{FF2B5EF4-FFF2-40B4-BE49-F238E27FC236}">
                <a16:creationId xmlns:a16="http://schemas.microsoft.com/office/drawing/2014/main" id="{980D559F-46EF-4BB7-B049-AA3A8348D2CC}"/>
              </a:ext>
            </a:extLst>
          </p:cNvPr>
          <p:cNvSpPr/>
          <p:nvPr/>
        </p:nvSpPr>
        <p:spPr>
          <a:xfrm>
            <a:off x="8303776" y="188642"/>
            <a:ext cx="2242624" cy="2592286"/>
          </a:xfrm>
          <a:prstGeom prst="wedgeRoundRectCallout">
            <a:avLst>
              <a:gd name="adj1" fmla="val -35114"/>
              <a:gd name="adj2" fmla="val 58874"/>
              <a:gd name="adj3" fmla="val 16667"/>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Illustrator – member of the public</a:t>
            </a:r>
            <a:endParaRPr lang="en-GB" sz="1100" dirty="0">
              <a:ea typeface="Calibri" panose="020F0502020204030204" pitchFamily="34" charset="0"/>
            </a:endParaRPr>
          </a:p>
          <a:p>
            <a:r>
              <a:rPr lang="en-GB" sz="1200" i="1" dirty="0">
                <a:ea typeface="Calibri" panose="020F0502020204030204" pitchFamily="34" charset="0"/>
              </a:rPr>
              <a:t>"I've always found colouring, and creativity in general, a really helpful distraction technique when struggling with my mental health.  I wanted to make art-based wellbeing activities accessible to everyone so I created my own mindful colouring designs, which I shared in the workbook." </a:t>
            </a:r>
          </a:p>
        </p:txBody>
      </p:sp>
    </p:spTree>
    <p:extLst>
      <p:ext uri="{BB962C8B-B14F-4D97-AF65-F5344CB8AC3E}">
        <p14:creationId xmlns:p14="http://schemas.microsoft.com/office/powerpoint/2010/main" val="238969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screen with white text&#10;&#10;Description automatically generated with low confidence">
            <a:extLst>
              <a:ext uri="{FF2B5EF4-FFF2-40B4-BE49-F238E27FC236}">
                <a16:creationId xmlns:a16="http://schemas.microsoft.com/office/drawing/2014/main" id="{E10789E3-A9C3-4266-A1DC-7A9A58CA9E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647" y="6199604"/>
            <a:ext cx="1372706" cy="587898"/>
          </a:xfrm>
          <a:prstGeom prst="rect">
            <a:avLst/>
          </a:prstGeom>
        </p:spPr>
      </p:pic>
      <p:sp>
        <p:nvSpPr>
          <p:cNvPr id="13" name="Title 1">
            <a:extLst>
              <a:ext uri="{FF2B5EF4-FFF2-40B4-BE49-F238E27FC236}">
                <a16:creationId xmlns:a16="http://schemas.microsoft.com/office/drawing/2014/main" id="{393260E8-37F6-4204-A329-C05D92E8FC1B}"/>
              </a:ext>
            </a:extLst>
          </p:cNvPr>
          <p:cNvSpPr>
            <a:spLocks noGrp="1"/>
          </p:cNvSpPr>
          <p:nvPr>
            <p:ph type="title"/>
          </p:nvPr>
        </p:nvSpPr>
        <p:spPr>
          <a:xfrm>
            <a:off x="1981200" y="116632"/>
            <a:ext cx="8229600" cy="1143000"/>
          </a:xfrm>
        </p:spPr>
        <p:txBody>
          <a:bodyPr>
            <a:normAutofit/>
          </a:bodyPr>
          <a:lstStyle/>
          <a:p>
            <a:r>
              <a:rPr lang="en-GB" sz="3600" dirty="0"/>
              <a:t>Feedback from staff and partners</a:t>
            </a:r>
          </a:p>
        </p:txBody>
      </p:sp>
      <p:sp>
        <p:nvSpPr>
          <p:cNvPr id="4" name="Rounded Rectangular Callout 6">
            <a:extLst>
              <a:ext uri="{FF2B5EF4-FFF2-40B4-BE49-F238E27FC236}">
                <a16:creationId xmlns:a16="http://schemas.microsoft.com/office/drawing/2014/main" id="{FF9C828A-B90C-4CB5-8D78-91D81BD3190D}"/>
              </a:ext>
            </a:extLst>
          </p:cNvPr>
          <p:cNvSpPr/>
          <p:nvPr/>
        </p:nvSpPr>
        <p:spPr>
          <a:xfrm>
            <a:off x="1849350" y="3501008"/>
            <a:ext cx="4030626" cy="1777710"/>
          </a:xfrm>
          <a:prstGeom prst="wedgeRoundRectCallout">
            <a:avLst>
              <a:gd name="adj1" fmla="val 38782"/>
              <a:gd name="adj2" fmla="val 58047"/>
              <a:gd name="adj3" fmla="val 16667"/>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spcBef>
                <a:spcPts val="200"/>
              </a:spcBef>
              <a:spcAft>
                <a:spcPts val="200"/>
              </a:spcAft>
            </a:pPr>
            <a:r>
              <a:rPr lang="en-GB" sz="2000" b="1" dirty="0">
                <a:latin typeface="Arial" panose="020B0604020202020204" pitchFamily="34" charset="0"/>
                <a:ea typeface="Calibri" panose="020F0502020204030204" pitchFamily="34" charset="0"/>
                <a:cs typeface="Times New Roman" panose="02020603050405020304" pitchFamily="18" charset="0"/>
              </a:rPr>
              <a:t>LPT Lead Nurse for Suicide Prevention </a:t>
            </a:r>
          </a:p>
          <a:p>
            <a:pPr algn="ctr">
              <a:lnSpc>
                <a:spcPct val="97000"/>
              </a:lnSpc>
              <a:spcBef>
                <a:spcPts val="200"/>
              </a:spcBef>
              <a:spcAft>
                <a:spcPts val="200"/>
              </a:spcAft>
            </a:pPr>
            <a:r>
              <a:rPr lang="en-GB" sz="2000" i="1" dirty="0">
                <a:latin typeface="Arial" panose="020B0604020202020204" pitchFamily="34" charset="0"/>
                <a:ea typeface="Calibri" panose="020F0502020204030204" pitchFamily="34" charset="0"/>
                <a:cs typeface="Times New Roman" panose="02020603050405020304" pitchFamily="18" charset="0"/>
              </a:rPr>
              <a:t>“full of good advice and signposting to useful websites”</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9">
            <a:extLst>
              <a:ext uri="{FF2B5EF4-FFF2-40B4-BE49-F238E27FC236}">
                <a16:creationId xmlns:a16="http://schemas.microsoft.com/office/drawing/2014/main" id="{E1324442-FE54-48CC-87FA-A85D716E7521}"/>
              </a:ext>
            </a:extLst>
          </p:cNvPr>
          <p:cNvSpPr/>
          <p:nvPr/>
        </p:nvSpPr>
        <p:spPr>
          <a:xfrm>
            <a:off x="6096001" y="1196752"/>
            <a:ext cx="4246648" cy="2016224"/>
          </a:xfrm>
          <a:prstGeom prst="wedgeRoundRectCallout">
            <a:avLst>
              <a:gd name="adj1" fmla="val -4416"/>
              <a:gd name="adj2" fmla="val 64982"/>
              <a:gd name="adj3" fmla="val 16667"/>
            </a:avLst>
          </a:prstGeom>
          <a:solidFill>
            <a:srgbClr val="8F4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spcBef>
                <a:spcPts val="200"/>
              </a:spcBef>
              <a:spcAft>
                <a:spcPts val="200"/>
              </a:spcAft>
            </a:pPr>
            <a:r>
              <a:rPr lang="en-GB"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LPT Matron for OT/CMHT’s </a:t>
            </a:r>
          </a:p>
          <a:p>
            <a:pPr algn="ctr">
              <a:lnSpc>
                <a:spcPct val="97000"/>
              </a:lnSpc>
              <a:spcBef>
                <a:spcPts val="200"/>
              </a:spcBef>
              <a:spcAft>
                <a:spcPts val="200"/>
              </a:spcAft>
            </a:pPr>
            <a:r>
              <a:rPr lang="en-GB" sz="2000" i="1" dirty="0">
                <a:solidFill>
                  <a:schemeClr val="bg1"/>
                </a:solidFill>
                <a:latin typeface="Arial" panose="020B0604020202020204" pitchFamily="34" charset="0"/>
                <a:ea typeface="Calibri" panose="020F0502020204030204" pitchFamily="34" charset="0"/>
                <a:cs typeface="Times New Roman" panose="02020603050405020304" pitchFamily="18" charset="0"/>
              </a:rPr>
              <a:t>“just wanted to say what a fantastic resource this is”</a:t>
            </a:r>
          </a:p>
        </p:txBody>
      </p:sp>
      <p:sp>
        <p:nvSpPr>
          <p:cNvPr id="5" name="Rounded Rectangular Callout 4">
            <a:extLst>
              <a:ext uri="{FF2B5EF4-FFF2-40B4-BE49-F238E27FC236}">
                <a16:creationId xmlns:a16="http://schemas.microsoft.com/office/drawing/2014/main" id="{E2F9530F-51D9-486B-AF10-71C46B9BF758}"/>
              </a:ext>
            </a:extLst>
          </p:cNvPr>
          <p:cNvSpPr/>
          <p:nvPr/>
        </p:nvSpPr>
        <p:spPr>
          <a:xfrm>
            <a:off x="1849349" y="1196752"/>
            <a:ext cx="4030626" cy="2016224"/>
          </a:xfrm>
          <a:prstGeom prst="wedgeRoundRectCallout">
            <a:avLst>
              <a:gd name="adj1" fmla="val 9614"/>
              <a:gd name="adj2" fmla="val 58194"/>
              <a:gd name="adj3" fmla="val 16667"/>
            </a:avLst>
          </a:prstGeom>
          <a:solidFill>
            <a:srgbClr val="4D5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GB" sz="2000" b="1" dirty="0">
                <a:latin typeface="Arial" panose="020B0604020202020204" pitchFamily="34" charset="0"/>
                <a:ea typeface="Calibri" panose="020F0502020204030204" pitchFamily="34" charset="0"/>
                <a:cs typeface="Times New Roman" panose="02020603050405020304" pitchFamily="18" charset="0"/>
              </a:rPr>
              <a:t>Local CCG’s </a:t>
            </a:r>
          </a:p>
          <a:p>
            <a:pPr>
              <a:lnSpc>
                <a:spcPct val="90000"/>
              </a:lnSpc>
              <a:spcAft>
                <a:spcPts val="600"/>
              </a:spcAft>
            </a:pPr>
            <a:r>
              <a:rPr lang="en-GB" sz="2000" i="1" dirty="0">
                <a:latin typeface="Arial" panose="020B0604020202020204" pitchFamily="34" charset="0"/>
                <a:ea typeface="Calibri" panose="020F0502020204030204" pitchFamily="34" charset="0"/>
                <a:cs typeface="Times New Roman" panose="02020603050405020304" pitchFamily="18" charset="0"/>
              </a:rPr>
              <a:t>“We absolutely love it and will be including the MH and Wellbeing Workbook on our websites/start a conversation.”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ular Callout 9">
            <a:extLst>
              <a:ext uri="{FF2B5EF4-FFF2-40B4-BE49-F238E27FC236}">
                <a16:creationId xmlns:a16="http://schemas.microsoft.com/office/drawing/2014/main" id="{ACA2FA41-675D-4FD2-B51D-AADCC35F01D0}"/>
              </a:ext>
            </a:extLst>
          </p:cNvPr>
          <p:cNvSpPr/>
          <p:nvPr/>
        </p:nvSpPr>
        <p:spPr>
          <a:xfrm>
            <a:off x="6096001" y="3717032"/>
            <a:ext cx="4246647" cy="1701020"/>
          </a:xfrm>
          <a:prstGeom prst="wedgeRoundRectCallout">
            <a:avLst>
              <a:gd name="adj1" fmla="val 38309"/>
              <a:gd name="adj2" fmla="val -68665"/>
              <a:gd name="adj3" fmla="val 16667"/>
            </a:avLst>
          </a:prstGeom>
          <a:solidFill>
            <a:srgbClr val="00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spcAft>
                <a:spcPts val="800"/>
              </a:spcAft>
            </a:pPr>
            <a:r>
              <a:rPr lang="en-GB"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LPT Service Improvement Manager</a:t>
            </a:r>
            <a:r>
              <a:rPr lang="en-GB" sz="2000" b="1" i="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p>
          <a:p>
            <a:pPr algn="ctr">
              <a:lnSpc>
                <a:spcPct val="97000"/>
              </a:lnSpc>
              <a:spcAft>
                <a:spcPts val="800"/>
              </a:spcAft>
            </a:pPr>
            <a:r>
              <a:rPr lang="en-GB" sz="2000" i="1" dirty="0">
                <a:solidFill>
                  <a:schemeClr val="bg1"/>
                </a:solidFill>
                <a:latin typeface="Arial" panose="020B0604020202020204" pitchFamily="34" charset="0"/>
                <a:ea typeface="Calibri" panose="020F0502020204030204" pitchFamily="34" charset="0"/>
                <a:cs typeface="Times New Roman" panose="02020603050405020304" pitchFamily="18" charset="0"/>
              </a:rPr>
              <a:t>“this is brilliant. Can I share it with my own family and friends?”</a:t>
            </a:r>
            <a:endPar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428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143000"/>
          </a:xfrm>
        </p:spPr>
        <p:txBody>
          <a:bodyPr>
            <a:normAutofit/>
          </a:bodyPr>
          <a:lstStyle/>
          <a:p>
            <a:r>
              <a:rPr lang="en-GB" sz="3600" dirty="0"/>
              <a:t>Demand and diversity</a:t>
            </a:r>
          </a:p>
        </p:txBody>
      </p:sp>
      <p:pic>
        <p:nvPicPr>
          <p:cNvPr id="6" name="Picture 5" descr="A blue screen with white text&#10;&#10;Description automatically generated with low confidence">
            <a:extLst>
              <a:ext uri="{FF2B5EF4-FFF2-40B4-BE49-F238E27FC236}">
                <a16:creationId xmlns:a16="http://schemas.microsoft.com/office/drawing/2014/main" id="{E10789E3-A9C3-4266-A1DC-7A9A58CA9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9647" y="6199604"/>
            <a:ext cx="1372706" cy="587898"/>
          </a:xfrm>
          <a:prstGeom prst="rect">
            <a:avLst/>
          </a:prstGeom>
        </p:spPr>
      </p:pic>
      <p:pic>
        <p:nvPicPr>
          <p:cNvPr id="5" name="Picture 2" descr="The role and form of a single strategic commissioner for an Integrated Care  System in Leicester, Leicestershire and Rutland Dece">
            <a:extLst>
              <a:ext uri="{FF2B5EF4-FFF2-40B4-BE49-F238E27FC236}">
                <a16:creationId xmlns:a16="http://schemas.microsoft.com/office/drawing/2014/main" id="{223EAB67-36F5-44F6-9BA5-CD9E37F82A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15694" y="476672"/>
            <a:ext cx="2848489" cy="2331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One place, many languages | Video Translator">
            <a:extLst>
              <a:ext uri="{FF2B5EF4-FFF2-40B4-BE49-F238E27FC236}">
                <a16:creationId xmlns:a16="http://schemas.microsoft.com/office/drawing/2014/main" id="{1FDD4CB0-B950-4C1D-BB41-3E331B80F5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24026" y="1259633"/>
            <a:ext cx="2966848" cy="19803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7B01E687-50DE-46C0-9F2F-321A22562B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431705" y="3240003"/>
            <a:ext cx="2848489" cy="186576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Gendered language in health">
            <a:extLst>
              <a:ext uri="{FF2B5EF4-FFF2-40B4-BE49-F238E27FC236}">
                <a16:creationId xmlns:a16="http://schemas.microsoft.com/office/drawing/2014/main" id="{5051DD7F-F5FC-4842-A5AD-A9CE3D2794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032105" y="3461876"/>
            <a:ext cx="2844033" cy="142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15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143000"/>
          </a:xfrm>
        </p:spPr>
        <p:txBody>
          <a:bodyPr>
            <a:normAutofit/>
          </a:bodyPr>
          <a:lstStyle/>
          <a:p>
            <a:r>
              <a:rPr lang="en-GB" sz="3600"/>
              <a:t>Learning</a:t>
            </a:r>
            <a:endParaRPr lang="en-GB" sz="3600" dirty="0"/>
          </a:p>
        </p:txBody>
      </p:sp>
      <p:pic>
        <p:nvPicPr>
          <p:cNvPr id="6" name="Picture 5" descr="A blue screen with white text&#10;&#10;Description automatically generated with low confidence">
            <a:extLst>
              <a:ext uri="{FF2B5EF4-FFF2-40B4-BE49-F238E27FC236}">
                <a16:creationId xmlns:a16="http://schemas.microsoft.com/office/drawing/2014/main" id="{E10789E3-A9C3-4266-A1DC-7A9A58CA9E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647" y="6199604"/>
            <a:ext cx="1372706" cy="587898"/>
          </a:xfrm>
          <a:prstGeom prst="rect">
            <a:avLst/>
          </a:prstGeom>
        </p:spPr>
      </p:pic>
      <p:pic>
        <p:nvPicPr>
          <p:cNvPr id="5" name="Picture 2" descr="Stand-out synonyms - 48 Words and Phrases for Stand-out">
            <a:extLst>
              <a:ext uri="{FF2B5EF4-FFF2-40B4-BE49-F238E27FC236}">
                <a16:creationId xmlns:a16="http://schemas.microsoft.com/office/drawing/2014/main" id="{ED6E296C-F4EB-4556-8880-7FF0A1BE702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40" b="13495"/>
          <a:stretch/>
        </p:blipFill>
        <p:spPr bwMode="auto">
          <a:xfrm>
            <a:off x="6203032" y="510395"/>
            <a:ext cx="3995936" cy="149847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B0C3BCED-9B93-4623-B1C3-E5929DA26BF7}"/>
              </a:ext>
            </a:extLst>
          </p:cNvPr>
          <p:cNvSpPr>
            <a:spLocks noGrp="1"/>
          </p:cNvSpPr>
          <p:nvPr>
            <p:ph type="body" sz="quarter" idx="10"/>
          </p:nvPr>
        </p:nvSpPr>
        <p:spPr>
          <a:xfrm>
            <a:off x="1960964" y="2204864"/>
            <a:ext cx="8207375" cy="3240360"/>
          </a:xfrm>
        </p:spPr>
        <p:txBody>
          <a:bodyPr/>
          <a:lstStyle/>
          <a:p>
            <a:r>
              <a:rPr lang="en-GB" sz="1800" dirty="0"/>
              <a:t>Meaningful </a:t>
            </a:r>
            <a:r>
              <a:rPr lang="en-GB" sz="1800" b="0" dirty="0"/>
              <a:t>- Completely co produced with service users</a:t>
            </a:r>
          </a:p>
          <a:p>
            <a:r>
              <a:rPr lang="en-GB" sz="1800" dirty="0"/>
              <a:t>Emotionally rewarding </a:t>
            </a:r>
            <a:r>
              <a:rPr lang="en-GB" sz="1800" b="0" dirty="0"/>
              <a:t>– providing all involved in the co production of the workbook with a purpose and focus </a:t>
            </a:r>
          </a:p>
          <a:p>
            <a:r>
              <a:rPr lang="en-GB" sz="1800" dirty="0"/>
              <a:t>Exceptional</a:t>
            </a:r>
            <a:r>
              <a:rPr lang="en-GB" sz="1800" b="0" dirty="0"/>
              <a:t> -  Created during an exceptionally uncertain time (first lockdown)</a:t>
            </a:r>
          </a:p>
          <a:p>
            <a:r>
              <a:rPr lang="en-GB" sz="1800" dirty="0"/>
              <a:t>Notable</a:t>
            </a:r>
            <a:r>
              <a:rPr lang="en-GB" sz="1800" b="0" dirty="0"/>
              <a:t> – Feedback received from our network, LPT staff , external agencies and the wider community energised us to take further steps to increase the workbooks accessibility.</a:t>
            </a:r>
          </a:p>
          <a:p>
            <a:r>
              <a:rPr lang="en-GB" sz="1800" dirty="0"/>
              <a:t>Relevant </a:t>
            </a:r>
            <a:r>
              <a:rPr lang="en-GB" sz="1800" b="0" dirty="0"/>
              <a:t>- to the climate we faced at the time and remains relevant today with the longer term effect the pandemic will have on our mental health and wellbeing.  </a:t>
            </a:r>
          </a:p>
          <a:p>
            <a:endParaRPr lang="en-GB" b="0" dirty="0"/>
          </a:p>
        </p:txBody>
      </p:sp>
    </p:spTree>
    <p:extLst>
      <p:ext uri="{BB962C8B-B14F-4D97-AF65-F5344CB8AC3E}">
        <p14:creationId xmlns:p14="http://schemas.microsoft.com/office/powerpoint/2010/main" val="403144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screen with white text&#10;&#10;Description automatically generated with low confidence">
            <a:extLst>
              <a:ext uri="{FF2B5EF4-FFF2-40B4-BE49-F238E27FC236}">
                <a16:creationId xmlns:a16="http://schemas.microsoft.com/office/drawing/2014/main" id="{E10789E3-A9C3-4266-A1DC-7A9A58CA9E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647" y="6199604"/>
            <a:ext cx="1372706" cy="587898"/>
          </a:xfrm>
          <a:prstGeom prst="rect">
            <a:avLst/>
          </a:prstGeom>
        </p:spPr>
      </p:pic>
      <p:pic>
        <p:nvPicPr>
          <p:cNvPr id="4" name="Picture 3">
            <a:extLst>
              <a:ext uri="{FF2B5EF4-FFF2-40B4-BE49-F238E27FC236}">
                <a16:creationId xmlns:a16="http://schemas.microsoft.com/office/drawing/2014/main" id="{67710BE6-1FF7-4BE2-8995-4BAC0DB5CA16}"/>
              </a:ext>
            </a:extLst>
          </p:cNvPr>
          <p:cNvPicPr>
            <a:picLocks noChangeAspect="1"/>
          </p:cNvPicPr>
          <p:nvPr/>
        </p:nvPicPr>
        <p:blipFill>
          <a:blip r:embed="rId4"/>
          <a:stretch>
            <a:fillRect/>
          </a:stretch>
        </p:blipFill>
        <p:spPr>
          <a:xfrm>
            <a:off x="1524000" y="0"/>
            <a:ext cx="9144000" cy="6957392"/>
          </a:xfrm>
          <a:prstGeom prst="rect">
            <a:avLst/>
          </a:prstGeom>
        </p:spPr>
      </p:pic>
    </p:spTree>
    <p:extLst>
      <p:ext uri="{BB962C8B-B14F-4D97-AF65-F5344CB8AC3E}">
        <p14:creationId xmlns:p14="http://schemas.microsoft.com/office/powerpoint/2010/main" val="1559877067"/>
      </p:ext>
    </p:extLst>
  </p:cSld>
  <p:clrMapOvr>
    <a:masterClrMapping/>
  </p:clrMapOvr>
</p:sld>
</file>

<file path=ppt/theme/theme1.xml><?xml version="1.0" encoding="utf-8"?>
<a:theme xmlns:a="http://schemas.openxmlformats.org/drawingml/2006/main" name="title with photo o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Recruitment template</Template>
  <TotalTime>172</TotalTime>
  <Words>655</Words>
  <Application>Microsoft Office PowerPoint</Application>
  <PresentationFormat>Widescreen</PresentationFormat>
  <Paragraphs>39</Paragraphs>
  <Slides>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Arial Rounded MT Bold</vt:lpstr>
      <vt:lpstr>Calibri</vt:lpstr>
      <vt:lpstr>Times New Roman</vt:lpstr>
      <vt:lpstr>title with photo option</vt:lpstr>
      <vt:lpstr>Custom Design</vt:lpstr>
      <vt:lpstr>Mental Health and Wellbeing Workbook</vt:lpstr>
      <vt:lpstr>Motivators</vt:lpstr>
      <vt:lpstr>Collaborative working</vt:lpstr>
      <vt:lpstr>Feedback from the network</vt:lpstr>
      <vt:lpstr>Feedback from staff and partners</vt:lpstr>
      <vt:lpstr>Demand and diversity</vt:lpstr>
      <vt:lpstr>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Di</dc:creator>
  <cp:lastModifiedBy>Helen Brady</cp:lastModifiedBy>
  <cp:revision>11</cp:revision>
  <dcterms:created xsi:type="dcterms:W3CDTF">2016-12-15T10:45:45Z</dcterms:created>
  <dcterms:modified xsi:type="dcterms:W3CDTF">2021-08-25T18:20:13Z</dcterms:modified>
</cp:coreProperties>
</file>