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9" r:id="rId3"/>
    <p:sldId id="262" r:id="rId4"/>
    <p:sldId id="261" r:id="rId5"/>
    <p:sldId id="263" r:id="rId6"/>
    <p:sldId id="265" r:id="rId7"/>
    <p:sldId id="269" r:id="rId8"/>
    <p:sldId id="270"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2" autoAdjust="0"/>
  </p:normalViewPr>
  <p:slideViewPr>
    <p:cSldViewPr snapToGrid="0">
      <p:cViewPr varScale="1">
        <p:scale>
          <a:sx n="107" d="100"/>
          <a:sy n="107" d="100"/>
        </p:scale>
        <p:origin x="138" y="18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F82CA-92D9-4AA3-8194-D2F99500648B}"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79CAA-68F2-4C13-A7CD-3E8C6830DAA6}" type="slidenum">
              <a:rPr lang="en-GB" smtClean="0"/>
              <a:t>‹#›</a:t>
            </a:fld>
            <a:endParaRPr lang="en-GB"/>
          </a:p>
        </p:txBody>
      </p:sp>
    </p:spTree>
    <p:extLst>
      <p:ext uri="{BB962C8B-B14F-4D97-AF65-F5344CB8AC3E}">
        <p14:creationId xmlns:p14="http://schemas.microsoft.com/office/powerpoint/2010/main" val="195743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9CAA-68F2-4C13-A7CD-3E8C6830DAA6}" type="slidenum">
              <a:rPr lang="en-GB" smtClean="0"/>
              <a:t>2</a:t>
            </a:fld>
            <a:endParaRPr lang="en-GB"/>
          </a:p>
        </p:txBody>
      </p:sp>
    </p:spTree>
    <p:extLst>
      <p:ext uri="{BB962C8B-B14F-4D97-AF65-F5344CB8AC3E}">
        <p14:creationId xmlns:p14="http://schemas.microsoft.com/office/powerpoint/2010/main" val="249974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9CAA-68F2-4C13-A7CD-3E8C6830DAA6}" type="slidenum">
              <a:rPr lang="en-GB" smtClean="0"/>
              <a:t>3</a:t>
            </a:fld>
            <a:endParaRPr lang="en-GB"/>
          </a:p>
        </p:txBody>
      </p:sp>
    </p:spTree>
    <p:extLst>
      <p:ext uri="{BB962C8B-B14F-4D97-AF65-F5344CB8AC3E}">
        <p14:creationId xmlns:p14="http://schemas.microsoft.com/office/powerpoint/2010/main" val="32556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9CAA-68F2-4C13-A7CD-3E8C6830DAA6}" type="slidenum">
              <a:rPr lang="en-GB" smtClean="0"/>
              <a:t>4</a:t>
            </a:fld>
            <a:endParaRPr lang="en-GB"/>
          </a:p>
        </p:txBody>
      </p:sp>
    </p:spTree>
    <p:extLst>
      <p:ext uri="{BB962C8B-B14F-4D97-AF65-F5344CB8AC3E}">
        <p14:creationId xmlns:p14="http://schemas.microsoft.com/office/powerpoint/2010/main" val="354504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9CAA-68F2-4C13-A7CD-3E8C6830DAA6}" type="slidenum">
              <a:rPr lang="en-GB" smtClean="0"/>
              <a:t>8</a:t>
            </a:fld>
            <a:endParaRPr lang="en-GB"/>
          </a:p>
        </p:txBody>
      </p:sp>
    </p:spTree>
    <p:extLst>
      <p:ext uri="{BB962C8B-B14F-4D97-AF65-F5344CB8AC3E}">
        <p14:creationId xmlns:p14="http://schemas.microsoft.com/office/powerpoint/2010/main" val="27990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9CAA-68F2-4C13-A7CD-3E8C6830DAA6}" type="slidenum">
              <a:rPr lang="en-GB" smtClean="0"/>
              <a:t>9</a:t>
            </a:fld>
            <a:endParaRPr lang="en-GB"/>
          </a:p>
        </p:txBody>
      </p:sp>
    </p:spTree>
    <p:extLst>
      <p:ext uri="{BB962C8B-B14F-4D97-AF65-F5344CB8AC3E}">
        <p14:creationId xmlns:p14="http://schemas.microsoft.com/office/powerpoint/2010/main" val="55472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9CAA-68F2-4C13-A7CD-3E8C6830DAA6}" type="slidenum">
              <a:rPr lang="en-GB" smtClean="0"/>
              <a:t>10</a:t>
            </a:fld>
            <a:endParaRPr lang="en-GB"/>
          </a:p>
        </p:txBody>
      </p:sp>
    </p:spTree>
    <p:extLst>
      <p:ext uri="{BB962C8B-B14F-4D97-AF65-F5344CB8AC3E}">
        <p14:creationId xmlns:p14="http://schemas.microsoft.com/office/powerpoint/2010/main" val="2719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916879-A0AC-48C8-A0C9-D11960F524A4}"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91950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916879-A0AC-48C8-A0C9-D11960F524A4}"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96745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916879-A0AC-48C8-A0C9-D11960F524A4}"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268728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916879-A0AC-48C8-A0C9-D11960F524A4}"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273710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916879-A0AC-48C8-A0C9-D11960F524A4}"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14471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916879-A0AC-48C8-A0C9-D11960F524A4}"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922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916879-A0AC-48C8-A0C9-D11960F524A4}" type="datetimeFigureOut">
              <a:rPr lang="en-GB" smtClean="0"/>
              <a:t>05/09/2022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16019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916879-A0AC-48C8-A0C9-D11960F524A4}" type="datetimeFigureOut">
              <a:rPr lang="en-GB" smtClean="0"/>
              <a:t>05/09/2022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247345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6879-A0AC-48C8-A0C9-D11960F524A4}" type="datetimeFigureOut">
              <a:rPr lang="en-GB" smtClean="0"/>
              <a:t>05/09/2022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4701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916879-A0AC-48C8-A0C9-D11960F524A4}"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6729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916879-A0AC-48C8-A0C9-D11960F524A4}"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F00AA1-5035-4BC4-9525-222DDE0ED610}" type="slidenum">
              <a:rPr lang="en-GB" smtClean="0"/>
              <a:t>‹#›</a:t>
            </a:fld>
            <a:endParaRPr lang="en-GB"/>
          </a:p>
        </p:txBody>
      </p:sp>
    </p:spTree>
    <p:extLst>
      <p:ext uri="{BB962C8B-B14F-4D97-AF65-F5344CB8AC3E}">
        <p14:creationId xmlns:p14="http://schemas.microsoft.com/office/powerpoint/2010/main" val="331506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6879-A0AC-48C8-A0C9-D11960F524A4}" type="datetimeFigureOut">
              <a:rPr lang="en-GB" smtClean="0"/>
              <a:t>05/09/2022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00AA1-5035-4BC4-9525-222DDE0ED610}" type="slidenum">
              <a:rPr lang="en-GB" smtClean="0"/>
              <a:t>‹#›</a:t>
            </a:fld>
            <a:endParaRPr lang="en-GB"/>
          </a:p>
        </p:txBody>
      </p:sp>
    </p:spTree>
    <p:extLst>
      <p:ext uri="{BB962C8B-B14F-4D97-AF65-F5344CB8AC3E}">
        <p14:creationId xmlns:p14="http://schemas.microsoft.com/office/powerpoint/2010/main" val="2414043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racey.ryan1@nhs.nh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ailto:tracey.ryan1@nhs.nh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A584-DD8D-4A00-8D53-209DDE501281}"/>
              </a:ext>
            </a:extLst>
          </p:cNvPr>
          <p:cNvSpPr>
            <a:spLocks noGrp="1"/>
          </p:cNvSpPr>
          <p:nvPr>
            <p:ph type="ctrTitle"/>
          </p:nvPr>
        </p:nvSpPr>
        <p:spPr>
          <a:xfrm>
            <a:off x="284900" y="2290282"/>
            <a:ext cx="11507051" cy="1531546"/>
          </a:xfrm>
        </p:spPr>
        <p:txBody>
          <a:bodyPr>
            <a:noAutofit/>
          </a:bodyPr>
          <a:lstStyle/>
          <a:p>
            <a:r>
              <a:rPr lang="en-GB" sz="3200" b="1" dirty="0">
                <a:latin typeface="Arial" panose="020B0604020202020204" pitchFamily="34" charset="0"/>
                <a:cs typeface="Arial" panose="020B0604020202020204" pitchFamily="34" charset="0"/>
              </a:rPr>
              <a:t>I have been referred for tests to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investigate possible cancer.</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What does this mean for me?</a:t>
            </a:r>
          </a:p>
        </p:txBody>
      </p:sp>
      <p:sp>
        <p:nvSpPr>
          <p:cNvPr id="6" name="Subtitle 5">
            <a:extLst>
              <a:ext uri="{FF2B5EF4-FFF2-40B4-BE49-F238E27FC236}">
                <a16:creationId xmlns:a16="http://schemas.microsoft.com/office/drawing/2014/main" id="{FDC4FD8F-D90F-4577-B498-86B0AB2444A0}"/>
              </a:ext>
            </a:extLst>
          </p:cNvPr>
          <p:cNvSpPr txBox="1">
            <a:spLocks noGrp="1"/>
          </p:cNvSpPr>
          <p:nvPr>
            <p:ph type="subTitle" idx="1"/>
          </p:nvPr>
        </p:nvSpPr>
        <p:spPr>
          <a:xfrm>
            <a:off x="7067551" y="4833885"/>
            <a:ext cx="4724400" cy="1938992"/>
          </a:xfrm>
          <a:prstGeom prst="rect">
            <a:avLst/>
          </a:prstGeom>
          <a:noFill/>
          <a:ln cap="flat">
            <a:noFill/>
          </a:ln>
        </p:spPr>
        <p:txBody>
          <a:bodyPr vert="horz" wrap="square" lIns="91440" tIns="45720" rIns="91440" bIns="45720" rtlCol="0" anchor="t" anchorCtr="0" compatLnSpc="1">
            <a:spAutoFit/>
          </a:bodyPr>
          <a:lstStyle/>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Tracey Ryan</a:t>
            </a:r>
          </a:p>
          <a:p>
            <a:pPr algn="l" defTabSz="457200">
              <a:lnSpc>
                <a:spcPct val="100000"/>
              </a:lnSpc>
              <a:spcBef>
                <a:spcPts val="0"/>
              </a:spcBef>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Macmillan User Involvement Manager</a:t>
            </a:r>
          </a:p>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NHS Kent and Medway Cancer Alliance</a:t>
            </a:r>
          </a:p>
          <a:p>
            <a:pPr algn="l" defTabSz="457200">
              <a:lnSpc>
                <a:spcPct val="100000"/>
              </a:lnSpc>
              <a:spcBef>
                <a:spcPts val="0"/>
              </a:spcBef>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hlinkClick r:id="rId2"/>
              </a:rPr>
              <a:t>tracey.ryan1@nhs.nhs</a:t>
            </a:r>
            <a:r>
              <a:rPr lang="en-GB" sz="2000" dirty="0">
                <a:solidFill>
                  <a:srgbClr val="000000"/>
                </a:solidFill>
                <a:latin typeface="Arial" pitchFamily="34"/>
                <a:cs typeface="Arial" pitchFamily="34"/>
              </a:rPr>
              <a:t>	</a:t>
            </a:r>
            <a:r>
              <a:rPr lang="en-GB" dirty="0">
                <a:solidFill>
                  <a:srgbClr val="000000"/>
                </a:solidFill>
                <a:latin typeface="Arial" pitchFamily="34"/>
                <a:cs typeface="Arial" pitchFamily="34"/>
              </a:rPr>
              <a:t>	</a:t>
            </a:r>
            <a:endParaRPr lang="en-GB" sz="1000" dirty="0">
              <a:solidFill>
                <a:srgbClr val="000000"/>
              </a:solidFill>
              <a:latin typeface="Arial" pitchFamily="34"/>
              <a:cs typeface="Arial" pitchFamily="34"/>
            </a:endParaRPr>
          </a:p>
        </p:txBody>
      </p:sp>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62546" y="159022"/>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495341" y="219476"/>
            <a:ext cx="1133954" cy="1133954"/>
          </a:xfrm>
          <a:prstGeom prst="rect">
            <a:avLst/>
          </a:prstGeom>
        </p:spPr>
      </p:pic>
      <p:pic>
        <p:nvPicPr>
          <p:cNvPr id="8" name="Picture 7">
            <a:extLst>
              <a:ext uri="{FF2B5EF4-FFF2-40B4-BE49-F238E27FC236}">
                <a16:creationId xmlns:a16="http://schemas.microsoft.com/office/drawing/2014/main" id="{17226497-28CD-4F4A-9E00-D67DA923CE84}"/>
              </a:ext>
            </a:extLst>
          </p:cNvPr>
          <p:cNvPicPr>
            <a:picLocks noChangeAspect="1"/>
          </p:cNvPicPr>
          <p:nvPr/>
        </p:nvPicPr>
        <p:blipFill>
          <a:blip r:embed="rId5">
            <a:alphaModFix amt="38000"/>
          </a:blip>
          <a:stretch>
            <a:fillRect/>
          </a:stretch>
        </p:blipFill>
        <p:spPr>
          <a:xfrm>
            <a:off x="0" y="5326454"/>
            <a:ext cx="7067551" cy="1531546"/>
          </a:xfrm>
          <a:prstGeom prst="rect">
            <a:avLst/>
          </a:prstGeom>
        </p:spPr>
      </p:pic>
    </p:spTree>
    <p:extLst>
      <p:ext uri="{BB962C8B-B14F-4D97-AF65-F5344CB8AC3E}">
        <p14:creationId xmlns:p14="http://schemas.microsoft.com/office/powerpoint/2010/main" val="1668675022"/>
      </p:ext>
    </p:extLst>
  </p:cSld>
  <p:clrMapOvr>
    <a:masterClrMapping/>
  </p:clrMapOvr>
  <mc:AlternateContent xmlns:mc="http://schemas.openxmlformats.org/markup-compatibility/2006" xmlns:p14="http://schemas.microsoft.com/office/powerpoint/2010/main">
    <mc:Choice Requires="p14">
      <p:transition spd="slow" p14:dur="2000" advTm="4579"/>
    </mc:Choice>
    <mc:Fallback xmlns="">
      <p:transition spd="slow" advTm="45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593952" y="277626"/>
            <a:ext cx="1133954" cy="1133954"/>
          </a:xfrm>
          <a:prstGeom prst="rect">
            <a:avLst/>
          </a:prstGeom>
        </p:spPr>
      </p:pic>
      <p:sp>
        <p:nvSpPr>
          <p:cNvPr id="14" name="TextBox 13">
            <a:extLst>
              <a:ext uri="{FF2B5EF4-FFF2-40B4-BE49-F238E27FC236}">
                <a16:creationId xmlns:a16="http://schemas.microsoft.com/office/drawing/2014/main" id="{D273B731-97CA-42C0-8FE9-FBCD346E8298}"/>
              </a:ext>
            </a:extLst>
          </p:cNvPr>
          <p:cNvSpPr txBox="1"/>
          <p:nvPr/>
        </p:nvSpPr>
        <p:spPr>
          <a:xfrm>
            <a:off x="2397385" y="1984649"/>
            <a:ext cx="7397229" cy="1569660"/>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Thank you!</a:t>
            </a:r>
          </a:p>
          <a:p>
            <a:pPr algn="ctr">
              <a:defRPr sz="1800" b="0" i="0" u="none" strike="noStrike" kern="0" cap="none" spc="0" baseline="0">
                <a:solidFill>
                  <a:srgbClr val="000000"/>
                </a:solidFill>
                <a:uFillTx/>
              </a:defRPr>
            </a:pPr>
            <a:endParaRPr lang="en-GB" sz="3200" b="1" dirty="0">
              <a:solidFill>
                <a:srgbClr val="000000"/>
              </a:solidFill>
              <a:latin typeface="Arial" pitchFamily="34"/>
              <a:cs typeface="Arial" pitchFamily="34"/>
            </a:endParaRPr>
          </a:p>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Comments or questions?</a:t>
            </a:r>
          </a:p>
        </p:txBody>
      </p:sp>
      <p:sp>
        <p:nvSpPr>
          <p:cNvPr id="15" name="Subtitle 5">
            <a:extLst>
              <a:ext uri="{FF2B5EF4-FFF2-40B4-BE49-F238E27FC236}">
                <a16:creationId xmlns:a16="http://schemas.microsoft.com/office/drawing/2014/main" id="{DFD7B724-078D-4795-8E78-4999C19DC795}"/>
              </a:ext>
            </a:extLst>
          </p:cNvPr>
          <p:cNvSpPr txBox="1">
            <a:spLocks noGrp="1"/>
          </p:cNvSpPr>
          <p:nvPr>
            <p:ph type="subTitle" idx="1"/>
          </p:nvPr>
        </p:nvSpPr>
        <p:spPr>
          <a:xfrm>
            <a:off x="7210270" y="4611072"/>
            <a:ext cx="4824087" cy="1938992"/>
          </a:xfrm>
          <a:prstGeom prst="rect">
            <a:avLst/>
          </a:prstGeom>
          <a:noFill/>
          <a:ln cap="flat">
            <a:noFill/>
          </a:ln>
        </p:spPr>
        <p:txBody>
          <a:bodyPr vert="horz" wrap="square" lIns="91440" tIns="45720" rIns="91440" bIns="45720" rtlCol="0" anchor="t" anchorCtr="0" compatLnSpc="1">
            <a:spAutoFit/>
          </a:bodyPr>
          <a:lstStyle/>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Tracey Ryan</a:t>
            </a:r>
          </a:p>
          <a:p>
            <a:pPr algn="l" defTabSz="457200">
              <a:lnSpc>
                <a:spcPct val="100000"/>
              </a:lnSpc>
              <a:spcBef>
                <a:spcPts val="0"/>
              </a:spcBef>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Macmillan User Involvement Manager</a:t>
            </a:r>
          </a:p>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NHS Kent and Medway Cancer Alliance</a:t>
            </a:r>
          </a:p>
          <a:p>
            <a:pPr algn="l" defTabSz="457200">
              <a:lnSpc>
                <a:spcPct val="100000"/>
              </a:lnSpc>
              <a:spcBef>
                <a:spcPts val="0"/>
              </a:spcBef>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algn="l" defTabSz="457200">
              <a:lnSpc>
                <a:spcPct val="100000"/>
              </a:lnSpc>
              <a:spcBef>
                <a:spcPts val="0"/>
              </a:spcBef>
              <a:defRPr sz="1800" b="0" i="0" u="none" strike="noStrike" kern="0" cap="none" spc="0" baseline="0">
                <a:solidFill>
                  <a:srgbClr val="000000"/>
                </a:solidFill>
                <a:uFillTx/>
              </a:defRPr>
            </a:pPr>
            <a:r>
              <a:rPr lang="en-GB" sz="2000" dirty="0">
                <a:solidFill>
                  <a:srgbClr val="000000"/>
                </a:solidFill>
                <a:latin typeface="Arial" pitchFamily="34"/>
                <a:cs typeface="Arial" pitchFamily="34"/>
                <a:hlinkClick r:id="rId5"/>
              </a:rPr>
              <a:t>tracey.ryan1@nhs.nhs</a:t>
            </a:r>
            <a:r>
              <a:rPr lang="en-GB" sz="2000" dirty="0">
                <a:solidFill>
                  <a:srgbClr val="000000"/>
                </a:solidFill>
                <a:latin typeface="Arial" pitchFamily="34"/>
                <a:cs typeface="Arial" pitchFamily="34"/>
              </a:rPr>
              <a:t>	</a:t>
            </a:r>
            <a:r>
              <a:rPr lang="en-GB" dirty="0">
                <a:solidFill>
                  <a:srgbClr val="000000"/>
                </a:solidFill>
                <a:latin typeface="Arial" pitchFamily="34"/>
                <a:cs typeface="Arial" pitchFamily="34"/>
              </a:rPr>
              <a:t>	</a:t>
            </a:r>
            <a:endParaRPr lang="en-GB" sz="1000" dirty="0">
              <a:solidFill>
                <a:srgbClr val="000000"/>
              </a:solidFill>
              <a:latin typeface="Arial" pitchFamily="34"/>
              <a:cs typeface="Arial" pitchFamily="34"/>
            </a:endParaRPr>
          </a:p>
        </p:txBody>
      </p:sp>
    </p:spTree>
    <p:extLst>
      <p:ext uri="{BB962C8B-B14F-4D97-AF65-F5344CB8AC3E}">
        <p14:creationId xmlns:p14="http://schemas.microsoft.com/office/powerpoint/2010/main" val="246857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593952" y="277626"/>
            <a:ext cx="1133954" cy="1133954"/>
          </a:xfrm>
          <a:prstGeom prst="rect">
            <a:avLst/>
          </a:prstGeom>
        </p:spPr>
      </p:pic>
      <p:sp>
        <p:nvSpPr>
          <p:cNvPr id="6" name="TextBox 5">
            <a:extLst>
              <a:ext uri="{FF2B5EF4-FFF2-40B4-BE49-F238E27FC236}">
                <a16:creationId xmlns:a16="http://schemas.microsoft.com/office/drawing/2014/main" id="{99E08A5E-91E4-4F41-94EA-200F90A0042F}"/>
              </a:ext>
            </a:extLst>
          </p:cNvPr>
          <p:cNvSpPr txBox="1"/>
          <p:nvPr/>
        </p:nvSpPr>
        <p:spPr>
          <a:xfrm>
            <a:off x="948658" y="844603"/>
            <a:ext cx="2671483"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Why</a:t>
            </a:r>
          </a:p>
        </p:txBody>
      </p:sp>
      <p:sp>
        <p:nvSpPr>
          <p:cNvPr id="7" name="TextBox 6">
            <a:extLst>
              <a:ext uri="{FF2B5EF4-FFF2-40B4-BE49-F238E27FC236}">
                <a16:creationId xmlns:a16="http://schemas.microsoft.com/office/drawing/2014/main" id="{F754A7CB-5992-4A54-A500-FA18CCBEC0C9}"/>
              </a:ext>
            </a:extLst>
          </p:cNvPr>
          <p:cNvSpPr txBox="1"/>
          <p:nvPr/>
        </p:nvSpPr>
        <p:spPr>
          <a:xfrm>
            <a:off x="57130" y="2155062"/>
            <a:ext cx="12077740" cy="5909310"/>
          </a:xfrm>
          <a:prstGeom prst="rect">
            <a:avLst/>
          </a:prstGeom>
          <a:noFill/>
          <a:ln cap="flat">
            <a:noFill/>
          </a:ln>
        </p:spPr>
        <p:txBody>
          <a:bodyPr vert="horz" wrap="square" lIns="91440" tIns="45720" rIns="91440" bIns="45720" numCol="2" anchor="t" anchorCtr="0" compatLnSpc="1">
            <a:spAutoFit/>
          </a:bodyPr>
          <a:lstStyle/>
          <a:p>
            <a:pPr>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Patients and their families told us </a:t>
            </a:r>
            <a:r>
              <a:rPr lang="en-GB" sz="2000" dirty="0">
                <a:solidFill>
                  <a:srgbClr val="000000"/>
                </a:solidFill>
                <a:latin typeface="Arial" pitchFamily="34"/>
                <a:cs typeface="Arial" pitchFamily="34"/>
              </a:rPr>
              <a:t>that patients:</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often left GP not knowing “what next”</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did not know </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how to explain to family</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in some cases, they were being referred to rule out cancer</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when they should hear something</a:t>
            </a:r>
          </a:p>
          <a:p>
            <a:pPr marL="1200150" lvl="2"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If contacted within two weeks, raised anxieties that they were being seen so quickly</a:t>
            </a:r>
          </a:p>
          <a:p>
            <a:pPr marL="1200150" lvl="2"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If not contacted, did not want to “hassle” already busy NHS, so would leave it, which could delay diagnosis</a:t>
            </a:r>
          </a:p>
          <a:p>
            <a:pPr marL="342900" indent="-34290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family’s anxieties were raised as didn’t know what  was wrong</a:t>
            </a:r>
          </a:p>
          <a:p>
            <a:pPr>
              <a:defRPr sz="1800" b="0" i="0" u="none" strike="noStrike" kern="0" cap="none" spc="0" baseline="0">
                <a:solidFill>
                  <a:srgbClr val="000000"/>
                </a:solidFill>
                <a:uFillTx/>
              </a:defRPr>
            </a:pPr>
            <a:endParaRPr lang="en-GB" sz="2000" b="1" dirty="0">
              <a:solidFill>
                <a:srgbClr val="000000"/>
              </a:solidFill>
              <a:latin typeface="Arial" pitchFamily="34"/>
              <a:cs typeface="Arial" pitchFamily="34"/>
            </a:endParaRPr>
          </a:p>
          <a:p>
            <a:pPr>
              <a:defRPr sz="1800" b="0" i="0" u="none" strike="noStrike" kern="0" cap="none" spc="0" baseline="0">
                <a:solidFill>
                  <a:srgbClr val="000000"/>
                </a:solidFill>
                <a:uFillTx/>
              </a:defRPr>
            </a:pPr>
            <a:endParaRPr lang="en-GB" sz="2000" b="1" dirty="0">
              <a:solidFill>
                <a:srgbClr val="000000"/>
              </a:solidFill>
              <a:latin typeface="Arial" pitchFamily="34"/>
              <a:cs typeface="Arial" pitchFamily="34"/>
            </a:endParaRPr>
          </a:p>
          <a:p>
            <a:pPr>
              <a:defRPr sz="1800" b="0" i="0" u="none" strike="noStrike" kern="0" cap="none" spc="0" baseline="0">
                <a:solidFill>
                  <a:srgbClr val="000000"/>
                </a:solidFill>
                <a:uFillTx/>
              </a:defRPr>
            </a:pPr>
            <a:endParaRPr lang="en-GB" sz="2000" b="1" dirty="0">
              <a:solidFill>
                <a:srgbClr val="000000"/>
              </a:solidFill>
              <a:latin typeface="Arial" pitchFamily="34"/>
              <a:cs typeface="Arial" pitchFamily="34"/>
            </a:endParaRPr>
          </a:p>
          <a:p>
            <a:pPr>
              <a:defRPr sz="1800" b="0" i="0" u="none" strike="noStrike" kern="0" cap="none" spc="0" baseline="0">
                <a:solidFill>
                  <a:srgbClr val="000000"/>
                </a:solidFill>
                <a:uFillTx/>
              </a:defRPr>
            </a:pPr>
            <a:endParaRPr lang="en-GB" sz="2000" b="1" dirty="0">
              <a:solidFill>
                <a:srgbClr val="000000"/>
              </a:solidFill>
              <a:latin typeface="Arial" pitchFamily="34"/>
              <a:cs typeface="Arial" pitchFamily="34"/>
            </a:endParaRPr>
          </a:p>
          <a:p>
            <a:pPr>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Providers told us: </a:t>
            </a:r>
          </a:p>
          <a:p>
            <a:pPr>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Some patients did not know they had been referred to investigate possible cancer, so were very surprised/upset when contacted by cancer service.</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Not all patients knew the importance of attending the first appointment</a:t>
            </a:r>
          </a:p>
        </p:txBody>
      </p:sp>
      <p:sp>
        <p:nvSpPr>
          <p:cNvPr id="9" name="TextBox 8">
            <a:extLst>
              <a:ext uri="{FF2B5EF4-FFF2-40B4-BE49-F238E27FC236}">
                <a16:creationId xmlns:a16="http://schemas.microsoft.com/office/drawing/2014/main" id="{264A5908-01F2-4AB2-A3A3-AA12E9160CB3}"/>
              </a:ext>
            </a:extLst>
          </p:cNvPr>
          <p:cNvSpPr txBox="1"/>
          <p:nvPr/>
        </p:nvSpPr>
        <p:spPr>
          <a:xfrm>
            <a:off x="1727906" y="1429378"/>
            <a:ext cx="10046554" cy="707886"/>
          </a:xfrm>
          <a:prstGeom prst="rect">
            <a:avLst/>
          </a:prstGeom>
          <a:solidFill>
            <a:schemeClr val="bg1"/>
          </a:solidFill>
          <a:ln>
            <a:solidFill>
              <a:schemeClr val="tx1"/>
            </a:solidFill>
          </a:ln>
        </p:spPr>
        <p:txBody>
          <a:bodyPr wrap="square" rtlCol="0">
            <a:spAutoFit/>
          </a:bodyPr>
          <a:lstStyle/>
          <a:p>
            <a:pP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One patient said he had no understanding of what would happen after being referred by GP to hospital. We spoke to other patients, their families and providers.</a:t>
            </a:r>
          </a:p>
        </p:txBody>
      </p:sp>
    </p:spTree>
    <p:extLst>
      <p:ext uri="{BB962C8B-B14F-4D97-AF65-F5344CB8AC3E}">
        <p14:creationId xmlns:p14="http://schemas.microsoft.com/office/powerpoint/2010/main" val="2563768669"/>
      </p:ext>
    </p:extLst>
  </p:cSld>
  <p:clrMapOvr>
    <a:masterClrMapping/>
  </p:clrMapOvr>
  <mc:AlternateContent xmlns:mc="http://schemas.openxmlformats.org/markup-compatibility/2006" xmlns:p14="http://schemas.microsoft.com/office/powerpoint/2010/main">
    <mc:Choice Requires="p14">
      <p:transition spd="slow" p14:dur="2000" advTm="8238"/>
    </mc:Choice>
    <mc:Fallback xmlns="">
      <p:transition spd="slow" advTm="82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593952" y="277626"/>
            <a:ext cx="1133954" cy="1133954"/>
          </a:xfrm>
          <a:prstGeom prst="rect">
            <a:avLst/>
          </a:prstGeom>
        </p:spPr>
      </p:pic>
      <p:sp>
        <p:nvSpPr>
          <p:cNvPr id="7" name="TextBox 6">
            <a:extLst>
              <a:ext uri="{FF2B5EF4-FFF2-40B4-BE49-F238E27FC236}">
                <a16:creationId xmlns:a16="http://schemas.microsoft.com/office/drawing/2014/main" id="{F754A7CB-5992-4A54-A500-FA18CCBEC0C9}"/>
              </a:ext>
            </a:extLst>
          </p:cNvPr>
          <p:cNvSpPr txBox="1"/>
          <p:nvPr/>
        </p:nvSpPr>
        <p:spPr>
          <a:xfrm>
            <a:off x="465756" y="1954549"/>
            <a:ext cx="11610109" cy="4678204"/>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To produce a user-friendly flyer to:</a:t>
            </a:r>
          </a:p>
          <a:p>
            <a:pPr>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	</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give basic, understandable information on “what happens next”</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complement information available from Cancer Research UK</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be shared with friends and family</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reduce anxieties for all</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make patients aware they have been referred to investigate possible cancer.</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aid GPs with that “awkward” conversation</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highlight the importance of attending appointments as soon as possible</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be used for patients to mark off where they were in their pathway</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provide details of trusted websites for information and guidance, avoiding internet searches that could further raise anxieties</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give tips to help prepare for appointments from people that had been there</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highlight that they can take someone with them.</a:t>
            </a:r>
          </a:p>
          <a:p>
            <a:pPr marL="285750" indent="-285750">
              <a:buFont typeface="Arial" panose="020B0604020202020204" pitchFamily="34" charset="0"/>
              <a:buChar char="•"/>
              <a:defRPr sz="1800" b="0" i="0" u="none" strike="noStrike" kern="0" cap="none" spc="0" baseline="0">
                <a:solidFill>
                  <a:srgbClr val="000000"/>
                </a:solidFill>
                <a:uFillTx/>
              </a:defRPr>
            </a:pPr>
            <a:endParaRPr lang="en-GB" dirty="0">
              <a:solidFill>
                <a:srgbClr val="000000"/>
              </a:solidFill>
              <a:latin typeface="Arial" pitchFamily="34"/>
              <a:cs typeface="Arial" pitchFamily="34"/>
            </a:endParaRPr>
          </a:p>
        </p:txBody>
      </p:sp>
      <p:sp>
        <p:nvSpPr>
          <p:cNvPr id="8" name="TextBox 7">
            <a:extLst>
              <a:ext uri="{FF2B5EF4-FFF2-40B4-BE49-F238E27FC236}">
                <a16:creationId xmlns:a16="http://schemas.microsoft.com/office/drawing/2014/main" id="{1FE15D80-FB6B-4CEE-BE9D-A409191A6604}"/>
              </a:ext>
            </a:extLst>
          </p:cNvPr>
          <p:cNvSpPr txBox="1"/>
          <p:nvPr/>
        </p:nvSpPr>
        <p:spPr>
          <a:xfrm>
            <a:off x="974269" y="823700"/>
            <a:ext cx="2671483"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Aim</a:t>
            </a:r>
          </a:p>
        </p:txBody>
      </p:sp>
    </p:spTree>
    <p:extLst>
      <p:ext uri="{BB962C8B-B14F-4D97-AF65-F5344CB8AC3E}">
        <p14:creationId xmlns:p14="http://schemas.microsoft.com/office/powerpoint/2010/main" val="343949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593952" y="277626"/>
            <a:ext cx="1133954" cy="1133954"/>
          </a:xfrm>
          <a:prstGeom prst="rect">
            <a:avLst/>
          </a:prstGeom>
        </p:spPr>
      </p:pic>
      <p:sp>
        <p:nvSpPr>
          <p:cNvPr id="8" name="TextBox 7">
            <a:extLst>
              <a:ext uri="{FF2B5EF4-FFF2-40B4-BE49-F238E27FC236}">
                <a16:creationId xmlns:a16="http://schemas.microsoft.com/office/drawing/2014/main" id="{E3825866-A19D-40B2-BE72-C36C4DF73C41}"/>
              </a:ext>
            </a:extLst>
          </p:cNvPr>
          <p:cNvSpPr txBox="1"/>
          <p:nvPr/>
        </p:nvSpPr>
        <p:spPr>
          <a:xfrm>
            <a:off x="1045028" y="872686"/>
            <a:ext cx="2671483"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How</a:t>
            </a:r>
          </a:p>
        </p:txBody>
      </p:sp>
      <p:sp>
        <p:nvSpPr>
          <p:cNvPr id="9" name="TextBox 8">
            <a:extLst>
              <a:ext uri="{FF2B5EF4-FFF2-40B4-BE49-F238E27FC236}">
                <a16:creationId xmlns:a16="http://schemas.microsoft.com/office/drawing/2014/main" id="{DE80F974-9E33-4F4C-BC5F-3A3EB3487C9D}"/>
              </a:ext>
            </a:extLst>
          </p:cNvPr>
          <p:cNvSpPr txBox="1"/>
          <p:nvPr/>
        </p:nvSpPr>
        <p:spPr>
          <a:xfrm>
            <a:off x="410795" y="2251403"/>
            <a:ext cx="11610109" cy="3170099"/>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Engagement and co-production </a:t>
            </a:r>
          </a:p>
          <a:p>
            <a:pPr>
              <a:defRPr sz="1800" b="0" i="0" u="none" strike="noStrike" kern="0" cap="none" spc="0" baseline="0">
                <a:solidFill>
                  <a:srgbClr val="000000"/>
                </a:solidFill>
                <a:uFillTx/>
              </a:defRPr>
            </a:pPr>
            <a:endParaRPr lang="en-GB" sz="2000" b="1" dirty="0">
              <a:solidFill>
                <a:srgbClr val="000000"/>
              </a:solidFill>
              <a:latin typeface="Arial" panose="020B0604020202020204" pitchFamily="34" charset="0"/>
              <a:cs typeface="Arial" panose="020B0604020202020204" pitchFamily="34" charset="0"/>
            </a:endParaRPr>
          </a:p>
          <a:p>
            <a:pP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Over 12 months, we worked with: </a:t>
            </a:r>
            <a:endParaRPr lang="en-GB" sz="2000" b="1"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cancer patient involvement groups, including families and friends, across Kent and Medway</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non-cancer patients via east Kent patient forum (Approximately  97 per cent of referrals will not have cancer, so needed to include non-cancer patients in the design.)</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Alliance Early Diagnosis Working Group</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Alliance Personalised Care Working Group</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Cancer commissioners and Macmillan GP </a:t>
            </a:r>
          </a:p>
          <a:p>
            <a:pPr marL="285750" lvl="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NHS Kent and Medway Cancer Alliance operational meeting.</a:t>
            </a:r>
            <a:endParaRPr lang="en-GB" sz="2000" dirty="0">
              <a:solidFill>
                <a:srgbClr val="000000"/>
              </a:solidFill>
              <a:latin typeface="Arial" pitchFamily="34"/>
              <a:cs typeface="Arial" pitchFamily="34"/>
            </a:endParaRPr>
          </a:p>
        </p:txBody>
      </p:sp>
    </p:spTree>
    <p:extLst>
      <p:ext uri="{BB962C8B-B14F-4D97-AF65-F5344CB8AC3E}">
        <p14:creationId xmlns:p14="http://schemas.microsoft.com/office/powerpoint/2010/main" val="429083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2"/>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3"/>
          <a:stretch>
            <a:fillRect/>
          </a:stretch>
        </p:blipFill>
        <p:spPr>
          <a:xfrm>
            <a:off x="593952" y="277626"/>
            <a:ext cx="1133954" cy="1133954"/>
          </a:xfrm>
          <a:prstGeom prst="rect">
            <a:avLst/>
          </a:prstGeom>
        </p:spPr>
      </p:pic>
      <p:pic>
        <p:nvPicPr>
          <p:cNvPr id="2" name="Picture 1">
            <a:extLst>
              <a:ext uri="{FF2B5EF4-FFF2-40B4-BE49-F238E27FC236}">
                <a16:creationId xmlns:a16="http://schemas.microsoft.com/office/drawing/2014/main" id="{C02C4A7C-D77B-40B5-93BE-1F13E322E40E}"/>
              </a:ext>
            </a:extLst>
          </p:cNvPr>
          <p:cNvPicPr>
            <a:picLocks noChangeAspect="1"/>
          </p:cNvPicPr>
          <p:nvPr/>
        </p:nvPicPr>
        <p:blipFill>
          <a:blip r:embed="rId4"/>
          <a:stretch>
            <a:fillRect/>
          </a:stretch>
        </p:blipFill>
        <p:spPr>
          <a:xfrm>
            <a:off x="2307474" y="1528831"/>
            <a:ext cx="7101284" cy="5203318"/>
          </a:xfrm>
          <a:prstGeom prst="rect">
            <a:avLst/>
          </a:prstGeom>
        </p:spPr>
      </p:pic>
      <p:sp>
        <p:nvSpPr>
          <p:cNvPr id="7" name="TextBox 6">
            <a:extLst>
              <a:ext uri="{FF2B5EF4-FFF2-40B4-BE49-F238E27FC236}">
                <a16:creationId xmlns:a16="http://schemas.microsoft.com/office/drawing/2014/main" id="{715C0891-2CD5-46DC-8982-DD2574351D65}"/>
              </a:ext>
            </a:extLst>
          </p:cNvPr>
          <p:cNvSpPr txBox="1"/>
          <p:nvPr/>
        </p:nvSpPr>
        <p:spPr>
          <a:xfrm>
            <a:off x="385482" y="643504"/>
            <a:ext cx="7714232"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One of the early versions</a:t>
            </a:r>
          </a:p>
        </p:txBody>
      </p:sp>
    </p:spTree>
    <p:extLst>
      <p:ext uri="{BB962C8B-B14F-4D97-AF65-F5344CB8AC3E}">
        <p14:creationId xmlns:p14="http://schemas.microsoft.com/office/powerpoint/2010/main" val="19515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7">
            <a:extLst>
              <a:ext uri="{FF2B5EF4-FFF2-40B4-BE49-F238E27FC236}">
                <a16:creationId xmlns:a16="http://schemas.microsoft.com/office/drawing/2014/main" id="{6A21D7A7-707D-429E-8E1B-CB693C62C68E}"/>
              </a:ext>
            </a:extLst>
          </p:cNvPr>
          <p:cNvSpPr/>
          <p:nvPr/>
        </p:nvSpPr>
        <p:spPr>
          <a:xfrm>
            <a:off x="7713512" y="1449637"/>
            <a:ext cx="4478488" cy="3616881"/>
          </a:xfrm>
          <a:custGeom>
            <a:avLst>
              <a:gd name="f0" fmla="val 3766"/>
              <a:gd name="f1" fmla="val 25376"/>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 f10 1 180"/>
              <a:gd name="f21" fmla="+- f13 0 f12"/>
              <a:gd name="f22" fmla="+- f9 0 f8"/>
              <a:gd name="f23" fmla="pin -2147483647 f0 2147483647"/>
              <a:gd name="f24" fmla="pin -2147483647 f1 2147483647"/>
              <a:gd name="f25" fmla="*/ f15 f3 1"/>
              <a:gd name="f26" fmla="*/ f16 f3 1"/>
              <a:gd name="f27" fmla="*/ f17 f3 1"/>
              <a:gd name="f28" fmla="val f23"/>
              <a:gd name="f29" fmla="val f24"/>
              <a:gd name="f30" fmla="*/ f21 1 2"/>
              <a:gd name="f31" fmla="*/ f22 1 21600"/>
              <a:gd name="f32" fmla="*/ f23 f18 1"/>
              <a:gd name="f33" fmla="*/ f24 f19 1"/>
              <a:gd name="f34" fmla="*/ f25 1 f5"/>
              <a:gd name="f35" fmla="*/ f26 1 f5"/>
              <a:gd name="f36" fmla="*/ f27 1 f5"/>
              <a:gd name="f37" fmla="+- f28 0 10800"/>
              <a:gd name="f38" fmla="+- f29 0 10800"/>
              <a:gd name="f39" fmla="+- f12 f30 0"/>
              <a:gd name="f40" fmla="*/ f30 f30 1"/>
              <a:gd name="f41" fmla="*/ 3200 f31 1"/>
              <a:gd name="f42" fmla="*/ 18400 f31 1"/>
              <a:gd name="f43" fmla="*/ 3160 f31 1"/>
              <a:gd name="f44" fmla="*/ 18440 f31 1"/>
              <a:gd name="f45" fmla="+- f34 0 f4"/>
              <a:gd name="f46" fmla="+- f35 0 f4"/>
              <a:gd name="f47" fmla="+- f36 0 f4"/>
              <a:gd name="f48" fmla="*/ f37 f37 1"/>
              <a:gd name="f49" fmla="*/ f38 f38 1"/>
              <a:gd name="f50" fmla="+- 0 0 f38"/>
              <a:gd name="f51" fmla="+- 0 0 f37"/>
              <a:gd name="f52" fmla="*/ f43 1 f31"/>
              <a:gd name="f53" fmla="*/ f44 1 f31"/>
              <a:gd name="f54" fmla="*/ f41 1 f31"/>
              <a:gd name="f55" fmla="*/ f42 1 f31"/>
              <a:gd name="f56" fmla="+- f48 f49 0"/>
              <a:gd name="f57" fmla="+- 0 0 f50"/>
              <a:gd name="f58" fmla="+- 0 0 f51"/>
              <a:gd name="f59" fmla="*/ f54 f18 1"/>
              <a:gd name="f60" fmla="*/ f55 f18 1"/>
              <a:gd name="f61" fmla="*/ f55 f19 1"/>
              <a:gd name="f62" fmla="*/ f54 f19 1"/>
              <a:gd name="f63" fmla="*/ f52 f18 1"/>
              <a:gd name="f64" fmla="*/ f52 f19 1"/>
              <a:gd name="f65" fmla="*/ f53 f19 1"/>
              <a:gd name="f66" fmla="*/ f53 f18 1"/>
              <a:gd name="f67" fmla="sqrt f56"/>
              <a:gd name="f68" fmla="+- 0 0 f57"/>
              <a:gd name="f69" fmla="+- 0 0 f58"/>
              <a:gd name="f70" fmla="at2 f68 f69"/>
              <a:gd name="f71" fmla="+- f67 0 10800"/>
              <a:gd name="f72" fmla="+- f70 f4 0"/>
              <a:gd name="f73" fmla="*/ f72 f10 1"/>
              <a:gd name="f74" fmla="*/ f73 1 f3"/>
              <a:gd name="f75" fmla="+- 0 0 f74"/>
              <a:gd name="f76" fmla="val f75"/>
              <a:gd name="f77" fmla="+- 0 0 f76"/>
              <a:gd name="f78" fmla="*/ f77 f3 1"/>
              <a:gd name="f79" fmla="*/ f78 1 f10"/>
              <a:gd name="f80" fmla="+- f79 0 f4"/>
              <a:gd name="f81" fmla="*/ f79 f10 1"/>
              <a:gd name="f82" fmla="*/ f81 1 f3"/>
              <a:gd name="f83" fmla="+- f80 f4 0"/>
              <a:gd name="f84" fmla="+- 0 0 f82"/>
              <a:gd name="f85" fmla="*/ f83 f10 1"/>
              <a:gd name="f86" fmla="*/ f84 1 f20"/>
              <a:gd name="f87" fmla="*/ f85 1 f3"/>
              <a:gd name="f88" fmla="+- f86 0 10"/>
              <a:gd name="f89" fmla="+- f86 10 0"/>
              <a:gd name="f90" fmla="+- 0 0 f87"/>
              <a:gd name="f91" fmla="*/ f88 f20 1"/>
              <a:gd name="f92" fmla="*/ f89 f20 1"/>
              <a:gd name="f93" fmla="+- 0 0 f90"/>
              <a:gd name="f94" fmla="+- 0 0 f91"/>
              <a:gd name="f95" fmla="+- 0 0 f92"/>
              <a:gd name="f96" fmla="*/ f93 f3 1"/>
              <a:gd name="f97" fmla="*/ f94 f3 1"/>
              <a:gd name="f98" fmla="*/ f95 f3 1"/>
              <a:gd name="f99" fmla="*/ f96 1 f10"/>
              <a:gd name="f100" fmla="*/ f97 1 f10"/>
              <a:gd name="f101" fmla="*/ f98 1 f10"/>
              <a:gd name="f102" fmla="+- f99 0 f4"/>
              <a:gd name="f103" fmla="sin 1 f102"/>
              <a:gd name="f104" fmla="cos 1 f102"/>
              <a:gd name="f105" fmla="+- f100 0 f4"/>
              <a:gd name="f106" fmla="+- f101 0 f4"/>
              <a:gd name="f107" fmla="+- 0 0 f103"/>
              <a:gd name="f108" fmla="+- 0 0 f104"/>
              <a:gd name="f109" fmla="+- f105 f4 0"/>
              <a:gd name="f110" fmla="+- f106 f4 0"/>
              <a:gd name="f111" fmla="+- 0 0 f107"/>
              <a:gd name="f112" fmla="+- 0 0 f108"/>
              <a:gd name="f113" fmla="*/ f109 f10 1"/>
              <a:gd name="f114" fmla="*/ f110 f10 1"/>
              <a:gd name="f115" fmla="val f111"/>
              <a:gd name="f116" fmla="val f112"/>
              <a:gd name="f117" fmla="*/ f113 1 f3"/>
              <a:gd name="f118" fmla="*/ f114 1 f3"/>
              <a:gd name="f119" fmla="+- 0 0 f115"/>
              <a:gd name="f120" fmla="+- 0 0 f116"/>
              <a:gd name="f121" fmla="+- 0 0 f117"/>
              <a:gd name="f122" fmla="+- 0 0 f118"/>
              <a:gd name="f123" fmla="*/ 10800 f119 1"/>
              <a:gd name="f124" fmla="*/ 10800 f120 1"/>
              <a:gd name="f125" fmla="+- 0 0 f121"/>
              <a:gd name="f126" fmla="+- 0 0 f122"/>
              <a:gd name="f127" fmla="+- f123 10800 0"/>
              <a:gd name="f128" fmla="+- f124 10800 0"/>
              <a:gd name="f129" fmla="*/ f125 f3 1"/>
              <a:gd name="f130" fmla="*/ f126 f3 1"/>
              <a:gd name="f131" fmla="?: f71 f28 f127"/>
              <a:gd name="f132" fmla="?: f71 f29 f128"/>
              <a:gd name="f133" fmla="*/ f129 1 f10"/>
              <a:gd name="f134" fmla="*/ f130 1 f10"/>
              <a:gd name="f135" fmla="+- f133 0 f4"/>
              <a:gd name="f136" fmla="+- f134 0 f4"/>
              <a:gd name="f137" fmla="*/ f131 f18 1"/>
              <a:gd name="f138" fmla="*/ f132 f19 1"/>
              <a:gd name="f139" fmla="sin 1 f135"/>
              <a:gd name="f140" fmla="cos 1 f135"/>
              <a:gd name="f141" fmla="sin 1 f136"/>
              <a:gd name="f142" fmla="cos 1 f136"/>
              <a:gd name="f143" fmla="+- 0 0 f139"/>
              <a:gd name="f144" fmla="+- 0 0 f140"/>
              <a:gd name="f145" fmla="+- 0 0 f141"/>
              <a:gd name="f146" fmla="+- 0 0 f142"/>
              <a:gd name="f147" fmla="+- 0 0 f143"/>
              <a:gd name="f148" fmla="+- 0 0 f144"/>
              <a:gd name="f149" fmla="+- 0 0 f145"/>
              <a:gd name="f150" fmla="+- 0 0 f146"/>
              <a:gd name="f151" fmla="val f147"/>
              <a:gd name="f152" fmla="val f148"/>
              <a:gd name="f153" fmla="val f149"/>
              <a:gd name="f154" fmla="val f150"/>
              <a:gd name="f155" fmla="+- 0 0 f151"/>
              <a:gd name="f156" fmla="+- 0 0 f152"/>
              <a:gd name="f157" fmla="+- 0 0 f153"/>
              <a:gd name="f158" fmla="+- 0 0 f154"/>
              <a:gd name="f159" fmla="*/ 10800 f155 1"/>
              <a:gd name="f160" fmla="*/ 10800 f156 1"/>
              <a:gd name="f161" fmla="*/ 10800 f157 1"/>
              <a:gd name="f162" fmla="*/ 10800 f158 1"/>
              <a:gd name="f163" fmla="+- f159 10800 0"/>
              <a:gd name="f164" fmla="+- f160 10800 0"/>
              <a:gd name="f165" fmla="+- f161 10800 0"/>
              <a:gd name="f166" fmla="+- f162 10800 0"/>
              <a:gd name="f167" fmla="+- f165 0 f39"/>
              <a:gd name="f168" fmla="+- f166 0 f39"/>
              <a:gd name="f169" fmla="+- f163 0 f39"/>
              <a:gd name="f170" fmla="+- f164 0 f39"/>
              <a:gd name="f171" fmla="+- 0 0 f167"/>
              <a:gd name="f172" fmla="+- 0 0 f168"/>
              <a:gd name="f173" fmla="+- 0 0 f169"/>
              <a:gd name="f174" fmla="+- 0 0 f170"/>
              <a:gd name="f175" fmla="+- 0 0 f171"/>
              <a:gd name="f176" fmla="+- 0 0 f172"/>
              <a:gd name="f177" fmla="+- 0 0 f173"/>
              <a:gd name="f178" fmla="+- 0 0 f174"/>
              <a:gd name="f179" fmla="at2 f175 f176"/>
              <a:gd name="f180" fmla="at2 f177 f178"/>
              <a:gd name="f181" fmla="+- f179 f4 0"/>
              <a:gd name="f182" fmla="+- f180 f4 0"/>
              <a:gd name="f183" fmla="*/ f181 f10 1"/>
              <a:gd name="f184" fmla="*/ f182 f10 1"/>
              <a:gd name="f185" fmla="*/ f183 1 f3"/>
              <a:gd name="f186" fmla="*/ f184 1 f3"/>
              <a:gd name="f187" fmla="+- 0 0 f185"/>
              <a:gd name="f188" fmla="+- 0 0 f186"/>
              <a:gd name="f189" fmla="val f187"/>
              <a:gd name="f190" fmla="val f188"/>
              <a:gd name="f191" fmla="+- 0 0 f189"/>
              <a:gd name="f192" fmla="+- 0 0 f190"/>
              <a:gd name="f193" fmla="*/ f191 f3 1"/>
              <a:gd name="f194" fmla="*/ f192 f3 1"/>
              <a:gd name="f195" fmla="*/ f193 1 f10"/>
              <a:gd name="f196" fmla="*/ f194 1 f10"/>
              <a:gd name="f197" fmla="+- f195 0 f4"/>
              <a:gd name="f198" fmla="+- f196 0 f4"/>
              <a:gd name="f199" fmla="+- f198 0 f197"/>
              <a:gd name="f200" fmla="+- f197 f4 0"/>
              <a:gd name="f201" fmla="+- f199 f2 0"/>
              <a:gd name="f202" fmla="*/ f200 f10 1"/>
              <a:gd name="f203" fmla="?: f199 f199 f201"/>
              <a:gd name="f204" fmla="*/ f202 1 f3"/>
              <a:gd name="f205" fmla="+- 0 0 f204"/>
              <a:gd name="f206" fmla="+- 0 0 f205"/>
              <a:gd name="f207" fmla="*/ f206 f3 1"/>
              <a:gd name="f208" fmla="*/ f207 1 f10"/>
              <a:gd name="f209" fmla="+- f208 0 f4"/>
              <a:gd name="f210" fmla="cos 1 f209"/>
              <a:gd name="f211" fmla="sin 1 f209"/>
              <a:gd name="f212" fmla="+- 0 0 f210"/>
              <a:gd name="f213" fmla="+- 0 0 f211"/>
              <a:gd name="f214" fmla="+- 0 0 f212"/>
              <a:gd name="f215" fmla="+- 0 0 f213"/>
              <a:gd name="f216" fmla="val f214"/>
              <a:gd name="f217" fmla="val f215"/>
              <a:gd name="f218" fmla="+- 0 0 f216"/>
              <a:gd name="f219" fmla="+- 0 0 f217"/>
              <a:gd name="f220" fmla="*/ f30 f218 1"/>
              <a:gd name="f221" fmla="*/ f30 f219 1"/>
              <a:gd name="f222" fmla="*/ f220 f220 1"/>
              <a:gd name="f223" fmla="*/ f221 f221 1"/>
              <a:gd name="f224" fmla="+- f222 f223 0"/>
              <a:gd name="f225" fmla="sqrt f224"/>
              <a:gd name="f226" fmla="*/ f40 1 f225"/>
              <a:gd name="f227" fmla="*/ f218 f226 1"/>
              <a:gd name="f228" fmla="*/ f219 f226 1"/>
              <a:gd name="f229" fmla="+- f39 0 f227"/>
              <a:gd name="f230" fmla="+- f39 0 f228"/>
            </a:gdLst>
            <a:ahLst>
              <a:ahXY gdRefX="f0" minX="f14" maxX="f11" gdRefY="f1" minY="f14" maxY="f11">
                <a:pos x="f32" y="f33"/>
              </a:ahXY>
            </a:ahLst>
            <a:cxnLst>
              <a:cxn ang="3cd4">
                <a:pos x="hc" y="t"/>
              </a:cxn>
              <a:cxn ang="0">
                <a:pos x="r" y="vc"/>
              </a:cxn>
              <a:cxn ang="cd4">
                <a:pos x="hc" y="b"/>
              </a:cxn>
              <a:cxn ang="cd2">
                <a:pos x="l" y="vc"/>
              </a:cxn>
              <a:cxn ang="f45">
                <a:pos x="f63" y="f64"/>
              </a:cxn>
              <a:cxn ang="f46">
                <a:pos x="f63" y="f65"/>
              </a:cxn>
              <a:cxn ang="f46">
                <a:pos x="f66" y="f65"/>
              </a:cxn>
              <a:cxn ang="f45">
                <a:pos x="f66" y="f64"/>
              </a:cxn>
              <a:cxn ang="f47">
                <a:pos x="f137" y="f138"/>
              </a:cxn>
            </a:cxnLst>
            <a:rect l="f59" t="f62" r="f60" b="f61"/>
            <a:pathLst>
              <a:path w="21600" h="21600">
                <a:moveTo>
                  <a:pt x="f229" y="f230"/>
                </a:moveTo>
                <a:arcTo wR="f30" hR="f30" stAng="f197" swAng="f203"/>
                <a:lnTo>
                  <a:pt x="f131" y="f132"/>
                </a:lnTo>
                <a:close/>
              </a:path>
            </a:pathLst>
          </a:custGeom>
          <a:solidFill>
            <a:srgbClr val="FFFFFF"/>
          </a:solidFill>
          <a:ln w="12701"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anose="020B0604020202020204" pitchFamily="34" charset="0"/>
                <a:cs typeface="Arial" panose="020B0604020202020204" pitchFamily="34" charset="0"/>
              </a:rPr>
              <a:t>It might be an idea to add what the action they should take should they not receive contact from the hospital by Day 14 or should they not receive the outcome of tests and way forward by day 28</a:t>
            </a:r>
          </a:p>
        </p:txBody>
      </p:sp>
      <p:pic>
        <p:nvPicPr>
          <p:cNvPr id="3" name="Picture 4">
            <a:extLst>
              <a:ext uri="{FF2B5EF4-FFF2-40B4-BE49-F238E27FC236}">
                <a16:creationId xmlns:a16="http://schemas.microsoft.com/office/drawing/2014/main" id="{09156A70-0B33-462F-8F8C-7D5D40AFAEC9}"/>
              </a:ext>
            </a:extLst>
          </p:cNvPr>
          <p:cNvPicPr>
            <a:picLocks noChangeAspect="1"/>
          </p:cNvPicPr>
          <p:nvPr/>
        </p:nvPicPr>
        <p:blipFill>
          <a:blip r:embed="rId2"/>
          <a:stretch>
            <a:fillRect/>
          </a:stretch>
        </p:blipFill>
        <p:spPr>
          <a:xfrm>
            <a:off x="9789447" y="467907"/>
            <a:ext cx="2048429" cy="938869"/>
          </a:xfrm>
          <a:prstGeom prst="rect">
            <a:avLst/>
          </a:prstGeom>
          <a:noFill/>
          <a:ln cap="flat">
            <a:noFill/>
          </a:ln>
        </p:spPr>
      </p:pic>
      <p:sp>
        <p:nvSpPr>
          <p:cNvPr id="4" name="Speech Bubble: Rectangle with Corners Rounded 5">
            <a:extLst>
              <a:ext uri="{FF2B5EF4-FFF2-40B4-BE49-F238E27FC236}">
                <a16:creationId xmlns:a16="http://schemas.microsoft.com/office/drawing/2014/main" id="{EA643DF9-766D-4585-9852-53DCFA333DF0}"/>
              </a:ext>
            </a:extLst>
          </p:cNvPr>
          <p:cNvSpPr/>
          <p:nvPr/>
        </p:nvSpPr>
        <p:spPr>
          <a:xfrm>
            <a:off x="1525280" y="1386002"/>
            <a:ext cx="6889040" cy="1425833"/>
          </a:xfrm>
          <a:custGeom>
            <a:avLst>
              <a:gd name="f0" fmla="val 4168"/>
              <a:gd name="f1" fmla="val 34322"/>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FFFF"/>
          </a:solidFill>
          <a:ln w="12701"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anose="020B0604020202020204" pitchFamily="34" charset="0"/>
                <a:cs typeface="Arial" panose="020B0604020202020204" pitchFamily="34" charset="0"/>
              </a:rPr>
              <a:t>I passed this over to my husband as he has Lymphoma. He said the information I have just shown him would have made all the difference as he would have had a guide to work by. He really liked it</a:t>
            </a:r>
          </a:p>
        </p:txBody>
      </p:sp>
      <p:pic>
        <p:nvPicPr>
          <p:cNvPr id="10" name="Picture 9">
            <a:extLst>
              <a:ext uri="{FF2B5EF4-FFF2-40B4-BE49-F238E27FC236}">
                <a16:creationId xmlns:a16="http://schemas.microsoft.com/office/drawing/2014/main" id="{319FC2DA-8366-44C1-98D3-2DA065F0A8C1}"/>
              </a:ext>
            </a:extLst>
          </p:cNvPr>
          <p:cNvPicPr>
            <a:picLocks noChangeAspect="1"/>
          </p:cNvPicPr>
          <p:nvPr/>
        </p:nvPicPr>
        <p:blipFill>
          <a:blip r:embed="rId3"/>
          <a:stretch>
            <a:fillRect/>
          </a:stretch>
        </p:blipFill>
        <p:spPr>
          <a:xfrm>
            <a:off x="354124" y="173985"/>
            <a:ext cx="1133954" cy="1133954"/>
          </a:xfrm>
          <a:prstGeom prst="rect">
            <a:avLst/>
          </a:prstGeom>
        </p:spPr>
      </p:pic>
      <p:sp>
        <p:nvSpPr>
          <p:cNvPr id="11" name="TextBox 10">
            <a:extLst>
              <a:ext uri="{FF2B5EF4-FFF2-40B4-BE49-F238E27FC236}">
                <a16:creationId xmlns:a16="http://schemas.microsoft.com/office/drawing/2014/main" id="{F082ABA5-ACB0-4C7A-A540-FEB71C2DE6AD}"/>
              </a:ext>
            </a:extLst>
          </p:cNvPr>
          <p:cNvSpPr txBox="1"/>
          <p:nvPr/>
        </p:nvSpPr>
        <p:spPr>
          <a:xfrm>
            <a:off x="-720" y="754784"/>
            <a:ext cx="7714232"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Some of the feedback</a:t>
            </a:r>
          </a:p>
        </p:txBody>
      </p:sp>
      <p:sp>
        <p:nvSpPr>
          <p:cNvPr id="5" name="Speech Bubble: Oval 6">
            <a:extLst>
              <a:ext uri="{FF2B5EF4-FFF2-40B4-BE49-F238E27FC236}">
                <a16:creationId xmlns:a16="http://schemas.microsoft.com/office/drawing/2014/main" id="{99E146D4-1107-4619-8306-4C7ED9AF0A5A}"/>
              </a:ext>
            </a:extLst>
          </p:cNvPr>
          <p:cNvSpPr/>
          <p:nvPr/>
        </p:nvSpPr>
        <p:spPr>
          <a:xfrm>
            <a:off x="1999114" y="3693846"/>
            <a:ext cx="4410672" cy="2745343"/>
          </a:xfrm>
          <a:custGeom>
            <a:avLst>
              <a:gd name="f0" fmla="val 19631"/>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 f10 1 180"/>
              <a:gd name="f21" fmla="+- f13 0 f12"/>
              <a:gd name="f22" fmla="+- f9 0 f8"/>
              <a:gd name="f23" fmla="pin -2147483647 f0 2147483647"/>
              <a:gd name="f24" fmla="pin -2147483647 f1 2147483647"/>
              <a:gd name="f25" fmla="*/ f15 f3 1"/>
              <a:gd name="f26" fmla="*/ f16 f3 1"/>
              <a:gd name="f27" fmla="*/ f17 f3 1"/>
              <a:gd name="f28" fmla="val f23"/>
              <a:gd name="f29" fmla="val f24"/>
              <a:gd name="f30" fmla="*/ f21 1 2"/>
              <a:gd name="f31" fmla="*/ f22 1 21600"/>
              <a:gd name="f32" fmla="*/ f23 f18 1"/>
              <a:gd name="f33" fmla="*/ f24 f19 1"/>
              <a:gd name="f34" fmla="*/ f25 1 f5"/>
              <a:gd name="f35" fmla="*/ f26 1 f5"/>
              <a:gd name="f36" fmla="*/ f27 1 f5"/>
              <a:gd name="f37" fmla="+- f28 0 10800"/>
              <a:gd name="f38" fmla="+- f29 0 10800"/>
              <a:gd name="f39" fmla="+- f12 f30 0"/>
              <a:gd name="f40" fmla="*/ f30 f30 1"/>
              <a:gd name="f41" fmla="*/ 3200 f31 1"/>
              <a:gd name="f42" fmla="*/ 18400 f31 1"/>
              <a:gd name="f43" fmla="*/ 3160 f31 1"/>
              <a:gd name="f44" fmla="*/ 18440 f31 1"/>
              <a:gd name="f45" fmla="+- f34 0 f4"/>
              <a:gd name="f46" fmla="+- f35 0 f4"/>
              <a:gd name="f47" fmla="+- f36 0 f4"/>
              <a:gd name="f48" fmla="*/ f37 f37 1"/>
              <a:gd name="f49" fmla="*/ f38 f38 1"/>
              <a:gd name="f50" fmla="+- 0 0 f38"/>
              <a:gd name="f51" fmla="+- 0 0 f37"/>
              <a:gd name="f52" fmla="*/ f43 1 f31"/>
              <a:gd name="f53" fmla="*/ f44 1 f31"/>
              <a:gd name="f54" fmla="*/ f41 1 f31"/>
              <a:gd name="f55" fmla="*/ f42 1 f31"/>
              <a:gd name="f56" fmla="+- f48 f49 0"/>
              <a:gd name="f57" fmla="+- 0 0 f50"/>
              <a:gd name="f58" fmla="+- 0 0 f51"/>
              <a:gd name="f59" fmla="*/ f54 f18 1"/>
              <a:gd name="f60" fmla="*/ f55 f18 1"/>
              <a:gd name="f61" fmla="*/ f55 f19 1"/>
              <a:gd name="f62" fmla="*/ f54 f19 1"/>
              <a:gd name="f63" fmla="*/ f52 f18 1"/>
              <a:gd name="f64" fmla="*/ f52 f19 1"/>
              <a:gd name="f65" fmla="*/ f53 f19 1"/>
              <a:gd name="f66" fmla="*/ f53 f18 1"/>
              <a:gd name="f67" fmla="sqrt f56"/>
              <a:gd name="f68" fmla="+- 0 0 f57"/>
              <a:gd name="f69" fmla="+- 0 0 f58"/>
              <a:gd name="f70" fmla="at2 f68 f69"/>
              <a:gd name="f71" fmla="+- f67 0 10800"/>
              <a:gd name="f72" fmla="+- f70 f4 0"/>
              <a:gd name="f73" fmla="*/ f72 f10 1"/>
              <a:gd name="f74" fmla="*/ f73 1 f3"/>
              <a:gd name="f75" fmla="+- 0 0 f74"/>
              <a:gd name="f76" fmla="val f75"/>
              <a:gd name="f77" fmla="+- 0 0 f76"/>
              <a:gd name="f78" fmla="*/ f77 f3 1"/>
              <a:gd name="f79" fmla="*/ f78 1 f10"/>
              <a:gd name="f80" fmla="+- f79 0 f4"/>
              <a:gd name="f81" fmla="*/ f79 f10 1"/>
              <a:gd name="f82" fmla="*/ f81 1 f3"/>
              <a:gd name="f83" fmla="+- f80 f4 0"/>
              <a:gd name="f84" fmla="+- 0 0 f82"/>
              <a:gd name="f85" fmla="*/ f83 f10 1"/>
              <a:gd name="f86" fmla="*/ f84 1 f20"/>
              <a:gd name="f87" fmla="*/ f85 1 f3"/>
              <a:gd name="f88" fmla="+- f86 0 10"/>
              <a:gd name="f89" fmla="+- f86 10 0"/>
              <a:gd name="f90" fmla="+- 0 0 f87"/>
              <a:gd name="f91" fmla="*/ f88 f20 1"/>
              <a:gd name="f92" fmla="*/ f89 f20 1"/>
              <a:gd name="f93" fmla="+- 0 0 f90"/>
              <a:gd name="f94" fmla="+- 0 0 f91"/>
              <a:gd name="f95" fmla="+- 0 0 f92"/>
              <a:gd name="f96" fmla="*/ f93 f3 1"/>
              <a:gd name="f97" fmla="*/ f94 f3 1"/>
              <a:gd name="f98" fmla="*/ f95 f3 1"/>
              <a:gd name="f99" fmla="*/ f96 1 f10"/>
              <a:gd name="f100" fmla="*/ f97 1 f10"/>
              <a:gd name="f101" fmla="*/ f98 1 f10"/>
              <a:gd name="f102" fmla="+- f99 0 f4"/>
              <a:gd name="f103" fmla="sin 1 f102"/>
              <a:gd name="f104" fmla="cos 1 f102"/>
              <a:gd name="f105" fmla="+- f100 0 f4"/>
              <a:gd name="f106" fmla="+- f101 0 f4"/>
              <a:gd name="f107" fmla="+- 0 0 f103"/>
              <a:gd name="f108" fmla="+- 0 0 f104"/>
              <a:gd name="f109" fmla="+- f105 f4 0"/>
              <a:gd name="f110" fmla="+- f106 f4 0"/>
              <a:gd name="f111" fmla="+- 0 0 f107"/>
              <a:gd name="f112" fmla="+- 0 0 f108"/>
              <a:gd name="f113" fmla="*/ f109 f10 1"/>
              <a:gd name="f114" fmla="*/ f110 f10 1"/>
              <a:gd name="f115" fmla="val f111"/>
              <a:gd name="f116" fmla="val f112"/>
              <a:gd name="f117" fmla="*/ f113 1 f3"/>
              <a:gd name="f118" fmla="*/ f114 1 f3"/>
              <a:gd name="f119" fmla="+- 0 0 f115"/>
              <a:gd name="f120" fmla="+- 0 0 f116"/>
              <a:gd name="f121" fmla="+- 0 0 f117"/>
              <a:gd name="f122" fmla="+- 0 0 f118"/>
              <a:gd name="f123" fmla="*/ 10800 f119 1"/>
              <a:gd name="f124" fmla="*/ 10800 f120 1"/>
              <a:gd name="f125" fmla="+- 0 0 f121"/>
              <a:gd name="f126" fmla="+- 0 0 f122"/>
              <a:gd name="f127" fmla="+- f123 10800 0"/>
              <a:gd name="f128" fmla="+- f124 10800 0"/>
              <a:gd name="f129" fmla="*/ f125 f3 1"/>
              <a:gd name="f130" fmla="*/ f126 f3 1"/>
              <a:gd name="f131" fmla="?: f71 f28 f127"/>
              <a:gd name="f132" fmla="?: f71 f29 f128"/>
              <a:gd name="f133" fmla="*/ f129 1 f10"/>
              <a:gd name="f134" fmla="*/ f130 1 f10"/>
              <a:gd name="f135" fmla="+- f133 0 f4"/>
              <a:gd name="f136" fmla="+- f134 0 f4"/>
              <a:gd name="f137" fmla="*/ f131 f18 1"/>
              <a:gd name="f138" fmla="*/ f132 f19 1"/>
              <a:gd name="f139" fmla="sin 1 f135"/>
              <a:gd name="f140" fmla="cos 1 f135"/>
              <a:gd name="f141" fmla="sin 1 f136"/>
              <a:gd name="f142" fmla="cos 1 f136"/>
              <a:gd name="f143" fmla="+- 0 0 f139"/>
              <a:gd name="f144" fmla="+- 0 0 f140"/>
              <a:gd name="f145" fmla="+- 0 0 f141"/>
              <a:gd name="f146" fmla="+- 0 0 f142"/>
              <a:gd name="f147" fmla="+- 0 0 f143"/>
              <a:gd name="f148" fmla="+- 0 0 f144"/>
              <a:gd name="f149" fmla="+- 0 0 f145"/>
              <a:gd name="f150" fmla="+- 0 0 f146"/>
              <a:gd name="f151" fmla="val f147"/>
              <a:gd name="f152" fmla="val f148"/>
              <a:gd name="f153" fmla="val f149"/>
              <a:gd name="f154" fmla="val f150"/>
              <a:gd name="f155" fmla="+- 0 0 f151"/>
              <a:gd name="f156" fmla="+- 0 0 f152"/>
              <a:gd name="f157" fmla="+- 0 0 f153"/>
              <a:gd name="f158" fmla="+- 0 0 f154"/>
              <a:gd name="f159" fmla="*/ 10800 f155 1"/>
              <a:gd name="f160" fmla="*/ 10800 f156 1"/>
              <a:gd name="f161" fmla="*/ 10800 f157 1"/>
              <a:gd name="f162" fmla="*/ 10800 f158 1"/>
              <a:gd name="f163" fmla="+- f159 10800 0"/>
              <a:gd name="f164" fmla="+- f160 10800 0"/>
              <a:gd name="f165" fmla="+- f161 10800 0"/>
              <a:gd name="f166" fmla="+- f162 10800 0"/>
              <a:gd name="f167" fmla="+- f165 0 f39"/>
              <a:gd name="f168" fmla="+- f166 0 f39"/>
              <a:gd name="f169" fmla="+- f163 0 f39"/>
              <a:gd name="f170" fmla="+- f164 0 f39"/>
              <a:gd name="f171" fmla="+- 0 0 f167"/>
              <a:gd name="f172" fmla="+- 0 0 f168"/>
              <a:gd name="f173" fmla="+- 0 0 f169"/>
              <a:gd name="f174" fmla="+- 0 0 f170"/>
              <a:gd name="f175" fmla="+- 0 0 f171"/>
              <a:gd name="f176" fmla="+- 0 0 f172"/>
              <a:gd name="f177" fmla="+- 0 0 f173"/>
              <a:gd name="f178" fmla="+- 0 0 f174"/>
              <a:gd name="f179" fmla="at2 f175 f176"/>
              <a:gd name="f180" fmla="at2 f177 f178"/>
              <a:gd name="f181" fmla="+- f179 f4 0"/>
              <a:gd name="f182" fmla="+- f180 f4 0"/>
              <a:gd name="f183" fmla="*/ f181 f10 1"/>
              <a:gd name="f184" fmla="*/ f182 f10 1"/>
              <a:gd name="f185" fmla="*/ f183 1 f3"/>
              <a:gd name="f186" fmla="*/ f184 1 f3"/>
              <a:gd name="f187" fmla="+- 0 0 f185"/>
              <a:gd name="f188" fmla="+- 0 0 f186"/>
              <a:gd name="f189" fmla="val f187"/>
              <a:gd name="f190" fmla="val f188"/>
              <a:gd name="f191" fmla="+- 0 0 f189"/>
              <a:gd name="f192" fmla="+- 0 0 f190"/>
              <a:gd name="f193" fmla="*/ f191 f3 1"/>
              <a:gd name="f194" fmla="*/ f192 f3 1"/>
              <a:gd name="f195" fmla="*/ f193 1 f10"/>
              <a:gd name="f196" fmla="*/ f194 1 f10"/>
              <a:gd name="f197" fmla="+- f195 0 f4"/>
              <a:gd name="f198" fmla="+- f196 0 f4"/>
              <a:gd name="f199" fmla="+- f198 0 f197"/>
              <a:gd name="f200" fmla="+- f197 f4 0"/>
              <a:gd name="f201" fmla="+- f199 f2 0"/>
              <a:gd name="f202" fmla="*/ f200 f10 1"/>
              <a:gd name="f203" fmla="?: f199 f199 f201"/>
              <a:gd name="f204" fmla="*/ f202 1 f3"/>
              <a:gd name="f205" fmla="+- 0 0 f204"/>
              <a:gd name="f206" fmla="+- 0 0 f205"/>
              <a:gd name="f207" fmla="*/ f206 f3 1"/>
              <a:gd name="f208" fmla="*/ f207 1 f10"/>
              <a:gd name="f209" fmla="+- f208 0 f4"/>
              <a:gd name="f210" fmla="cos 1 f209"/>
              <a:gd name="f211" fmla="sin 1 f209"/>
              <a:gd name="f212" fmla="+- 0 0 f210"/>
              <a:gd name="f213" fmla="+- 0 0 f211"/>
              <a:gd name="f214" fmla="+- 0 0 f212"/>
              <a:gd name="f215" fmla="+- 0 0 f213"/>
              <a:gd name="f216" fmla="val f214"/>
              <a:gd name="f217" fmla="val f215"/>
              <a:gd name="f218" fmla="+- 0 0 f216"/>
              <a:gd name="f219" fmla="+- 0 0 f217"/>
              <a:gd name="f220" fmla="*/ f30 f218 1"/>
              <a:gd name="f221" fmla="*/ f30 f219 1"/>
              <a:gd name="f222" fmla="*/ f220 f220 1"/>
              <a:gd name="f223" fmla="*/ f221 f221 1"/>
              <a:gd name="f224" fmla="+- f222 f223 0"/>
              <a:gd name="f225" fmla="sqrt f224"/>
              <a:gd name="f226" fmla="*/ f40 1 f225"/>
              <a:gd name="f227" fmla="*/ f218 f226 1"/>
              <a:gd name="f228" fmla="*/ f219 f226 1"/>
              <a:gd name="f229" fmla="+- f39 0 f227"/>
              <a:gd name="f230" fmla="+- f39 0 f228"/>
            </a:gdLst>
            <a:ahLst>
              <a:ahXY gdRefX="f0" minX="f14" maxX="f11" gdRefY="f1" minY="f14" maxY="f11">
                <a:pos x="f32" y="f33"/>
              </a:ahXY>
            </a:ahLst>
            <a:cxnLst>
              <a:cxn ang="3cd4">
                <a:pos x="hc" y="t"/>
              </a:cxn>
              <a:cxn ang="0">
                <a:pos x="r" y="vc"/>
              </a:cxn>
              <a:cxn ang="cd4">
                <a:pos x="hc" y="b"/>
              </a:cxn>
              <a:cxn ang="cd2">
                <a:pos x="l" y="vc"/>
              </a:cxn>
              <a:cxn ang="f45">
                <a:pos x="f63" y="f64"/>
              </a:cxn>
              <a:cxn ang="f46">
                <a:pos x="f63" y="f65"/>
              </a:cxn>
              <a:cxn ang="f46">
                <a:pos x="f66" y="f65"/>
              </a:cxn>
              <a:cxn ang="f45">
                <a:pos x="f66" y="f64"/>
              </a:cxn>
              <a:cxn ang="f47">
                <a:pos x="f137" y="f138"/>
              </a:cxn>
            </a:cxnLst>
            <a:rect l="f59" t="f62" r="f60" b="f61"/>
            <a:pathLst>
              <a:path w="21600" h="21600">
                <a:moveTo>
                  <a:pt x="f229" y="f230"/>
                </a:moveTo>
                <a:arcTo wR="f30" hR="f30" stAng="f197" swAng="f203"/>
                <a:lnTo>
                  <a:pt x="f131" y="f132"/>
                </a:lnTo>
                <a:close/>
              </a:path>
            </a:pathLst>
          </a:custGeom>
          <a:solidFill>
            <a:srgbClr val="FFFFFF"/>
          </a:solidFill>
          <a:ln w="12701"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anose="020B0604020202020204" pitchFamily="34" charset="0"/>
                <a:cs typeface="Arial" panose="020B0604020202020204" pitchFamily="34" charset="0"/>
              </a:rPr>
              <a:t>I think the overarching question is a bit ‘wordy’. How about something like:  “I have been given a two-week referral. What does this mean for me?”</a:t>
            </a:r>
          </a:p>
        </p:txBody>
      </p:sp>
      <p:sp>
        <p:nvSpPr>
          <p:cNvPr id="12" name="Speech Bubble: Rectangle with Corners Rounded 8">
            <a:extLst>
              <a:ext uri="{FF2B5EF4-FFF2-40B4-BE49-F238E27FC236}">
                <a16:creationId xmlns:a16="http://schemas.microsoft.com/office/drawing/2014/main" id="{5A62C82C-3A6C-487F-ABE1-3A1072F478F5}"/>
              </a:ext>
            </a:extLst>
          </p:cNvPr>
          <p:cNvSpPr/>
          <p:nvPr/>
        </p:nvSpPr>
        <p:spPr>
          <a:xfrm>
            <a:off x="6234063" y="4519527"/>
            <a:ext cx="5890730" cy="1757422"/>
          </a:xfrm>
          <a:custGeom>
            <a:avLst>
              <a:gd name="f0" fmla="val 19734"/>
              <a:gd name="f1" fmla="val 25914"/>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chemeClr val="bg2"/>
          </a:solidFill>
          <a:ln w="12701"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anose="020B0604020202020204" pitchFamily="34" charset="0"/>
                <a:cs typeface="Arial" panose="020B0604020202020204" pitchFamily="34" charset="0"/>
              </a:rPr>
              <a:t>I think the information would gain if on the leaflet you could emphasise how essential it is for the patient to be accompanied by a friend or relative from initial consultation and throughout their care plan</a:t>
            </a:r>
            <a:endParaRPr lang="en-US" sz="2000" b="0" i="0" u="none" strike="noStrike" kern="1200" cap="none" spc="0" baseline="0" dirty="0">
              <a:solidFill>
                <a:srgbClr val="000000"/>
              </a:solidFill>
              <a:effectLst>
                <a:outerShdw dist="19048" dir="2700000">
                  <a:srgbClr val="000000"/>
                </a:outerShdw>
              </a:effectLst>
              <a:uFillTx/>
              <a:latin typeface="Arial" panose="020B0604020202020204" pitchFamily="34" charset="0"/>
              <a:cs typeface="Arial" panose="020B0604020202020204" pitchFamily="34" charset="0"/>
            </a:endParaRPr>
          </a:p>
        </p:txBody>
      </p:sp>
      <p:sp>
        <p:nvSpPr>
          <p:cNvPr id="9" name="Speech Bubble: Rectangle with Corners Rounded 10">
            <a:extLst>
              <a:ext uri="{FF2B5EF4-FFF2-40B4-BE49-F238E27FC236}">
                <a16:creationId xmlns:a16="http://schemas.microsoft.com/office/drawing/2014/main" id="{B808FC6E-A115-456D-BE0F-ECBDAA39E758}"/>
              </a:ext>
            </a:extLst>
          </p:cNvPr>
          <p:cNvSpPr/>
          <p:nvPr/>
        </p:nvSpPr>
        <p:spPr>
          <a:xfrm>
            <a:off x="67207" y="2811844"/>
            <a:ext cx="2548240" cy="2752189"/>
          </a:xfrm>
          <a:custGeom>
            <a:avLst>
              <a:gd name="f0" fmla="val 19753"/>
              <a:gd name="f1" fmla="val 30499"/>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chemeClr val="bg2"/>
          </a:solidFill>
          <a:ln w="12701"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anose="020B0604020202020204" pitchFamily="34" charset="0"/>
                <a:cs typeface="Arial" panose="020B0604020202020204" pitchFamily="34" charset="0"/>
              </a:rPr>
              <a:t>I like this format and do so wish this had been available to me. I had no clue I was even being referred under the two-week thingy! </a:t>
            </a:r>
          </a:p>
        </p:txBody>
      </p:sp>
      <p:sp>
        <p:nvSpPr>
          <p:cNvPr id="8" name="Speech Bubble: Rectangle with Corners Rounded 9">
            <a:extLst>
              <a:ext uri="{FF2B5EF4-FFF2-40B4-BE49-F238E27FC236}">
                <a16:creationId xmlns:a16="http://schemas.microsoft.com/office/drawing/2014/main" id="{C1F8DF04-6672-4D64-A0C9-0FACCA8077EB}"/>
              </a:ext>
            </a:extLst>
          </p:cNvPr>
          <p:cNvSpPr/>
          <p:nvPr/>
        </p:nvSpPr>
        <p:spPr>
          <a:xfrm>
            <a:off x="4850394" y="2699493"/>
            <a:ext cx="3563926" cy="1425833"/>
          </a:xfrm>
          <a:custGeom>
            <a:avLst>
              <a:gd name="f0" fmla="val 6626"/>
              <a:gd name="f1" fmla="val 3788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chemeClr val="bg2"/>
          </a:solidFill>
          <a:ln w="12701"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anose="020B0604020202020204" pitchFamily="34" charset="0"/>
                <a:cs typeface="Arial" panose="020B0604020202020204" pitchFamily="34" charset="0"/>
              </a:rPr>
              <a:t>This would be helpful for GPs,  so they know what happens once a referral is made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2"/>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3"/>
          <a:stretch>
            <a:fillRect/>
          </a:stretch>
        </p:blipFill>
        <p:spPr>
          <a:xfrm>
            <a:off x="593952" y="277626"/>
            <a:ext cx="1133954" cy="1133954"/>
          </a:xfrm>
          <a:prstGeom prst="rect">
            <a:avLst/>
          </a:prstGeom>
        </p:spPr>
      </p:pic>
      <p:pic>
        <p:nvPicPr>
          <p:cNvPr id="6" name="Picture 5">
            <a:extLst>
              <a:ext uri="{FF2B5EF4-FFF2-40B4-BE49-F238E27FC236}">
                <a16:creationId xmlns:a16="http://schemas.microsoft.com/office/drawing/2014/main" id="{744EF765-AB23-4176-90E3-C9BBB8146469}"/>
              </a:ext>
            </a:extLst>
          </p:cNvPr>
          <p:cNvPicPr>
            <a:picLocks noChangeAspect="1"/>
          </p:cNvPicPr>
          <p:nvPr/>
        </p:nvPicPr>
        <p:blipFill>
          <a:blip r:embed="rId4"/>
          <a:stretch>
            <a:fillRect/>
          </a:stretch>
        </p:blipFill>
        <p:spPr>
          <a:xfrm>
            <a:off x="2572048" y="1688174"/>
            <a:ext cx="7047904" cy="4968287"/>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64026A94-CCEC-4F14-9690-90972052C9F6}"/>
              </a:ext>
            </a:extLst>
          </p:cNvPr>
          <p:cNvSpPr txBox="1"/>
          <p:nvPr/>
        </p:nvSpPr>
        <p:spPr>
          <a:xfrm>
            <a:off x="1877807" y="844603"/>
            <a:ext cx="2983043"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Final versions </a:t>
            </a:r>
          </a:p>
        </p:txBody>
      </p:sp>
    </p:spTree>
    <p:extLst>
      <p:ext uri="{BB962C8B-B14F-4D97-AF65-F5344CB8AC3E}">
        <p14:creationId xmlns:p14="http://schemas.microsoft.com/office/powerpoint/2010/main" val="56156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593952" y="277626"/>
            <a:ext cx="1133954" cy="1133954"/>
          </a:xfrm>
          <a:prstGeom prst="rect">
            <a:avLst/>
          </a:prstGeom>
        </p:spPr>
      </p:pic>
      <p:pic>
        <p:nvPicPr>
          <p:cNvPr id="6" name="Picture 5">
            <a:extLst>
              <a:ext uri="{FF2B5EF4-FFF2-40B4-BE49-F238E27FC236}">
                <a16:creationId xmlns:a16="http://schemas.microsoft.com/office/drawing/2014/main" id="{513A43B1-3120-44E4-88B2-9265DC509441}"/>
              </a:ext>
            </a:extLst>
          </p:cNvPr>
          <p:cNvPicPr>
            <a:picLocks noChangeAspect="1"/>
          </p:cNvPicPr>
          <p:nvPr/>
        </p:nvPicPr>
        <p:blipFill>
          <a:blip r:embed="rId5"/>
          <a:stretch>
            <a:fillRect/>
          </a:stretch>
        </p:blipFill>
        <p:spPr>
          <a:xfrm>
            <a:off x="2158584" y="1574129"/>
            <a:ext cx="7250174" cy="5063333"/>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852E7E3-3278-475F-BF1A-4A4AD1701371}"/>
              </a:ext>
            </a:extLst>
          </p:cNvPr>
          <p:cNvSpPr txBox="1"/>
          <p:nvPr/>
        </p:nvSpPr>
        <p:spPr>
          <a:xfrm>
            <a:off x="2012719" y="826805"/>
            <a:ext cx="6093500" cy="584775"/>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Final versions </a:t>
            </a:r>
          </a:p>
        </p:txBody>
      </p:sp>
    </p:spTree>
    <p:extLst>
      <p:ext uri="{BB962C8B-B14F-4D97-AF65-F5344CB8AC3E}">
        <p14:creationId xmlns:p14="http://schemas.microsoft.com/office/powerpoint/2010/main" val="102815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376F4-59B5-41AE-AD49-434F769EAE83}"/>
              </a:ext>
            </a:extLst>
          </p:cNvPr>
          <p:cNvPicPr>
            <a:picLocks noChangeAspect="1"/>
          </p:cNvPicPr>
          <p:nvPr/>
        </p:nvPicPr>
        <p:blipFill>
          <a:blip r:embed="rId3"/>
          <a:stretch>
            <a:fillRect/>
          </a:stretch>
        </p:blipFill>
        <p:spPr>
          <a:xfrm>
            <a:off x="9408758" y="159073"/>
            <a:ext cx="2397760" cy="1353429"/>
          </a:xfrm>
          <a:prstGeom prst="rect">
            <a:avLst/>
          </a:prstGeom>
        </p:spPr>
      </p:pic>
      <p:pic>
        <p:nvPicPr>
          <p:cNvPr id="5" name="Picture 4">
            <a:extLst>
              <a:ext uri="{FF2B5EF4-FFF2-40B4-BE49-F238E27FC236}">
                <a16:creationId xmlns:a16="http://schemas.microsoft.com/office/drawing/2014/main" id="{518FDA87-CA12-41FD-880D-0EDD958D3FF1}"/>
              </a:ext>
            </a:extLst>
          </p:cNvPr>
          <p:cNvPicPr>
            <a:picLocks noChangeAspect="1"/>
          </p:cNvPicPr>
          <p:nvPr/>
        </p:nvPicPr>
        <p:blipFill>
          <a:blip r:embed="rId4"/>
          <a:stretch>
            <a:fillRect/>
          </a:stretch>
        </p:blipFill>
        <p:spPr>
          <a:xfrm>
            <a:off x="593952" y="277626"/>
            <a:ext cx="1133954" cy="1133954"/>
          </a:xfrm>
          <a:prstGeom prst="rect">
            <a:avLst/>
          </a:prstGeom>
        </p:spPr>
      </p:pic>
      <p:sp>
        <p:nvSpPr>
          <p:cNvPr id="8" name="TextBox 7">
            <a:extLst>
              <a:ext uri="{FF2B5EF4-FFF2-40B4-BE49-F238E27FC236}">
                <a16:creationId xmlns:a16="http://schemas.microsoft.com/office/drawing/2014/main" id="{E3825866-A19D-40B2-BE72-C36C4DF73C41}"/>
              </a:ext>
            </a:extLst>
          </p:cNvPr>
          <p:cNvSpPr txBox="1"/>
          <p:nvPr/>
        </p:nvSpPr>
        <p:spPr>
          <a:xfrm>
            <a:off x="593952" y="826805"/>
            <a:ext cx="4289686"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3200" b="1" dirty="0">
                <a:solidFill>
                  <a:srgbClr val="000000"/>
                </a:solidFill>
                <a:latin typeface="Arial" pitchFamily="34"/>
                <a:cs typeface="Arial" pitchFamily="34"/>
              </a:rPr>
              <a:t>Learning</a:t>
            </a:r>
          </a:p>
        </p:txBody>
      </p:sp>
      <p:sp>
        <p:nvSpPr>
          <p:cNvPr id="9" name="TextBox 8">
            <a:extLst>
              <a:ext uri="{FF2B5EF4-FFF2-40B4-BE49-F238E27FC236}">
                <a16:creationId xmlns:a16="http://schemas.microsoft.com/office/drawing/2014/main" id="{DE80F974-9E33-4F4C-BC5F-3A3EB3487C9D}"/>
              </a:ext>
            </a:extLst>
          </p:cNvPr>
          <p:cNvSpPr txBox="1"/>
          <p:nvPr/>
        </p:nvSpPr>
        <p:spPr>
          <a:xfrm>
            <a:off x="385482" y="1675017"/>
            <a:ext cx="11610109" cy="5016758"/>
          </a:xfrm>
          <a:prstGeom prst="rect">
            <a:avLst/>
          </a:prstGeom>
          <a:noFill/>
          <a:ln cap="flat">
            <a:noFill/>
          </a:ln>
        </p:spPr>
        <p:txBody>
          <a:bodyPr vert="horz" wrap="square" lIns="91440" tIns="45720" rIns="91440" bIns="45720" anchor="t" anchorCtr="0" compatLnSpc="1">
            <a:spAutoFit/>
          </a:bodyPr>
          <a:lstStyle/>
          <a:p>
            <a:pPr marL="285750" indent="-285750">
              <a:buFont typeface="Arial" panose="020B0604020202020204" pitchFamily="34" charset="0"/>
              <a:buChar char="•"/>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Success started with listening</a:t>
            </a:r>
            <a:r>
              <a:rPr lang="en-GB" sz="2000" dirty="0">
                <a:solidFill>
                  <a:srgbClr val="000000"/>
                </a:solidFill>
                <a:latin typeface="Arial" pitchFamily="34"/>
                <a:cs typeface="Arial" pitchFamily="34"/>
              </a:rPr>
              <a:t> not just hearing the patients concerns, picking up on something that was said in conversation.  </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Kept in mind that we need to ask “What matters to you” rather than “What is the matter with you”</a:t>
            </a: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Patients and professionals worked together in partnership</a:t>
            </a:r>
          </a:p>
          <a:p>
            <a:pPr marL="285750" indent="-285750">
              <a:buFont typeface="Arial" panose="020B0604020202020204" pitchFamily="34" charset="0"/>
              <a:buChar char="•"/>
              <a:defRPr sz="1800" b="0" i="0" u="none" strike="noStrike" kern="0" cap="none" spc="0" baseline="0">
                <a:solidFill>
                  <a:srgbClr val="000000"/>
                </a:solidFill>
                <a:uFillTx/>
              </a:defRPr>
            </a:pPr>
            <a:endParaRPr lang="en-GB"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Created by patients for patients</a:t>
            </a:r>
            <a:r>
              <a:rPr lang="en-GB" sz="2000" dirty="0">
                <a:solidFill>
                  <a:srgbClr val="000000"/>
                </a:solidFill>
                <a:latin typeface="Arial" panose="020B0604020202020204" pitchFamily="34" charset="0"/>
                <a:cs typeface="Arial" panose="020B0604020202020204" pitchFamily="34" charset="0"/>
              </a:rPr>
              <a:t>, by friends and families for friends and families</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ensured information is right for them</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what they need when they need it</a:t>
            </a:r>
          </a:p>
          <a:p>
            <a:pPr marL="742950" lvl="1" indent="-285750">
              <a:buFont typeface="Arial" panose="020B0604020202020204" pitchFamily="34" charset="0"/>
              <a:buChar char="•"/>
              <a:defRPr sz="1800" b="0" i="0" u="none" strike="noStrike" kern="0" cap="none" spc="0" baseline="0">
                <a:solidFill>
                  <a:srgbClr val="000000"/>
                </a:solidFill>
                <a:uFillTx/>
              </a:defRPr>
            </a:pPr>
            <a:endParaRPr lang="en-GB"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Grown beyond all expectations</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started to help patients know next steps after referral</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evolved into a training aid for GPs and care staff</a:t>
            </a:r>
          </a:p>
          <a:p>
            <a:pPr marL="285750" indent="-285750">
              <a:buFont typeface="Arial" panose="020B0604020202020204" pitchFamily="34" charset="0"/>
              <a:buChar char="•"/>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marL="285750" indent="-285750">
              <a:buFont typeface="Arial" panose="020B0604020202020204" pitchFamily="34" charset="0"/>
              <a:buChar char="•"/>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Concept transferable </a:t>
            </a:r>
            <a:r>
              <a:rPr lang="en-GB" sz="2000" dirty="0">
                <a:solidFill>
                  <a:srgbClr val="000000"/>
                </a:solidFill>
                <a:latin typeface="Arial" pitchFamily="34"/>
                <a:cs typeface="Arial" pitchFamily="34"/>
              </a:rPr>
              <a:t>to many other services.</a:t>
            </a:r>
            <a:endParaRPr lang="en-GB" sz="20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all on one page</a:t>
            </a:r>
          </a:p>
          <a:p>
            <a:pPr marL="742950" lvl="1" indent="-285750">
              <a:buFont typeface="Arial" panose="020B0604020202020204" pitchFamily="34" charset="0"/>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reference point for trusted information and support.</a:t>
            </a:r>
          </a:p>
        </p:txBody>
      </p:sp>
    </p:spTree>
    <p:extLst>
      <p:ext uri="{BB962C8B-B14F-4D97-AF65-F5344CB8AC3E}">
        <p14:creationId xmlns:p14="http://schemas.microsoft.com/office/powerpoint/2010/main" val="2596393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TotalTime>
  <Words>769</Words>
  <Application>Microsoft Office PowerPoint</Application>
  <PresentationFormat>Widescreen</PresentationFormat>
  <Paragraphs>91</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 have been referred for tests to  investigate possible cancer.  What does this mean for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Julia (NHS KENT AND MEDWAY ICB - 91Q)</dc:creator>
  <cp:lastModifiedBy>RYAN, Tracey (EAST KENT HOSPITALS UNIVERSITY NHS FOUNDATION TRUST)</cp:lastModifiedBy>
  <cp:revision>24</cp:revision>
  <dcterms:created xsi:type="dcterms:W3CDTF">2022-08-05T15:57:46Z</dcterms:created>
  <dcterms:modified xsi:type="dcterms:W3CDTF">2022-09-05T19:06:00Z</dcterms:modified>
</cp:coreProperties>
</file>