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257" r:id="rId3"/>
    <p:sldId id="263" r:id="rId4"/>
    <p:sldId id="265" r:id="rId5"/>
    <p:sldId id="266" r:id="rId6"/>
    <p:sldId id="267" r:id="rId7"/>
    <p:sldId id="268" r:id="rId8"/>
    <p:sldId id="269" r:id="rId9"/>
    <p:sldId id="270" r:id="rId10"/>
    <p:sldId id="272" r:id="rId11"/>
    <p:sldId id="271" r:id="rId12"/>
    <p:sldId id="275" r:id="rId13"/>
    <p:sldId id="276" r:id="rId14"/>
    <p:sldId id="273" r:id="rId15"/>
    <p:sldId id="264" r:id="rId16"/>
  </p:sldIdLst>
  <p:sldSz cx="13003213" cy="975201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5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6C6B0CB-3654-4D59-9BA6-4A16FD954235}" type="datetimeFigureOut">
              <a:rPr lang="en-GB" smtClean="0"/>
              <a:t>31/08/2022</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96B7537-C525-4528-AEEC-2EDE9324421E}" type="slidenum">
              <a:rPr lang="en-GB" smtClean="0"/>
              <a:t>‹#›</a:t>
            </a:fld>
            <a:endParaRPr lang="en-GB"/>
          </a:p>
        </p:txBody>
      </p:sp>
    </p:spTree>
    <p:extLst>
      <p:ext uri="{BB962C8B-B14F-4D97-AF65-F5344CB8AC3E}">
        <p14:creationId xmlns:p14="http://schemas.microsoft.com/office/powerpoint/2010/main" val="3574976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241" y="3246965"/>
            <a:ext cx="11052731" cy="3395145"/>
          </a:xfrm>
        </p:spPr>
        <p:txBody>
          <a:bodyPr anchor="b">
            <a:normAutofit/>
          </a:bodyPr>
          <a:lstStyle>
            <a:lvl1pPr algn="l">
              <a:defRPr sz="6600" baseline="0">
                <a:solidFill>
                  <a:schemeClr val="bg1"/>
                </a:solidFill>
                <a:latin typeface="Arial" panose="020B0604020202020204" pitchFamily="34" charset="0"/>
                <a:cs typeface="Arial" panose="020B0604020202020204" pitchFamily="34" charset="0"/>
              </a:defRPr>
            </a:lvl1pPr>
          </a:lstStyle>
          <a:p>
            <a:r>
              <a:rPr lang="en-US" dirty="0" smtClean="0"/>
              <a:t>Click here to add title</a:t>
            </a:r>
            <a:endParaRPr lang="en-US" dirty="0"/>
          </a:p>
        </p:txBody>
      </p:sp>
      <p:sp>
        <p:nvSpPr>
          <p:cNvPr id="3" name="Subtitle 2"/>
          <p:cNvSpPr>
            <a:spLocks noGrp="1"/>
          </p:cNvSpPr>
          <p:nvPr>
            <p:ph type="subTitle" idx="1"/>
          </p:nvPr>
        </p:nvSpPr>
        <p:spPr>
          <a:xfrm>
            <a:off x="975241" y="6642110"/>
            <a:ext cx="11052731" cy="1943750"/>
          </a:xfrm>
        </p:spPr>
        <p:txBody>
          <a:bodyPr/>
          <a:lstStyle>
            <a:lvl1pPr marL="0" indent="0" algn="l">
              <a:buNone/>
              <a:defRPr sz="3413">
                <a:solidFill>
                  <a:schemeClr val="bg1"/>
                </a:solidFill>
                <a:latin typeface="Arial" panose="020B0604020202020204" pitchFamily="34" charset="0"/>
                <a:cs typeface="Arial" panose="020B0604020202020204" pitchFamily="34" charset="0"/>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dirty="0" smtClean="0"/>
              <a:t>Click to edit Master subtitle style</a:t>
            </a:r>
            <a:endParaRPr lang="en-US" dirty="0"/>
          </a:p>
        </p:txBody>
      </p:sp>
    </p:spTree>
    <p:extLst>
      <p:ext uri="{BB962C8B-B14F-4D97-AF65-F5344CB8AC3E}">
        <p14:creationId xmlns:p14="http://schemas.microsoft.com/office/powerpoint/2010/main" val="7427167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5425" y="519205"/>
            <a:ext cx="2803818" cy="8264380"/>
          </a:xfrm>
        </p:spPr>
        <p:txBody>
          <a:bodyPr vert="eaVert">
            <a:normAutofit/>
          </a:bodyPr>
          <a:lstStyle>
            <a:lvl1pPr>
              <a:defRPr sz="5400">
                <a:solidFill>
                  <a:srgbClr val="33007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93972" y="519205"/>
            <a:ext cx="8248913" cy="82643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621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970" y="900000"/>
            <a:ext cx="11215272" cy="1693496"/>
          </a:xfrm>
        </p:spPr>
        <p:txBody>
          <a:bodyPr>
            <a:normAutofit/>
          </a:bodyPr>
          <a:lstStyle>
            <a:lvl1pPr>
              <a:defRPr sz="5400">
                <a:solidFill>
                  <a:srgbClr val="33007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553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7199" y="2431234"/>
            <a:ext cx="11215271" cy="4056566"/>
          </a:xfrm>
        </p:spPr>
        <p:txBody>
          <a:bodyPr anchor="b"/>
          <a:lstStyle>
            <a:lvl1pPr>
              <a:defRPr sz="8532">
                <a:solidFill>
                  <a:srgbClr val="33007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87199" y="6526176"/>
            <a:ext cx="11215271" cy="2133252"/>
          </a:xfrm>
        </p:spPr>
        <p:txBody>
          <a:bodyPr>
            <a:normAutofit/>
          </a:bodyPr>
          <a:lstStyle>
            <a:lvl1pPr marL="0" indent="0">
              <a:buNone/>
              <a:defRPr sz="3200">
                <a:solidFill>
                  <a:schemeClr val="tx1"/>
                </a:solidFill>
              </a:defRPr>
            </a:lvl1pPr>
            <a:lvl2pPr marL="650138" indent="0">
              <a:buNone/>
              <a:defRPr sz="2844">
                <a:solidFill>
                  <a:schemeClr val="tx1">
                    <a:tint val="75000"/>
                  </a:schemeClr>
                </a:solidFill>
              </a:defRPr>
            </a:lvl2pPr>
            <a:lvl3pPr marL="1300277" indent="0">
              <a:buNone/>
              <a:defRPr sz="2560">
                <a:solidFill>
                  <a:schemeClr val="tx1">
                    <a:tint val="75000"/>
                  </a:schemeClr>
                </a:solidFill>
              </a:defRPr>
            </a:lvl3pPr>
            <a:lvl4pPr marL="1950415" indent="0">
              <a:buNone/>
              <a:defRPr sz="2275">
                <a:solidFill>
                  <a:schemeClr val="tx1">
                    <a:tint val="75000"/>
                  </a:schemeClr>
                </a:solidFill>
              </a:defRPr>
            </a:lvl4pPr>
            <a:lvl5pPr marL="2600554" indent="0">
              <a:buNone/>
              <a:defRPr sz="2275">
                <a:solidFill>
                  <a:schemeClr val="tx1">
                    <a:tint val="75000"/>
                  </a:schemeClr>
                </a:solidFill>
              </a:defRPr>
            </a:lvl5pPr>
            <a:lvl6pPr marL="3250692" indent="0">
              <a:buNone/>
              <a:defRPr sz="2275">
                <a:solidFill>
                  <a:schemeClr val="tx1">
                    <a:tint val="75000"/>
                  </a:schemeClr>
                </a:solidFill>
              </a:defRPr>
            </a:lvl6pPr>
            <a:lvl7pPr marL="3900830" indent="0">
              <a:buNone/>
              <a:defRPr sz="2275">
                <a:solidFill>
                  <a:schemeClr val="tx1">
                    <a:tint val="75000"/>
                  </a:schemeClr>
                </a:solidFill>
              </a:defRPr>
            </a:lvl7pPr>
            <a:lvl8pPr marL="4550969" indent="0">
              <a:buNone/>
              <a:defRPr sz="2275">
                <a:solidFill>
                  <a:schemeClr val="tx1">
                    <a:tint val="75000"/>
                  </a:schemeClr>
                </a:solidFill>
              </a:defRPr>
            </a:lvl8pPr>
            <a:lvl9pPr marL="5201107" indent="0">
              <a:buNone/>
              <a:defRPr sz="2275">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310151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2800" y="900000"/>
            <a:ext cx="11215271" cy="1692000"/>
          </a:xfrm>
        </p:spPr>
        <p:txBody>
          <a:bodyPr>
            <a:normAutofit/>
          </a:bodyPr>
          <a:lstStyle>
            <a:lvl1pPr>
              <a:defRPr sz="5400">
                <a:solidFill>
                  <a:srgbClr val="33007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93971" y="2596022"/>
            <a:ext cx="5526366" cy="618756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82876" y="2596022"/>
            <a:ext cx="5526366" cy="6187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915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971" y="900000"/>
            <a:ext cx="11215271" cy="1692000"/>
          </a:xfrm>
        </p:spPr>
        <p:txBody>
          <a:bodyPr>
            <a:normAutofit/>
          </a:bodyPr>
          <a:lstStyle>
            <a:lvl1pPr>
              <a:defRPr sz="5400">
                <a:solidFill>
                  <a:srgbClr val="33007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398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3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4" y="650134"/>
            <a:ext cx="4193875" cy="2275470"/>
          </a:xfrm>
        </p:spPr>
        <p:txBody>
          <a:bodyPr anchor="b"/>
          <a:lstStyle>
            <a:lvl1pPr>
              <a:defRPr sz="4550">
                <a:solidFill>
                  <a:srgbClr val="33007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28059" y="1404111"/>
            <a:ext cx="6582877" cy="6930250"/>
          </a:xfrm>
        </p:spPr>
        <p:txBody>
          <a:bodyPr/>
          <a:lstStyle>
            <a:lvl1pPr>
              <a:defRPr sz="4550"/>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95664" y="2925604"/>
            <a:ext cx="4193875" cy="5420043"/>
          </a:xfrm>
        </p:spPr>
        <p:txBody>
          <a:bodyPr/>
          <a:lstStyle>
            <a:lvl1pPr marL="0" indent="0">
              <a:buNone/>
              <a:defRPr sz="2275"/>
            </a:lvl1pPr>
            <a:lvl2pPr marL="650138" indent="0">
              <a:buNone/>
              <a:defRPr sz="1991"/>
            </a:lvl2pPr>
            <a:lvl3pPr marL="1300277" indent="0">
              <a:buNone/>
              <a:defRPr sz="1706"/>
            </a:lvl3pPr>
            <a:lvl4pPr marL="1950415" indent="0">
              <a:buNone/>
              <a:defRPr sz="1422"/>
            </a:lvl4pPr>
            <a:lvl5pPr marL="2600554" indent="0">
              <a:buNone/>
              <a:defRPr sz="1422"/>
            </a:lvl5pPr>
            <a:lvl6pPr marL="3250692" indent="0">
              <a:buNone/>
              <a:defRPr sz="1422"/>
            </a:lvl6pPr>
            <a:lvl7pPr marL="3900830" indent="0">
              <a:buNone/>
              <a:defRPr sz="1422"/>
            </a:lvl7pPr>
            <a:lvl8pPr marL="4550969" indent="0">
              <a:buNone/>
              <a:defRPr sz="1422"/>
            </a:lvl8pPr>
            <a:lvl9pPr marL="5201107" indent="0">
              <a:buNone/>
              <a:defRPr sz="1422"/>
            </a:lvl9pPr>
          </a:lstStyle>
          <a:p>
            <a:pPr lvl="0"/>
            <a:r>
              <a:rPr lang="en-US" smtClean="0"/>
              <a:t>Edit Master text styles</a:t>
            </a:r>
          </a:p>
        </p:txBody>
      </p:sp>
    </p:spTree>
    <p:extLst>
      <p:ext uri="{BB962C8B-B14F-4D97-AF65-F5344CB8AC3E}">
        <p14:creationId xmlns:p14="http://schemas.microsoft.com/office/powerpoint/2010/main" val="86003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4" y="650134"/>
            <a:ext cx="4193875" cy="2275470"/>
          </a:xfrm>
        </p:spPr>
        <p:txBody>
          <a:bodyPr anchor="b"/>
          <a:lstStyle>
            <a:lvl1pPr>
              <a:defRPr sz="4550">
                <a:solidFill>
                  <a:srgbClr val="330072"/>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528059" y="1404111"/>
            <a:ext cx="6582877" cy="6930250"/>
          </a:xfrm>
        </p:spPr>
        <p:txBody>
          <a:bodyPr anchor="t"/>
          <a:lstStyle>
            <a:lvl1pPr marL="0" indent="0">
              <a:buNone/>
              <a:defRPr sz="4550"/>
            </a:lvl1pPr>
            <a:lvl2pPr marL="650138" indent="0">
              <a:buNone/>
              <a:defRPr sz="3982"/>
            </a:lvl2pPr>
            <a:lvl3pPr marL="1300277" indent="0">
              <a:buNone/>
              <a:defRPr sz="3413"/>
            </a:lvl3pPr>
            <a:lvl4pPr marL="1950415" indent="0">
              <a:buNone/>
              <a:defRPr sz="2844"/>
            </a:lvl4pPr>
            <a:lvl5pPr marL="2600554" indent="0">
              <a:buNone/>
              <a:defRPr sz="2844"/>
            </a:lvl5pPr>
            <a:lvl6pPr marL="3250692" indent="0">
              <a:buNone/>
              <a:defRPr sz="2844"/>
            </a:lvl6pPr>
            <a:lvl7pPr marL="3900830" indent="0">
              <a:buNone/>
              <a:defRPr sz="2844"/>
            </a:lvl7pPr>
            <a:lvl8pPr marL="4550969" indent="0">
              <a:buNone/>
              <a:defRPr sz="2844"/>
            </a:lvl8pPr>
            <a:lvl9pPr marL="5201107" indent="0">
              <a:buNone/>
              <a:defRPr sz="2844"/>
            </a:lvl9pPr>
          </a:lstStyle>
          <a:p>
            <a:r>
              <a:rPr lang="en-US" smtClean="0"/>
              <a:t>Click icon to add picture</a:t>
            </a:r>
            <a:endParaRPr lang="en-US" dirty="0"/>
          </a:p>
        </p:txBody>
      </p:sp>
      <p:sp>
        <p:nvSpPr>
          <p:cNvPr id="4" name="Text Placeholder 3"/>
          <p:cNvSpPr>
            <a:spLocks noGrp="1"/>
          </p:cNvSpPr>
          <p:nvPr>
            <p:ph type="body" sz="half" idx="2"/>
          </p:nvPr>
        </p:nvSpPr>
        <p:spPr>
          <a:xfrm>
            <a:off x="895664" y="2925604"/>
            <a:ext cx="4193875" cy="5420043"/>
          </a:xfrm>
        </p:spPr>
        <p:txBody>
          <a:bodyPr/>
          <a:lstStyle>
            <a:lvl1pPr marL="0" indent="0">
              <a:buNone/>
              <a:defRPr sz="2275"/>
            </a:lvl1pPr>
            <a:lvl2pPr marL="650138" indent="0">
              <a:buNone/>
              <a:defRPr sz="1991"/>
            </a:lvl2pPr>
            <a:lvl3pPr marL="1300277" indent="0">
              <a:buNone/>
              <a:defRPr sz="1706"/>
            </a:lvl3pPr>
            <a:lvl4pPr marL="1950415" indent="0">
              <a:buNone/>
              <a:defRPr sz="1422"/>
            </a:lvl4pPr>
            <a:lvl5pPr marL="2600554" indent="0">
              <a:buNone/>
              <a:defRPr sz="1422"/>
            </a:lvl5pPr>
            <a:lvl6pPr marL="3250692" indent="0">
              <a:buNone/>
              <a:defRPr sz="1422"/>
            </a:lvl6pPr>
            <a:lvl7pPr marL="3900830" indent="0">
              <a:buNone/>
              <a:defRPr sz="1422"/>
            </a:lvl7pPr>
            <a:lvl8pPr marL="4550969" indent="0">
              <a:buNone/>
              <a:defRPr sz="1422"/>
            </a:lvl8pPr>
            <a:lvl9pPr marL="5201107" indent="0">
              <a:buNone/>
              <a:defRPr sz="1422"/>
            </a:lvl9pPr>
          </a:lstStyle>
          <a:p>
            <a:pPr lvl="0"/>
            <a:r>
              <a:rPr lang="en-US" smtClean="0"/>
              <a:t>Edit Master text styles</a:t>
            </a:r>
          </a:p>
        </p:txBody>
      </p:sp>
      <p:sp>
        <p:nvSpPr>
          <p:cNvPr id="5" name="Date Placeholder 4"/>
          <p:cNvSpPr>
            <a:spLocks noGrp="1"/>
          </p:cNvSpPr>
          <p:nvPr>
            <p:ph type="dt" sz="half" idx="10"/>
          </p:nvPr>
        </p:nvSpPr>
        <p:spPr>
          <a:xfrm>
            <a:off x="893971" y="9038674"/>
            <a:ext cx="2925723" cy="519204"/>
          </a:xfrm>
          <a:prstGeom prst="rect">
            <a:avLst/>
          </a:prstGeom>
        </p:spPr>
        <p:txBody>
          <a:bodyPr/>
          <a:lstStyle/>
          <a:p>
            <a:fld id="{342F0EDB-2603-4BA0-BC2D-BF803BF9C0AB}" type="datetimeFigureOut">
              <a:rPr lang="en-GB" smtClean="0"/>
              <a:t>31/08/2022</a:t>
            </a:fld>
            <a:endParaRPr lang="en-GB"/>
          </a:p>
        </p:txBody>
      </p:sp>
      <p:sp>
        <p:nvSpPr>
          <p:cNvPr id="6" name="Footer Placeholder 5"/>
          <p:cNvSpPr>
            <a:spLocks noGrp="1"/>
          </p:cNvSpPr>
          <p:nvPr>
            <p:ph type="ftr" sz="quarter" idx="11"/>
          </p:nvPr>
        </p:nvSpPr>
        <p:spPr>
          <a:xfrm>
            <a:off x="4307315" y="9038674"/>
            <a:ext cx="4388584" cy="519204"/>
          </a:xfrm>
          <a:prstGeom prst="rect">
            <a:avLst/>
          </a:prstGeom>
        </p:spPr>
        <p:txBody>
          <a:bodyPr/>
          <a:lstStyle/>
          <a:p>
            <a:endParaRPr lang="en-GB"/>
          </a:p>
        </p:txBody>
      </p:sp>
      <p:sp>
        <p:nvSpPr>
          <p:cNvPr id="7" name="Slide Number Placeholder 6"/>
          <p:cNvSpPr>
            <a:spLocks noGrp="1"/>
          </p:cNvSpPr>
          <p:nvPr>
            <p:ph type="sldNum" sz="quarter" idx="12"/>
          </p:nvPr>
        </p:nvSpPr>
        <p:spPr>
          <a:xfrm>
            <a:off x="9183519" y="9038674"/>
            <a:ext cx="2925723" cy="519204"/>
          </a:xfrm>
          <a:prstGeom prst="rect">
            <a:avLst/>
          </a:prstGeom>
        </p:spPr>
        <p:txBody>
          <a:bodyPr/>
          <a:lstStyle/>
          <a:p>
            <a:fld id="{851CAA9C-D36B-4BE0-A2D0-C6AD2C8069A2}" type="slidenum">
              <a:rPr lang="en-GB" smtClean="0"/>
              <a:t>‹#›</a:t>
            </a:fld>
            <a:endParaRPr lang="en-GB"/>
          </a:p>
        </p:txBody>
      </p:sp>
    </p:spTree>
    <p:extLst>
      <p:ext uri="{BB962C8B-B14F-4D97-AF65-F5344CB8AC3E}">
        <p14:creationId xmlns:p14="http://schemas.microsoft.com/office/powerpoint/2010/main" val="107781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971" y="900000"/>
            <a:ext cx="11215271" cy="1692000"/>
          </a:xfrm>
        </p:spPr>
        <p:txBody>
          <a:bodyPr>
            <a:normAutofit/>
          </a:bodyPr>
          <a:lstStyle>
            <a:lvl1pPr>
              <a:defRPr sz="5400">
                <a:solidFill>
                  <a:srgbClr val="33007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701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971" y="519207"/>
            <a:ext cx="11215271" cy="18849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93971" y="2596022"/>
            <a:ext cx="11215271" cy="61875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3797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xStyles>
    <p:titleStyle>
      <a:lvl1pPr algn="l" defTabSz="1300277"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325069" indent="-325069" algn="l" defTabSz="1300277" rtl="0" eaLnBrk="1" latinLnBrk="0" hangingPunct="1">
        <a:lnSpc>
          <a:spcPct val="110000"/>
        </a:lnSpc>
        <a:spcBef>
          <a:spcPts val="1422"/>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975208" indent="-325069" algn="l" defTabSz="1300277" rtl="0" eaLnBrk="1" latinLnBrk="0" hangingPunct="1">
        <a:lnSpc>
          <a:spcPct val="110000"/>
        </a:lnSpc>
        <a:spcBef>
          <a:spcPts val="711"/>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110000"/>
        </a:lnSpc>
        <a:spcBef>
          <a:spcPts val="711"/>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110000"/>
        </a:lnSpc>
        <a:spcBef>
          <a:spcPts val="711"/>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110000"/>
        </a:lnSpc>
        <a:spcBef>
          <a:spcPts val="711"/>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Tdowm8fJoB8"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647015"/>
            <a:ext cx="11052731" cy="3395145"/>
          </a:xfrm>
        </p:spPr>
        <p:txBody>
          <a:bodyPr>
            <a:normAutofit fontScale="90000"/>
          </a:bodyPr>
          <a:lstStyle/>
          <a:p>
            <a:r>
              <a:rPr lang="en-GB" b="1" dirty="0" smtClean="0"/>
              <a:t/>
            </a:r>
            <a:br>
              <a:rPr lang="en-GB" b="1" dirty="0" smtClean="0"/>
            </a:br>
            <a:r>
              <a:rPr lang="en-GB" b="1" dirty="0" smtClean="0"/>
              <a:t>Swan </a:t>
            </a:r>
            <a:r>
              <a:rPr lang="en-GB" b="1" dirty="0"/>
              <a:t>Scheme Wedding Boxes for </a:t>
            </a:r>
            <a:r>
              <a:rPr lang="en-GB" b="1" dirty="0" smtClean="0"/>
              <a:t>Patient’s </a:t>
            </a:r>
            <a:r>
              <a:rPr lang="en-GB" b="1" dirty="0"/>
              <a:t>Receiving End </a:t>
            </a:r>
            <a:r>
              <a:rPr lang="en-GB" b="1" dirty="0" smtClean="0"/>
              <a:t>of </a:t>
            </a:r>
            <a:r>
              <a:rPr lang="en-GB" b="1" dirty="0"/>
              <a:t>Life Care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9404" y="6185840"/>
            <a:ext cx="3723809" cy="2333333"/>
          </a:xfrm>
          <a:prstGeom prst="rect">
            <a:avLst/>
          </a:prstGeom>
        </p:spPr>
      </p:pic>
    </p:spTree>
    <p:extLst>
      <p:ext uri="{BB962C8B-B14F-4D97-AF65-F5344CB8AC3E}">
        <p14:creationId xmlns:p14="http://schemas.microsoft.com/office/powerpoint/2010/main" val="11173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52" y="822225"/>
            <a:ext cx="9420258" cy="64995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864" y="616804"/>
            <a:ext cx="3240260" cy="4209629"/>
          </a:xfrm>
          <a:prstGeom prst="rect">
            <a:avLst/>
          </a:prstGeom>
        </p:spPr>
      </p:pic>
      <p:sp>
        <p:nvSpPr>
          <p:cNvPr id="4" name="Rounded Rectangle 3"/>
          <p:cNvSpPr/>
          <p:nvPr/>
        </p:nvSpPr>
        <p:spPr>
          <a:xfrm>
            <a:off x="3408936" y="7527192"/>
            <a:ext cx="5900928" cy="975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Treasured moment handprint kit</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661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a:xfrm>
            <a:off x="2394715" y="334275"/>
            <a:ext cx="7761221" cy="8170774"/>
          </a:xfrm>
        </p:spPr>
      </p:pic>
      <p:sp>
        <p:nvSpPr>
          <p:cNvPr id="5" name="Rounded Rectangle 4"/>
          <p:cNvSpPr/>
          <p:nvPr/>
        </p:nvSpPr>
        <p:spPr>
          <a:xfrm>
            <a:off x="3425952" y="6973824"/>
            <a:ext cx="5900928" cy="975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Chaplaincy box</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224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0295" y="3885875"/>
            <a:ext cx="6545382" cy="646331"/>
          </a:xfrm>
          <a:prstGeom prst="rect">
            <a:avLst/>
          </a:prstGeom>
        </p:spPr>
        <p:txBody>
          <a:bodyPr wrap="none">
            <a:spAutoFit/>
          </a:bodyPr>
          <a:lstStyle/>
          <a:p>
            <a:r>
              <a:rPr lang="en-GB" sz="3600" dirty="0">
                <a:latin typeface="Arial" panose="020B0604020202020204" pitchFamily="34" charset="0"/>
                <a:cs typeface="Arial" panose="020B0604020202020204" pitchFamily="34" charset="0"/>
                <a:hlinkClick r:id="rId2"/>
              </a:rPr>
              <a:t>https://</a:t>
            </a:r>
            <a:r>
              <a:rPr lang="en-GB" sz="3600" dirty="0" smtClean="0">
                <a:latin typeface="Arial" panose="020B0604020202020204" pitchFamily="34" charset="0"/>
                <a:cs typeface="Arial" panose="020B0604020202020204" pitchFamily="34" charset="0"/>
                <a:hlinkClick r:id="rId2"/>
              </a:rPr>
              <a:t>youtu.be/Tdowm8fJoB8</a:t>
            </a:r>
            <a:r>
              <a:rPr lang="en-GB" sz="3600" dirty="0" smtClean="0">
                <a:latin typeface="Arial" panose="020B0604020202020204" pitchFamily="34" charset="0"/>
                <a:cs typeface="Arial" panose="020B0604020202020204" pitchFamily="34" charset="0"/>
              </a:rPr>
              <a:t> </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920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57" y="1262602"/>
            <a:ext cx="4286250" cy="5715000"/>
          </a:xfrm>
          <a:prstGeom prst="rect">
            <a:avLst/>
          </a:prstGeom>
        </p:spPr>
      </p:pic>
      <p:sp>
        <p:nvSpPr>
          <p:cNvPr id="6" name="TextBox 5"/>
          <p:cNvSpPr txBox="1"/>
          <p:nvPr/>
        </p:nvSpPr>
        <p:spPr>
          <a:xfrm>
            <a:off x="6047233" y="1621536"/>
            <a:ext cx="6327648" cy="1077218"/>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Renewal of wedding vows after 60 years of marriage </a:t>
            </a:r>
            <a:endParaRPr lang="en-GB" sz="3200" dirty="0">
              <a:latin typeface="Arial" panose="020B0604020202020204" pitchFamily="34" charset="0"/>
              <a:cs typeface="Arial" panose="020B0604020202020204" pitchFamily="34" charset="0"/>
            </a:endParaRPr>
          </a:p>
        </p:txBody>
      </p:sp>
      <p:sp>
        <p:nvSpPr>
          <p:cNvPr id="7" name="Rectangle 6"/>
          <p:cNvSpPr/>
          <p:nvPr/>
        </p:nvSpPr>
        <p:spPr>
          <a:xfrm>
            <a:off x="5701792" y="4242860"/>
            <a:ext cx="6499225" cy="2062103"/>
          </a:xfrm>
          <a:prstGeom prst="rect">
            <a:avLst/>
          </a:prstGeom>
        </p:spPr>
        <p:txBody>
          <a:bodyPr>
            <a:spAutoFit/>
          </a:bodyPr>
          <a:lstStyle/>
          <a:p>
            <a:r>
              <a:rPr lang="en-GB" sz="3200" i="1" dirty="0" smtClean="0">
                <a:latin typeface="Arial" panose="020B0604020202020204" pitchFamily="34" charset="0"/>
                <a:ea typeface="Calibri" panose="020F0502020204030204" pitchFamily="34" charset="0"/>
                <a:cs typeface="Times New Roman" panose="02020603050405020304" pitchFamily="18" charset="0"/>
              </a:rPr>
              <a:t>“When we </a:t>
            </a:r>
            <a:r>
              <a:rPr lang="en-GB" sz="3200" i="1" dirty="0">
                <a:latin typeface="Arial" panose="020B0604020202020204" pitchFamily="34" charset="0"/>
                <a:ea typeface="Calibri" panose="020F0502020204030204" pitchFamily="34" charset="0"/>
                <a:cs typeface="Times New Roman" panose="02020603050405020304" pitchFamily="18" charset="0"/>
              </a:rPr>
              <a:t>got married 60 years ago, </a:t>
            </a:r>
            <a:r>
              <a:rPr lang="en-GB" sz="3200" i="1" dirty="0" smtClean="0">
                <a:latin typeface="Arial" panose="020B0604020202020204" pitchFamily="34" charset="0"/>
                <a:ea typeface="Calibri" panose="020F0502020204030204" pitchFamily="34" charset="0"/>
                <a:cs typeface="Times New Roman" panose="02020603050405020304" pitchFamily="18" charset="0"/>
              </a:rPr>
              <a:t>we </a:t>
            </a:r>
            <a:r>
              <a:rPr lang="en-GB" sz="3200" i="1" dirty="0">
                <a:latin typeface="Arial" panose="020B0604020202020204" pitchFamily="34" charset="0"/>
                <a:ea typeface="Calibri" panose="020F0502020204030204" pitchFamily="34" charset="0"/>
                <a:cs typeface="Times New Roman" panose="02020603050405020304" pitchFamily="18" charset="0"/>
              </a:rPr>
              <a:t>were very, very poor. </a:t>
            </a:r>
            <a:r>
              <a:rPr lang="en-GB" sz="3200" i="1" dirty="0" smtClean="0">
                <a:latin typeface="Arial" panose="020B0604020202020204" pitchFamily="34" charset="0"/>
                <a:ea typeface="Calibri" panose="020F0502020204030204" pitchFamily="34" charset="0"/>
                <a:cs typeface="Times New Roman" panose="02020603050405020304" pitchFamily="18" charset="0"/>
              </a:rPr>
              <a:t>We </a:t>
            </a:r>
            <a:r>
              <a:rPr lang="en-GB" sz="3200" i="1" dirty="0">
                <a:latin typeface="Arial" panose="020B0604020202020204" pitchFamily="34" charset="0"/>
                <a:ea typeface="Calibri" panose="020F0502020204030204" pitchFamily="34" charset="0"/>
                <a:cs typeface="Times New Roman" panose="02020603050405020304" pitchFamily="18" charset="0"/>
              </a:rPr>
              <a:t>have nothing, it was rationing and times were really hard</a:t>
            </a:r>
            <a:r>
              <a:rPr lang="en-GB" sz="3200" i="1" dirty="0" smtClean="0">
                <a:latin typeface="Arial" panose="020B0604020202020204" pitchFamily="34" charset="0"/>
                <a:ea typeface="Calibri" panose="020F0502020204030204" pitchFamily="34" charset="0"/>
                <a:cs typeface="Times New Roman" panose="02020603050405020304" pitchFamily="18" charset="0"/>
              </a:rPr>
              <a:t>.”  </a:t>
            </a:r>
            <a:endParaRPr lang="en-GB" sz="3200" i="1" dirty="0"/>
          </a:p>
        </p:txBody>
      </p:sp>
    </p:spTree>
    <p:extLst>
      <p:ext uri="{BB962C8B-B14F-4D97-AF65-F5344CB8AC3E}">
        <p14:creationId xmlns:p14="http://schemas.microsoft.com/office/powerpoint/2010/main" val="2597314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erdata-l1\skidd$\Patient experience\swan stuff\42397455_10218028766337563_9045246110863458304_n.jpg"/>
          <p:cNvPicPr/>
          <p:nvPr/>
        </p:nvPicPr>
        <p:blipFill>
          <a:blip r:embed="rId2">
            <a:extLst>
              <a:ext uri="{28A0092B-C50C-407E-A947-70E740481C1C}">
                <a14:useLocalDpi xmlns:a14="http://schemas.microsoft.com/office/drawing/2010/main" val="0"/>
              </a:ext>
            </a:extLst>
          </a:blip>
          <a:srcRect/>
          <a:stretch>
            <a:fillRect/>
          </a:stretch>
        </p:blipFill>
        <p:spPr bwMode="auto">
          <a:xfrm>
            <a:off x="5513817" y="800751"/>
            <a:ext cx="4044711" cy="6055074"/>
          </a:xfrm>
          <a:prstGeom prst="rect">
            <a:avLst/>
          </a:prstGeom>
          <a:noFill/>
          <a:ln>
            <a:noFill/>
          </a:ln>
        </p:spPr>
      </p:pic>
      <p:pic>
        <p:nvPicPr>
          <p:cNvPr id="6" name="Picture 5" descr="\\userdata-l1\skidd$\Patient experience\swan stuff\67580308_10220331930188325_1806111594250240000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652" y="4279392"/>
            <a:ext cx="2607572" cy="3828288"/>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170432" y="3828288"/>
            <a:ext cx="3761772" cy="4473289"/>
          </a:xfrm>
          <a:prstGeom prst="rect">
            <a:avLst/>
          </a:prstGeom>
        </p:spPr>
      </p:pic>
      <p:sp>
        <p:nvSpPr>
          <p:cNvPr id="2" name="TextBox 1"/>
          <p:cNvSpPr txBox="1"/>
          <p:nvPr/>
        </p:nvSpPr>
        <p:spPr>
          <a:xfrm>
            <a:off x="1170432" y="800751"/>
            <a:ext cx="4102213" cy="584775"/>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A wedding ceremony </a:t>
            </a:r>
            <a:endParaRPr lang="en-GB" sz="3200" dirty="0">
              <a:latin typeface="Arial" panose="020B0604020202020204" pitchFamily="34" charset="0"/>
              <a:cs typeface="Arial" panose="020B0604020202020204" pitchFamily="34" charset="0"/>
            </a:endParaRPr>
          </a:p>
        </p:txBody>
      </p:sp>
      <p:sp>
        <p:nvSpPr>
          <p:cNvPr id="3" name="TextBox 2"/>
          <p:cNvSpPr txBox="1"/>
          <p:nvPr/>
        </p:nvSpPr>
        <p:spPr>
          <a:xfrm>
            <a:off x="9852652" y="3157728"/>
            <a:ext cx="2950464" cy="1015663"/>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From the handprint kit, a piece of beautiful jewellery was made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96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64" y="1418503"/>
            <a:ext cx="4193875" cy="1096804"/>
          </a:xfrm>
        </p:spPr>
        <p:txBody>
          <a:bodyPr/>
          <a:lstStyle/>
          <a:p>
            <a:r>
              <a:rPr lang="en-GB" dirty="0" smtClean="0"/>
              <a:t>Staff feedback </a:t>
            </a:r>
            <a:endParaRPr lang="en-GB" dirty="0"/>
          </a:p>
        </p:txBody>
      </p:sp>
      <p:sp>
        <p:nvSpPr>
          <p:cNvPr id="4" name="Text Placeholder 3"/>
          <p:cNvSpPr>
            <a:spLocks noGrp="1"/>
          </p:cNvSpPr>
          <p:nvPr>
            <p:ph type="body" sz="half" idx="2"/>
          </p:nvPr>
        </p:nvSpPr>
        <p:spPr>
          <a:xfrm>
            <a:off x="895664" y="3295651"/>
            <a:ext cx="9067486" cy="4705350"/>
          </a:xfrm>
        </p:spPr>
        <p:txBody>
          <a:bodyPr>
            <a:noAutofit/>
          </a:bodyPr>
          <a:lstStyle/>
          <a:p>
            <a:r>
              <a:rPr lang="en-GB" sz="3200" i="1" dirty="0"/>
              <a:t>Thank you to Alison from chaplaincy who provided a lovely impromptu service on </a:t>
            </a:r>
            <a:r>
              <a:rPr lang="en-GB" sz="3200" i="1" dirty="0" smtClean="0"/>
              <a:t>our ward today</a:t>
            </a:r>
            <a:r>
              <a:rPr lang="en-GB" sz="3200" i="1" dirty="0"/>
              <a:t>. From idea to renewal of vows in less than an </a:t>
            </a:r>
            <a:r>
              <a:rPr lang="en-GB" sz="3200" i="1" dirty="0" smtClean="0"/>
              <a:t>hour for </a:t>
            </a:r>
            <a:r>
              <a:rPr lang="en-GB" sz="3200" i="1" dirty="0"/>
              <a:t>a lovely couple who have been married over 60 years. </a:t>
            </a:r>
            <a:endParaRPr lang="en-GB" sz="3200" i="1" dirty="0" smtClean="0"/>
          </a:p>
          <a:p>
            <a:r>
              <a:rPr lang="en-GB" sz="3200" i="1" dirty="0" smtClean="0"/>
              <a:t>Thank </a:t>
            </a:r>
            <a:r>
              <a:rPr lang="en-GB" sz="3200" i="1" dirty="0"/>
              <a:t>you also to those who provided the wedding box, we were able to provide them with such beautiful memories and a physical keepsake at a really emotionally difficult time 😊</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6373" r="16373"/>
          <a:stretch>
            <a:fillRect/>
          </a:stretch>
        </p:blipFill>
        <p:spPr>
          <a:xfrm>
            <a:off x="9213155" y="342900"/>
            <a:ext cx="3085207" cy="3248011"/>
          </a:xfrm>
        </p:spPr>
      </p:pic>
    </p:spTree>
    <p:extLst>
      <p:ext uri="{BB962C8B-B14F-4D97-AF65-F5344CB8AC3E}">
        <p14:creationId xmlns:p14="http://schemas.microsoft.com/office/powerpoint/2010/main" val="221241347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Background</a:t>
            </a:r>
            <a:endParaRPr lang="en-GB" dirty="0"/>
          </a:p>
        </p:txBody>
      </p:sp>
      <p:sp>
        <p:nvSpPr>
          <p:cNvPr id="7" name="Content Placeholder 6"/>
          <p:cNvSpPr>
            <a:spLocks noGrp="1"/>
          </p:cNvSpPr>
          <p:nvPr>
            <p:ph idx="1"/>
          </p:nvPr>
        </p:nvSpPr>
        <p:spPr/>
        <p:txBody>
          <a:bodyPr>
            <a:normAutofit fontScale="92500" lnSpcReduction="20000"/>
          </a:bodyPr>
          <a:lstStyle/>
          <a:p>
            <a:pPr marL="0" indent="0">
              <a:buNone/>
            </a:pPr>
            <a:r>
              <a:rPr lang="en-GB" dirty="0" smtClean="0"/>
              <a:t>We undertake very last minute wedding ceremonies, renewal of vows or blessings of commitment across our hospitals.  </a:t>
            </a:r>
          </a:p>
          <a:p>
            <a:pPr marL="0" indent="0">
              <a:buNone/>
            </a:pPr>
            <a:r>
              <a:rPr lang="en-GB" dirty="0" smtClean="0"/>
              <a:t>During the pandemic the number of ceremonies increased and we found that we were lacking in items for the ceremonies.</a:t>
            </a:r>
          </a:p>
          <a:p>
            <a:pPr marL="0" indent="0">
              <a:buNone/>
            </a:pPr>
            <a:r>
              <a:rPr lang="en-GB" dirty="0" smtClean="0"/>
              <a:t>The few wards which had their own items were reluctant to lend due to infection risks.</a:t>
            </a:r>
          </a:p>
          <a:p>
            <a:pPr marL="0" indent="0">
              <a:buNone/>
            </a:pPr>
            <a:r>
              <a:rPr lang="en-GB" dirty="0" smtClean="0"/>
              <a:t>We </a:t>
            </a:r>
            <a:r>
              <a:rPr lang="en-GB" dirty="0"/>
              <a:t>asked local companies for donations of flowers, rings and </a:t>
            </a:r>
            <a:r>
              <a:rPr lang="en-GB" dirty="0" smtClean="0"/>
              <a:t>cake for each ceremony.   </a:t>
            </a:r>
            <a:r>
              <a:rPr lang="en-GB" dirty="0"/>
              <a:t>Staff lent things from their own weddings but it meant the families couldn’t always get to keep anything that reminded them of the wedding day.</a:t>
            </a:r>
          </a:p>
        </p:txBody>
      </p:sp>
    </p:spTree>
    <p:extLst>
      <p:ext uri="{BB962C8B-B14F-4D97-AF65-F5344CB8AC3E}">
        <p14:creationId xmlns:p14="http://schemas.microsoft.com/office/powerpoint/2010/main" val="342169950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14922"/>
            <a:ext cx="11791949" cy="7436470"/>
          </a:xfrm>
        </p:spPr>
        <p:txBody>
          <a:bodyPr>
            <a:normAutofit fontScale="92500" lnSpcReduction="10000"/>
          </a:bodyPr>
          <a:lstStyle/>
          <a:p>
            <a:pPr marL="0" indent="0">
              <a:buNone/>
            </a:pPr>
            <a:r>
              <a:rPr lang="en-GB" dirty="0"/>
              <a:t>We wanted to find a way to make these weddings as special as possible, giving a positive focus to the time that families and loved ones spend together before bereavement. That is when we came up with the idea of a wedding box. </a:t>
            </a:r>
            <a:endParaRPr lang="en-GB" dirty="0" smtClean="0"/>
          </a:p>
          <a:p>
            <a:pPr marL="0" indent="0">
              <a:buNone/>
            </a:pPr>
            <a:r>
              <a:rPr lang="en-GB" dirty="0"/>
              <a:t>The box includes decorations to help create a celebratory atmosphere, including a bouquet &amp; buttonhole, bunting, confetti, wedding rings with a ring cushion and as small mementoes for loved ones to keep and remember the special day. </a:t>
            </a:r>
            <a:r>
              <a:rPr lang="en-GB" dirty="0" smtClean="0"/>
              <a:t> We also include our Treasured Moments handprint </a:t>
            </a:r>
            <a:r>
              <a:rPr lang="en-GB" dirty="0" smtClean="0"/>
              <a:t>kits.</a:t>
            </a:r>
          </a:p>
          <a:p>
            <a:pPr marL="0" indent="0">
              <a:buNone/>
            </a:pPr>
            <a:r>
              <a:rPr lang="en-GB" dirty="0" smtClean="0"/>
              <a:t>Chaplaincy teams have an additional box containing a polaroid camera, Bluetooth speaker and spare wedding rings.</a:t>
            </a:r>
            <a:endParaRPr lang="en-GB" dirty="0"/>
          </a:p>
          <a:p>
            <a:pPr marL="0" indent="0">
              <a:buNone/>
            </a:pPr>
            <a:r>
              <a:rPr lang="en-GB" dirty="0" smtClean="0"/>
              <a:t>These </a:t>
            </a:r>
            <a:r>
              <a:rPr lang="en-GB" dirty="0"/>
              <a:t>boxes allow the ward teams to quickly create special memories for the couple and their families.  </a:t>
            </a:r>
          </a:p>
        </p:txBody>
      </p:sp>
    </p:spTree>
    <p:extLst>
      <p:ext uri="{BB962C8B-B14F-4D97-AF65-F5344CB8AC3E}">
        <p14:creationId xmlns:p14="http://schemas.microsoft.com/office/powerpoint/2010/main" val="140922375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276350"/>
            <a:ext cx="11791949" cy="7258050"/>
          </a:xfrm>
        </p:spPr>
        <p:txBody>
          <a:bodyPr>
            <a:normAutofit lnSpcReduction="10000"/>
          </a:bodyPr>
          <a:lstStyle/>
          <a:p>
            <a:pPr marL="0" indent="0">
              <a:buNone/>
            </a:pPr>
            <a:r>
              <a:rPr lang="en-GB" dirty="0"/>
              <a:t>Time can be of the essence, so having these decorations readily available makes a huge difference in helping us fulfil the wishes of patients and loved ones and keep spirits up in what may be their final few days or hours. They can still have that special day they had hoped for, with excitement, love and happiness. </a:t>
            </a:r>
          </a:p>
          <a:p>
            <a:pPr marL="0" indent="0">
              <a:buNone/>
            </a:pPr>
            <a:r>
              <a:rPr lang="en-GB" dirty="0"/>
              <a:t>Our Charities Team have funded 20 individual boxes </a:t>
            </a:r>
          </a:p>
          <a:p>
            <a:pPr marL="0" indent="0">
              <a:buNone/>
            </a:pPr>
            <a:r>
              <a:rPr lang="en-GB" dirty="0" smtClean="0"/>
              <a:t>The </a:t>
            </a:r>
            <a:r>
              <a:rPr lang="en-GB" dirty="0"/>
              <a:t>wedding boxes are held by our chaplaincy teams so when a box is needed, staff organise to collect one.</a:t>
            </a:r>
          </a:p>
          <a:p>
            <a:pPr marL="0" indent="0">
              <a:buNone/>
            </a:pPr>
            <a:r>
              <a:rPr lang="en-GB" dirty="0" smtClean="0"/>
              <a:t>Swan Scheme wedding boxes inspired and developed by Sharon Kidd, Patient Experience Manager </a:t>
            </a:r>
            <a:endParaRPr lang="en-GB" dirty="0"/>
          </a:p>
        </p:txBody>
      </p:sp>
    </p:spTree>
    <p:extLst>
      <p:ext uri="{BB962C8B-B14F-4D97-AF65-F5344CB8AC3E}">
        <p14:creationId xmlns:p14="http://schemas.microsoft.com/office/powerpoint/2010/main" val="19264214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687" y="1038971"/>
            <a:ext cx="9455341" cy="7091506"/>
          </a:xfrm>
          <a:prstGeom prst="rect">
            <a:avLst/>
          </a:prstGeom>
        </p:spPr>
      </p:pic>
      <p:sp>
        <p:nvSpPr>
          <p:cNvPr id="2" name="Rounded Rectangle 1"/>
          <p:cNvSpPr/>
          <p:nvPr/>
        </p:nvSpPr>
        <p:spPr>
          <a:xfrm>
            <a:off x="3425952" y="6973824"/>
            <a:ext cx="5900928" cy="975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Swan wedding box</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527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0529" r="10529"/>
          <a:stretch>
            <a:fillRect/>
          </a:stretch>
        </p:blipFill>
        <p:spPr>
          <a:xfrm rot="5400000">
            <a:off x="2738982" y="963656"/>
            <a:ext cx="7802109" cy="7412540"/>
          </a:xfrm>
        </p:spPr>
      </p:pic>
      <p:sp>
        <p:nvSpPr>
          <p:cNvPr id="3" name="Rounded Rectangle 2"/>
          <p:cNvSpPr/>
          <p:nvPr/>
        </p:nvSpPr>
        <p:spPr>
          <a:xfrm>
            <a:off x="3206496" y="7339584"/>
            <a:ext cx="6900672" cy="975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Wedding rings &amp; ring cushion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943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a:xfrm>
            <a:off x="2353056" y="795494"/>
            <a:ext cx="7388351" cy="7778228"/>
          </a:xfrm>
        </p:spPr>
      </p:pic>
      <p:sp>
        <p:nvSpPr>
          <p:cNvPr id="6" name="Rounded Rectangle 5"/>
          <p:cNvSpPr/>
          <p:nvPr/>
        </p:nvSpPr>
        <p:spPr>
          <a:xfrm>
            <a:off x="2999232" y="7351776"/>
            <a:ext cx="5900928" cy="975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Bouquet &amp; button hole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648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529" r="10529"/>
          <a:stretch>
            <a:fillRect/>
          </a:stretch>
        </p:blipFill>
        <p:spPr>
          <a:xfrm rot="5400000">
            <a:off x="2499660" y="751254"/>
            <a:ext cx="7989860" cy="7590916"/>
          </a:xfrm>
        </p:spPr>
      </p:pic>
      <p:sp>
        <p:nvSpPr>
          <p:cNvPr id="6" name="Rounded Rectangle 5"/>
          <p:cNvSpPr/>
          <p:nvPr/>
        </p:nvSpPr>
        <p:spPr>
          <a:xfrm>
            <a:off x="3544126" y="7144512"/>
            <a:ext cx="5900928" cy="975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Bubbles, flutes and treasured moment hearts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606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a:xfrm>
            <a:off x="2711707" y="540284"/>
            <a:ext cx="7553957" cy="7952573"/>
          </a:xfrm>
        </p:spPr>
      </p:pic>
      <p:sp>
        <p:nvSpPr>
          <p:cNvPr id="6" name="Rounded Rectangle 5"/>
          <p:cNvSpPr/>
          <p:nvPr/>
        </p:nvSpPr>
        <p:spPr>
          <a:xfrm>
            <a:off x="3538221" y="7254240"/>
            <a:ext cx="5900928" cy="975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Bunting, confetti, frame, forget me not seeds &amp; card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123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1127</TotalTime>
  <Words>519</Words>
  <Application>Microsoft Office PowerPoint</Application>
  <PresentationFormat>Custom</PresentationFormat>
  <Paragraphs>29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 Swan Scheme Wedding Boxes for Patient’s Receiving End of Life Care </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 feedback </vt:lpstr>
    </vt:vector>
  </TitlesOfParts>
  <Company>United Lincolnshire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Stephen (ULHT)</dc:creator>
  <cp:lastModifiedBy>Kidd Sharon [Patient Experience] (ULHT)</cp:lastModifiedBy>
  <cp:revision>46</cp:revision>
  <cp:lastPrinted>2022-08-31T09:56:24Z</cp:lastPrinted>
  <dcterms:created xsi:type="dcterms:W3CDTF">2021-02-23T08:41:12Z</dcterms:created>
  <dcterms:modified xsi:type="dcterms:W3CDTF">2022-08-31T11:05:07Z</dcterms:modified>
</cp:coreProperties>
</file>