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sldIdLst>
    <p:sldId id="257" r:id="rId2"/>
    <p:sldId id="274" r:id="rId3"/>
    <p:sldId id="273" r:id="rId4"/>
    <p:sldId id="275" r:id="rId5"/>
    <p:sldId id="278" r:id="rId6"/>
    <p:sldId id="276" r:id="rId7"/>
    <p:sldId id="27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KINS, Fiona (CHESHIRE AND WIRRAL PARTNERSHIP NHS FOUNDATION TRUST)" initials="JF(AWPNFT" lastIdx="2" clrIdx="0">
    <p:extLst>
      <p:ext uri="{19B8F6BF-5375-455C-9EA6-DF929625EA0E}">
        <p15:presenceInfo xmlns:p15="http://schemas.microsoft.com/office/powerpoint/2012/main" userId="S::fiona.jenkins3@nhs.net::8460b55a-dbd0-4e8b-8556-fead83addc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  <a:srgbClr val="D63E95"/>
    <a:srgbClr val="AE257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5055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97507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18631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28466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24244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353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02216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10800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0351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121318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75554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C9D1CE-1B86-4A8B-8AF9-11600F83A135}" type="datetimeFigureOut">
              <a:rPr lang="en-GB" smtClean="0"/>
              <a:t>17/09/2022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9427FFA-E6CA-4D25-A936-CB15BAB76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1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rpHnYNW9DE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9F95DC-1673-3447-4C72-4C70B83D7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66521C-55E4-46B3-8D52-6ADDB461D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4" b="333"/>
          <a:stretch/>
        </p:blipFill>
        <p:spPr>
          <a:xfrm>
            <a:off x="5826642" y="2967356"/>
            <a:ext cx="5578988" cy="3147656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3D932E-0032-457B-8A7B-CCA2285A6357}"/>
              </a:ext>
            </a:extLst>
          </p:cNvPr>
          <p:cNvSpPr txBox="1">
            <a:spLocks/>
          </p:cNvSpPr>
          <p:nvPr/>
        </p:nvSpPr>
        <p:spPr>
          <a:xfrm>
            <a:off x="786370" y="2967356"/>
            <a:ext cx="5309630" cy="11920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for Patient Experience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E72B22-7F0E-4F6A-ADC3-F4DBC7916363}"/>
              </a:ext>
            </a:extLst>
          </p:cNvPr>
          <p:cNvSpPr txBox="1">
            <a:spLocks/>
          </p:cNvSpPr>
          <p:nvPr/>
        </p:nvSpPr>
        <p:spPr>
          <a:xfrm>
            <a:off x="786370" y="4310778"/>
            <a:ext cx="4930849" cy="17349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D6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Jenny Scott and Fiona Jenkins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D6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Cheshire and Wirral Partnership NHS FT – Commissioning Team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81680956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BFCB02-A295-D1B9-C045-E74AEEBB6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2" t="17955" r="4984" b="59227"/>
          <a:stretch/>
        </p:blipFill>
        <p:spPr>
          <a:xfrm>
            <a:off x="6883155" y="850286"/>
            <a:ext cx="4590621" cy="1409494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46878E-9E56-E469-C4CD-165965A31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9641" r="49184" b="60499"/>
          <a:stretch/>
        </p:blipFill>
        <p:spPr>
          <a:xfrm>
            <a:off x="212049" y="886182"/>
            <a:ext cx="5096798" cy="1266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22981-F6FB-4B78-8C96-ECF974FA8E2D}"/>
              </a:ext>
            </a:extLst>
          </p:cNvPr>
          <p:cNvSpPr txBox="1"/>
          <p:nvPr/>
        </p:nvSpPr>
        <p:spPr>
          <a:xfrm>
            <a:off x="1126530" y="139895"/>
            <a:ext cx="993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Provider Collaborative Commissioning Focus</a:t>
            </a:r>
          </a:p>
        </p:txBody>
      </p:sp>
      <p:pic>
        <p:nvPicPr>
          <p:cNvPr id="1026" name="Picture 2" descr="GIRFT in the regions – Getting It Right First Time – GIRFT">
            <a:extLst>
              <a:ext uri="{FF2B5EF4-FFF2-40B4-BE49-F238E27FC236}">
                <a16:creationId xmlns:a16="http://schemas.microsoft.com/office/drawing/2014/main" id="{19002E96-D095-4F2E-8974-8F0FA7904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58" y="1151078"/>
            <a:ext cx="4486275" cy="57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30E4D52-92B1-4380-99E8-DFBE13E88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93912"/>
              </p:ext>
            </p:extLst>
          </p:nvPr>
        </p:nvGraphicFramePr>
        <p:xfrm>
          <a:off x="212049" y="2491411"/>
          <a:ext cx="3617829" cy="362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829">
                  <a:extLst>
                    <a:ext uri="{9D8B030D-6E8A-4147-A177-3AD203B41FA5}">
                      <a16:colId xmlns:a16="http://schemas.microsoft.com/office/drawing/2014/main" val="2759996094"/>
                    </a:ext>
                  </a:extLst>
                </a:gridCol>
              </a:tblGrid>
              <a:tr h="833444">
                <a:tc>
                  <a:txBody>
                    <a:bodyPr/>
                    <a:lstStyle/>
                    <a:p>
                      <a:r>
                        <a:rPr lang="en-GB" dirty="0"/>
                        <a:t>Empowered Adult Eating Disorders PC (North West)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99519"/>
                  </a:ext>
                </a:extLst>
              </a:tr>
              <a:tr h="48286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Serving a population of circa 6 mill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4622"/>
                  </a:ext>
                </a:extLst>
              </a:tr>
              <a:tr h="48286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NHS and IS Provision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983094"/>
                  </a:ext>
                </a:extLst>
              </a:tr>
              <a:tr h="154782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Challenges: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increasing referrals post pandemic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community eating disorder gatekeeping,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Consistency in admission criteria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gaps in service provision,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Inpatient capacity across NW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5716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30B2B6E-7845-4A6F-8939-6FE77F057AD2}"/>
              </a:ext>
            </a:extLst>
          </p:cNvPr>
          <p:cNvSpPr/>
          <p:nvPr/>
        </p:nvSpPr>
        <p:spPr>
          <a:xfrm>
            <a:off x="4777968" y="2411899"/>
            <a:ext cx="1218510" cy="156490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CA18C53-BD1C-4D54-B879-D3C37E37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21133"/>
              </p:ext>
            </p:extLst>
          </p:nvPr>
        </p:nvGraphicFramePr>
        <p:xfrm>
          <a:off x="8303806" y="2491411"/>
          <a:ext cx="3723935" cy="426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935">
                  <a:extLst>
                    <a:ext uri="{9D8B030D-6E8A-4147-A177-3AD203B41FA5}">
                      <a16:colId xmlns:a16="http://schemas.microsoft.com/office/drawing/2014/main" val="2759996094"/>
                    </a:ext>
                  </a:extLst>
                </a:gridCol>
              </a:tblGrid>
              <a:tr h="788724">
                <a:tc>
                  <a:txBody>
                    <a:bodyPr/>
                    <a:lstStyle/>
                    <a:p>
                      <a:r>
                        <a:rPr lang="en-GB" dirty="0"/>
                        <a:t>Level Up Young People and Families PC (Cheshire and Merseyside)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99519"/>
                  </a:ext>
                </a:extLst>
              </a:tr>
              <a:tr h="456959">
                <a:tc>
                  <a:txBody>
                    <a:bodyPr/>
                    <a:lstStyle/>
                    <a:p>
                      <a:r>
                        <a:rPr lang="en-GB" dirty="0"/>
                        <a:t>Serving a population of circa 3 mill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4622"/>
                  </a:ext>
                </a:extLst>
              </a:tr>
              <a:tr h="456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NHS and IS Provision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27518"/>
                  </a:ext>
                </a:extLst>
              </a:tr>
              <a:tr h="1802797">
                <a:tc>
                  <a:txBody>
                    <a:bodyPr/>
                    <a:lstStyle/>
                    <a:p>
                      <a:r>
                        <a:rPr lang="en-GB" dirty="0"/>
                        <a:t>Challenges: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increase in referrals, young people with highly complex needs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young people with eating disorders strengthening Local Authority partnerships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inappropriate use of acute paediatrics as safe places.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Delayed transfers of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Harm from inappropriate admission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265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87DDA179-0446-4BC5-B529-E5F396091839}"/>
              </a:ext>
            </a:extLst>
          </p:cNvPr>
          <p:cNvSpPr/>
          <p:nvPr/>
        </p:nvSpPr>
        <p:spPr>
          <a:xfrm>
            <a:off x="5145239" y="3429000"/>
            <a:ext cx="781878" cy="5068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12CF7F-C81F-4819-A40F-967880400F83}"/>
              </a:ext>
            </a:extLst>
          </p:cNvPr>
          <p:cNvCxnSpPr>
            <a:cxnSpLocks/>
          </p:cNvCxnSpPr>
          <p:nvPr/>
        </p:nvCxnSpPr>
        <p:spPr>
          <a:xfrm flipV="1">
            <a:off x="5956687" y="2597426"/>
            <a:ext cx="2317549" cy="993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1C5AF9-D332-407C-A7EF-87E3F6EDFC99}"/>
              </a:ext>
            </a:extLst>
          </p:cNvPr>
          <p:cNvCxnSpPr>
            <a:cxnSpLocks/>
          </p:cNvCxnSpPr>
          <p:nvPr/>
        </p:nvCxnSpPr>
        <p:spPr>
          <a:xfrm flipH="1" flipV="1">
            <a:off x="3866418" y="2796209"/>
            <a:ext cx="911550" cy="5476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7005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10B21-3155-48F4-99E6-3F8FD457C4B3}"/>
              </a:ext>
            </a:extLst>
          </p:cNvPr>
          <p:cNvSpPr txBox="1"/>
          <p:nvPr/>
        </p:nvSpPr>
        <p:spPr>
          <a:xfrm>
            <a:off x="554324" y="2799150"/>
            <a:ext cx="3099840" cy="1250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6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ambition for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D1A64-C66A-47A5-8889-9707644D86F9}"/>
              </a:ext>
            </a:extLst>
          </p:cNvPr>
          <p:cNvSpPr txBox="1"/>
          <p:nvPr/>
        </p:nvSpPr>
        <p:spPr>
          <a:xfrm>
            <a:off x="4208489" y="904726"/>
            <a:ext cx="7121498" cy="534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Specialised Mental Health Provider Collaboratives were established by NHSE/I with a mandate for creativity and innovation driven through delegated commissioning.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Collaborative partnerships spanning health and social care pathways are fundamental to achieving truly person centred care.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want our young people, their families and adults with experience of eating disorders to work alongside us as equal partners in driving service change.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postcards from the future will describe a shared vision of possibilities and unite us in our determination for service improvement.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 soft option but a relentless focus on commissioning for quality, clinical outcomes and most importantly, patient experience.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960289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DF4C4-1794-4E8E-90C5-C6C01E79B59E}"/>
              </a:ext>
            </a:extLst>
          </p:cNvPr>
          <p:cNvSpPr txBox="1"/>
          <p:nvPr/>
        </p:nvSpPr>
        <p:spPr>
          <a:xfrm>
            <a:off x="1504122" y="516835"/>
            <a:ext cx="918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our Experts by Experience think?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28733-4281-4645-BEA2-2333BD544F38}"/>
              </a:ext>
            </a:extLst>
          </p:cNvPr>
          <p:cNvSpPr/>
          <p:nvPr/>
        </p:nvSpPr>
        <p:spPr>
          <a:xfrm>
            <a:off x="3644348" y="2332383"/>
            <a:ext cx="4903304" cy="2557669"/>
          </a:xfrm>
          <a:prstGeom prst="rect">
            <a:avLst/>
          </a:prstGeom>
          <a:ln>
            <a:solidFill>
              <a:srgbClr val="40B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Play video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52800E0C-54DB-DE32-6C6A-0191E0355C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9150" y="1605411"/>
            <a:ext cx="8013700" cy="45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6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C7D5-68DC-474E-BBDC-2BF6FE42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Co-produced model of care for our young people and families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DCFF6A-BBA3-C8FE-BE40-A8F9F870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13339" r="15327" b="6685"/>
          <a:stretch>
            <a:fillRect/>
          </a:stretch>
        </p:blipFill>
        <p:spPr bwMode="auto">
          <a:xfrm>
            <a:off x="3200402" y="469900"/>
            <a:ext cx="8869176" cy="57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13984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EDB22-363A-4208-957C-882D7629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74" y="1680067"/>
            <a:ext cx="3239540" cy="3491712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E00F-1612-4176-99E8-B4D5AF27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489" y="881269"/>
            <a:ext cx="7095594" cy="5334001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cultural focus –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 with experts by experience is cultural and is constant in all our planning and development not just at certain points in time e.g. co produced clinical models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sector partner expertise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commissioning support from Beat, Young Minds and Inspire Motivate Overcome (IMO) – formal recruitment, training and community connections.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by Experience Groups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people with lived experience are trained and empowered to play a full and active role in PC groups and decision making.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Experience Charter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be published to make explicit our commitment to listen, learn and address all views but also to outline responsibilities from our experts by experience.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harnessing the energy and enthusiasm of different communities in raising awareness of mental health.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honesty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 are open about the challenges we collectively must address in our services.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52253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EF759-040E-42DE-BEFA-A9BFC07A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94" y="1683143"/>
            <a:ext cx="3771900" cy="3491712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Impact on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7B1EC-698F-4BF6-890F-0519B76D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489" y="909437"/>
            <a:ext cx="7110201" cy="5039125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perspective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people with lived experience of services (either as service users or families / carers) tell us how services feel in reality.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action -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being honest and open about key challenges, we can move forward together in partnership to seek solutions.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consensus -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reality based focus on person centred care unites disparate organisations in the important issues. 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based discussions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 reference best practice evidence alongside the views of our experts by experience. 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 can face future uncertainties and challenges more robustly through our strengthened partnerships.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actions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our name and logos, our website, reflective and sharing event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636384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19FD-6F21-C2DC-B5AC-37D6B76B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2" y="3042024"/>
            <a:ext cx="3201366" cy="773952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</a:t>
            </a:r>
          </a:p>
        </p:txBody>
      </p:sp>
      <p:pic>
        <p:nvPicPr>
          <p:cNvPr id="1028" name="Picture 4" descr="Pin on School">
            <a:extLst>
              <a:ext uri="{FF2B5EF4-FFF2-40B4-BE49-F238E27FC236}">
                <a16:creationId xmlns:a16="http://schemas.microsoft.com/office/drawing/2014/main" id="{F8C9A1EC-ED9A-4A98-B834-5F558E48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89" y="689113"/>
            <a:ext cx="8667750" cy="54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5857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549</Words>
  <Application>Microsoft Office PowerPoint</Application>
  <PresentationFormat>Widescreen</PresentationFormat>
  <Paragraphs>51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Co-produced model of care for our young people and families</vt:lpstr>
      <vt:lpstr>Our approach</vt:lpstr>
      <vt:lpstr>Impact on commissioning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for Patient Experience</dc:title>
  <dc:creator>JENKINS, Fiona (CHESHIRE AND WIRRAL PARTNERSHIP NHS FOUNDATION TRUST)</dc:creator>
  <cp:lastModifiedBy>Helen Brady</cp:lastModifiedBy>
  <cp:revision>40</cp:revision>
  <dcterms:created xsi:type="dcterms:W3CDTF">2022-08-26T19:57:28Z</dcterms:created>
  <dcterms:modified xsi:type="dcterms:W3CDTF">2022-09-17T13:47:06Z</dcterms:modified>
</cp:coreProperties>
</file>