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63" r:id="rId7"/>
    <p:sldId id="265" r:id="rId8"/>
    <p:sldId id="277" r:id="rId9"/>
    <p:sldId id="266" r:id="rId10"/>
    <p:sldId id="274" r:id="rId11"/>
    <p:sldId id="273" r:id="rId12"/>
    <p:sldId id="281" r:id="rId13"/>
    <p:sldId id="282" r:id="rId14"/>
    <p:sldId id="278" r:id="rId15"/>
    <p:sldId id="279" r:id="rId16"/>
    <p:sldId id="269" r:id="rId17"/>
    <p:sldId id="280" r:id="rId18"/>
    <p:sldId id="283" r:id="rId1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37" autoAdjust="0"/>
    <p:restoredTop sz="94660"/>
  </p:normalViewPr>
  <p:slideViewPr>
    <p:cSldViewPr snapToGrid="0">
      <p:cViewPr varScale="1">
        <p:scale>
          <a:sx n="37" d="100"/>
          <a:sy n="37" d="100"/>
        </p:scale>
        <p:origin x="2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C6FBA-3BB4-4B71-9A3C-638B33AF734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2C75E7A-8630-400C-ACF4-4907C40341C8}">
      <dgm:prSet phldrT="[Text]"/>
      <dgm:spPr/>
      <dgm:t>
        <a:bodyPr/>
        <a:lstStyle/>
        <a:p>
          <a:r>
            <a:rPr lang="en-GB" dirty="0" smtClean="0"/>
            <a:t>It has been invaluable to hear the panel's thoughts and feedback. There are many occasions where we are implementing something internally and think we have addressed the patients point of view/experience but it becomes very apparent there may be things we have not considered - both positive and negative</a:t>
          </a:r>
          <a:endParaRPr lang="en-US" dirty="0"/>
        </a:p>
      </dgm:t>
    </dgm:pt>
    <dgm:pt modelId="{5E67D34B-69E5-45B6-9087-B4BB27318573}" type="parTrans" cxnId="{957A87EB-BDA0-48D3-B2F6-8A075BB17433}">
      <dgm:prSet/>
      <dgm:spPr/>
      <dgm:t>
        <a:bodyPr/>
        <a:lstStyle/>
        <a:p>
          <a:endParaRPr lang="en-US"/>
        </a:p>
      </dgm:t>
    </dgm:pt>
    <dgm:pt modelId="{000C9F72-A6FB-4242-9169-5379606DB8F5}" type="sibTrans" cxnId="{957A87EB-BDA0-48D3-B2F6-8A075BB17433}">
      <dgm:prSet/>
      <dgm:spPr/>
      <dgm:t>
        <a:bodyPr/>
        <a:lstStyle/>
        <a:p>
          <a:endParaRPr lang="en-US"/>
        </a:p>
      </dgm:t>
    </dgm:pt>
    <dgm:pt modelId="{3B856BA9-B897-4F19-BC43-FEFCF5ECA1E2}">
      <dgm:prSet phldrT="[Text]"/>
      <dgm:spPr/>
      <dgm:t>
        <a:bodyPr/>
        <a:lstStyle/>
        <a:p>
          <a:r>
            <a:rPr lang="en-GB" dirty="0" smtClean="0"/>
            <a:t>The panel was a great way for us to gauge how our patients will view the implementation and also ensured that we have taken earlier patient engagement to heart when implementing the project as we were able to address the questions.</a:t>
          </a:r>
          <a:endParaRPr lang="en-US" dirty="0"/>
        </a:p>
      </dgm:t>
    </dgm:pt>
    <dgm:pt modelId="{8053DB97-553B-45E0-93F0-B77C211F31D1}" type="parTrans" cxnId="{06756D3E-D3E2-448B-8400-8ECDA6935F6B}">
      <dgm:prSet/>
      <dgm:spPr/>
      <dgm:t>
        <a:bodyPr/>
        <a:lstStyle/>
        <a:p>
          <a:endParaRPr lang="en-US"/>
        </a:p>
      </dgm:t>
    </dgm:pt>
    <dgm:pt modelId="{97A5A456-3E6A-4096-AA98-79A673362F75}" type="sibTrans" cxnId="{06756D3E-D3E2-448B-8400-8ECDA6935F6B}">
      <dgm:prSet/>
      <dgm:spPr/>
      <dgm:t>
        <a:bodyPr/>
        <a:lstStyle/>
        <a:p>
          <a:endParaRPr lang="en-US"/>
        </a:p>
      </dgm:t>
    </dgm:pt>
    <dgm:pt modelId="{3B5829BC-22F8-4A3F-A820-9D8B8084EED5}">
      <dgm:prSet/>
      <dgm:spPr/>
      <dgm:t>
        <a:bodyPr/>
        <a:lstStyle/>
        <a:p>
          <a:r>
            <a:rPr lang="en-GB" dirty="0" smtClean="0"/>
            <a:t>I really enjoyed presenting to the Panel and was really pleased to see so many patients and stakeholders. They interacted and you can see that they were listening to what I was saying. I appreciate them giving up their time for us and for actively engaging and working with us to improve our services.</a:t>
          </a:r>
          <a:endParaRPr lang="en-US" dirty="0"/>
        </a:p>
      </dgm:t>
    </dgm:pt>
    <dgm:pt modelId="{B0928897-2940-4557-96F7-A88D352EC7A4}" type="parTrans" cxnId="{83189189-0B8E-4DE1-8321-86C0C6FE2A3D}">
      <dgm:prSet/>
      <dgm:spPr/>
      <dgm:t>
        <a:bodyPr/>
        <a:lstStyle/>
        <a:p>
          <a:endParaRPr lang="en-US"/>
        </a:p>
      </dgm:t>
    </dgm:pt>
    <dgm:pt modelId="{886E60B9-4D60-4EEA-B6F5-D62782B3D1B4}" type="sibTrans" cxnId="{83189189-0B8E-4DE1-8321-86C0C6FE2A3D}">
      <dgm:prSet/>
      <dgm:spPr/>
      <dgm:t>
        <a:bodyPr/>
        <a:lstStyle/>
        <a:p>
          <a:endParaRPr lang="en-US"/>
        </a:p>
      </dgm:t>
    </dgm:pt>
    <dgm:pt modelId="{5B2C8515-6369-4014-9B85-E15FDFAB6045}">
      <dgm:prSet/>
      <dgm:spPr/>
      <dgm:t>
        <a:bodyPr/>
        <a:lstStyle/>
        <a:p>
          <a:r>
            <a:rPr lang="en-GB" dirty="0" smtClean="0"/>
            <a:t>As a member of ULHT staff that is not patient facing on a daily basis, it was really grounding to meet with some of our patients and further cements why we are all here doing what we do....</a:t>
          </a:r>
          <a:endParaRPr lang="en-US" dirty="0"/>
        </a:p>
      </dgm:t>
    </dgm:pt>
    <dgm:pt modelId="{C1F42F00-881C-4F64-BB0B-4F65818056EE}" type="parTrans" cxnId="{70FD0360-20A5-49E9-BE00-DEE179B00274}">
      <dgm:prSet/>
      <dgm:spPr/>
      <dgm:t>
        <a:bodyPr/>
        <a:lstStyle/>
        <a:p>
          <a:endParaRPr lang="en-US"/>
        </a:p>
      </dgm:t>
    </dgm:pt>
    <dgm:pt modelId="{6C8679BC-4DCA-4DF0-9049-7C1DE32C0477}" type="sibTrans" cxnId="{70FD0360-20A5-49E9-BE00-DEE179B00274}">
      <dgm:prSet/>
      <dgm:spPr/>
      <dgm:t>
        <a:bodyPr/>
        <a:lstStyle/>
        <a:p>
          <a:endParaRPr lang="en-US"/>
        </a:p>
      </dgm:t>
    </dgm:pt>
    <dgm:pt modelId="{3C11899D-9A51-47F2-90A2-EF78E5F39AF2}" type="pres">
      <dgm:prSet presAssocID="{624C6FBA-3BB4-4B71-9A3C-638B33AF7342}" presName="diagram" presStyleCnt="0">
        <dgm:presLayoutVars>
          <dgm:dir/>
          <dgm:resizeHandles val="exact"/>
        </dgm:presLayoutVars>
      </dgm:prSet>
      <dgm:spPr/>
      <dgm:t>
        <a:bodyPr/>
        <a:lstStyle/>
        <a:p>
          <a:endParaRPr lang="en-US"/>
        </a:p>
      </dgm:t>
    </dgm:pt>
    <dgm:pt modelId="{A9217AE5-2ED3-4B09-B1C6-E7CC11E7CBF9}" type="pres">
      <dgm:prSet presAssocID="{F2C75E7A-8630-400C-ACF4-4907C40341C8}" presName="node" presStyleLbl="node1" presStyleIdx="0" presStyleCnt="4">
        <dgm:presLayoutVars>
          <dgm:bulletEnabled val="1"/>
        </dgm:presLayoutVars>
      </dgm:prSet>
      <dgm:spPr/>
      <dgm:t>
        <a:bodyPr/>
        <a:lstStyle/>
        <a:p>
          <a:endParaRPr lang="en-US"/>
        </a:p>
      </dgm:t>
    </dgm:pt>
    <dgm:pt modelId="{A784F8E2-13D8-4490-B352-EDA1E81E0D31}" type="pres">
      <dgm:prSet presAssocID="{000C9F72-A6FB-4242-9169-5379606DB8F5}" presName="sibTrans" presStyleCnt="0"/>
      <dgm:spPr/>
    </dgm:pt>
    <dgm:pt modelId="{BE2CD647-6AA9-40AE-BF86-FC4A3FB8B967}" type="pres">
      <dgm:prSet presAssocID="{3B856BA9-B897-4F19-BC43-FEFCF5ECA1E2}" presName="node" presStyleLbl="node1" presStyleIdx="1" presStyleCnt="4">
        <dgm:presLayoutVars>
          <dgm:bulletEnabled val="1"/>
        </dgm:presLayoutVars>
      </dgm:prSet>
      <dgm:spPr/>
      <dgm:t>
        <a:bodyPr/>
        <a:lstStyle/>
        <a:p>
          <a:endParaRPr lang="en-US"/>
        </a:p>
      </dgm:t>
    </dgm:pt>
    <dgm:pt modelId="{5319B423-D26D-4563-A3F9-8CB28A80D51C}" type="pres">
      <dgm:prSet presAssocID="{97A5A456-3E6A-4096-AA98-79A673362F75}" presName="sibTrans" presStyleCnt="0"/>
      <dgm:spPr/>
    </dgm:pt>
    <dgm:pt modelId="{6A74BF31-55D2-4E73-A848-EBD8CD346A5A}" type="pres">
      <dgm:prSet presAssocID="{3B5829BC-22F8-4A3F-A820-9D8B8084EED5}" presName="node" presStyleLbl="node1" presStyleIdx="2" presStyleCnt="4">
        <dgm:presLayoutVars>
          <dgm:bulletEnabled val="1"/>
        </dgm:presLayoutVars>
      </dgm:prSet>
      <dgm:spPr/>
      <dgm:t>
        <a:bodyPr/>
        <a:lstStyle/>
        <a:p>
          <a:endParaRPr lang="en-US"/>
        </a:p>
      </dgm:t>
    </dgm:pt>
    <dgm:pt modelId="{15D0A4B9-E494-491A-B190-6DBE1238006F}" type="pres">
      <dgm:prSet presAssocID="{886E60B9-4D60-4EEA-B6F5-D62782B3D1B4}" presName="sibTrans" presStyleCnt="0"/>
      <dgm:spPr/>
    </dgm:pt>
    <dgm:pt modelId="{73B1E20D-8AF4-4D7A-BF45-C379A584A331}" type="pres">
      <dgm:prSet presAssocID="{5B2C8515-6369-4014-9B85-E15FDFAB6045}" presName="node" presStyleLbl="node1" presStyleIdx="3" presStyleCnt="4">
        <dgm:presLayoutVars>
          <dgm:bulletEnabled val="1"/>
        </dgm:presLayoutVars>
      </dgm:prSet>
      <dgm:spPr/>
      <dgm:t>
        <a:bodyPr/>
        <a:lstStyle/>
        <a:p>
          <a:endParaRPr lang="en-US"/>
        </a:p>
      </dgm:t>
    </dgm:pt>
  </dgm:ptLst>
  <dgm:cxnLst>
    <dgm:cxn modelId="{70FD0360-20A5-49E9-BE00-DEE179B00274}" srcId="{624C6FBA-3BB4-4B71-9A3C-638B33AF7342}" destId="{5B2C8515-6369-4014-9B85-E15FDFAB6045}" srcOrd="3" destOrd="0" parTransId="{C1F42F00-881C-4F64-BB0B-4F65818056EE}" sibTransId="{6C8679BC-4DCA-4DF0-9049-7C1DE32C0477}"/>
    <dgm:cxn modelId="{06756D3E-D3E2-448B-8400-8ECDA6935F6B}" srcId="{624C6FBA-3BB4-4B71-9A3C-638B33AF7342}" destId="{3B856BA9-B897-4F19-BC43-FEFCF5ECA1E2}" srcOrd="1" destOrd="0" parTransId="{8053DB97-553B-45E0-93F0-B77C211F31D1}" sibTransId="{97A5A456-3E6A-4096-AA98-79A673362F75}"/>
    <dgm:cxn modelId="{D330A4E2-9558-49BA-ACAE-2235B07F917A}" type="presOf" srcId="{F2C75E7A-8630-400C-ACF4-4907C40341C8}" destId="{A9217AE5-2ED3-4B09-B1C6-E7CC11E7CBF9}" srcOrd="0" destOrd="0" presId="urn:microsoft.com/office/officeart/2005/8/layout/default"/>
    <dgm:cxn modelId="{4E302296-A223-4B75-98B3-DB4F9062F793}" type="presOf" srcId="{5B2C8515-6369-4014-9B85-E15FDFAB6045}" destId="{73B1E20D-8AF4-4D7A-BF45-C379A584A331}" srcOrd="0" destOrd="0" presId="urn:microsoft.com/office/officeart/2005/8/layout/default"/>
    <dgm:cxn modelId="{580E8B51-497F-4034-8937-DA48E2AD1E81}" type="presOf" srcId="{3B856BA9-B897-4F19-BC43-FEFCF5ECA1E2}" destId="{BE2CD647-6AA9-40AE-BF86-FC4A3FB8B967}" srcOrd="0" destOrd="0" presId="urn:microsoft.com/office/officeart/2005/8/layout/default"/>
    <dgm:cxn modelId="{53E456DD-661B-4F12-B60D-42706B71875C}" type="presOf" srcId="{3B5829BC-22F8-4A3F-A820-9D8B8084EED5}" destId="{6A74BF31-55D2-4E73-A848-EBD8CD346A5A}" srcOrd="0" destOrd="0" presId="urn:microsoft.com/office/officeart/2005/8/layout/default"/>
    <dgm:cxn modelId="{83189189-0B8E-4DE1-8321-86C0C6FE2A3D}" srcId="{624C6FBA-3BB4-4B71-9A3C-638B33AF7342}" destId="{3B5829BC-22F8-4A3F-A820-9D8B8084EED5}" srcOrd="2" destOrd="0" parTransId="{B0928897-2940-4557-96F7-A88D352EC7A4}" sibTransId="{886E60B9-4D60-4EEA-B6F5-D62782B3D1B4}"/>
    <dgm:cxn modelId="{957A87EB-BDA0-48D3-B2F6-8A075BB17433}" srcId="{624C6FBA-3BB4-4B71-9A3C-638B33AF7342}" destId="{F2C75E7A-8630-400C-ACF4-4907C40341C8}" srcOrd="0" destOrd="0" parTransId="{5E67D34B-69E5-45B6-9087-B4BB27318573}" sibTransId="{000C9F72-A6FB-4242-9169-5379606DB8F5}"/>
    <dgm:cxn modelId="{A9B0E1F0-D83E-4595-806E-59833A03DD13}" type="presOf" srcId="{624C6FBA-3BB4-4B71-9A3C-638B33AF7342}" destId="{3C11899D-9A51-47F2-90A2-EF78E5F39AF2}" srcOrd="0" destOrd="0" presId="urn:microsoft.com/office/officeart/2005/8/layout/default"/>
    <dgm:cxn modelId="{6750883D-AAC3-4DEA-AA7C-2C26DD1056CB}" type="presParOf" srcId="{3C11899D-9A51-47F2-90A2-EF78E5F39AF2}" destId="{A9217AE5-2ED3-4B09-B1C6-E7CC11E7CBF9}" srcOrd="0" destOrd="0" presId="urn:microsoft.com/office/officeart/2005/8/layout/default"/>
    <dgm:cxn modelId="{6250E300-E407-400D-BA4F-1FE7AE70AA2E}" type="presParOf" srcId="{3C11899D-9A51-47F2-90A2-EF78E5F39AF2}" destId="{A784F8E2-13D8-4490-B352-EDA1E81E0D31}" srcOrd="1" destOrd="0" presId="urn:microsoft.com/office/officeart/2005/8/layout/default"/>
    <dgm:cxn modelId="{2ED65123-A6DD-4CA5-AA3C-7F47407B9AE3}" type="presParOf" srcId="{3C11899D-9A51-47F2-90A2-EF78E5F39AF2}" destId="{BE2CD647-6AA9-40AE-BF86-FC4A3FB8B967}" srcOrd="2" destOrd="0" presId="urn:microsoft.com/office/officeart/2005/8/layout/default"/>
    <dgm:cxn modelId="{FA7C0D19-738E-4BF6-BCBE-31615796638D}" type="presParOf" srcId="{3C11899D-9A51-47F2-90A2-EF78E5F39AF2}" destId="{5319B423-D26D-4563-A3F9-8CB28A80D51C}" srcOrd="3" destOrd="0" presId="urn:microsoft.com/office/officeart/2005/8/layout/default"/>
    <dgm:cxn modelId="{C45F3C44-C11B-42CB-BF82-884CC6D5E36A}" type="presParOf" srcId="{3C11899D-9A51-47F2-90A2-EF78E5F39AF2}" destId="{6A74BF31-55D2-4E73-A848-EBD8CD346A5A}" srcOrd="4" destOrd="0" presId="urn:microsoft.com/office/officeart/2005/8/layout/default"/>
    <dgm:cxn modelId="{5C185938-FD24-4156-98B6-FF25D0DB8A47}" type="presParOf" srcId="{3C11899D-9A51-47F2-90A2-EF78E5F39AF2}" destId="{15D0A4B9-E494-491A-B190-6DBE1238006F}" srcOrd="5" destOrd="0" presId="urn:microsoft.com/office/officeart/2005/8/layout/default"/>
    <dgm:cxn modelId="{26D971B7-EB00-492B-884E-7763D75634E9}" type="presParOf" srcId="{3C11899D-9A51-47F2-90A2-EF78E5F39AF2}" destId="{73B1E20D-8AF4-4D7A-BF45-C379A584A3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4C6FBA-3BB4-4B71-9A3C-638B33AF734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F2C75E7A-8630-400C-ACF4-4907C40341C8}">
      <dgm:prSet phldrT="[Text]"/>
      <dgm:spPr/>
      <dgm:t>
        <a:bodyPr/>
        <a:lstStyle/>
        <a:p>
          <a:r>
            <a:rPr lang="en-GB" dirty="0" smtClean="0"/>
            <a:t>I feel like my input is important and valued. It helps give a patient voice and experience into the planning process of new ideas. I can raise queries or concerns and they are always addressed. </a:t>
          </a:r>
          <a:endParaRPr lang="en-US" dirty="0" smtClean="0"/>
        </a:p>
        <a:p>
          <a:endParaRPr lang="en-US" dirty="0"/>
        </a:p>
      </dgm:t>
    </dgm:pt>
    <dgm:pt modelId="{5E67D34B-69E5-45B6-9087-B4BB27318573}" type="parTrans" cxnId="{957A87EB-BDA0-48D3-B2F6-8A075BB17433}">
      <dgm:prSet/>
      <dgm:spPr/>
      <dgm:t>
        <a:bodyPr/>
        <a:lstStyle/>
        <a:p>
          <a:endParaRPr lang="en-US"/>
        </a:p>
      </dgm:t>
    </dgm:pt>
    <dgm:pt modelId="{000C9F72-A6FB-4242-9169-5379606DB8F5}" type="sibTrans" cxnId="{957A87EB-BDA0-48D3-B2F6-8A075BB17433}">
      <dgm:prSet/>
      <dgm:spPr/>
      <dgm:t>
        <a:bodyPr/>
        <a:lstStyle/>
        <a:p>
          <a:endParaRPr lang="en-US"/>
        </a:p>
      </dgm:t>
    </dgm:pt>
    <dgm:pt modelId="{3B856BA9-B897-4F19-BC43-FEFCF5ECA1E2}">
      <dgm:prSet phldrT="[Text]"/>
      <dgm:spPr/>
      <dgm:t>
        <a:bodyPr/>
        <a:lstStyle/>
        <a:p>
          <a:r>
            <a:rPr lang="en-GB" dirty="0" smtClean="0"/>
            <a:t>We get to hear about new projects and ideas to improve patients care and experience. Having this insight into what the providers responsibilities are helps us understand the complexities involved in delivering local health services. </a:t>
          </a:r>
          <a:endParaRPr lang="en-US" dirty="0" smtClean="0"/>
        </a:p>
        <a:p>
          <a:endParaRPr lang="en-US" dirty="0"/>
        </a:p>
      </dgm:t>
    </dgm:pt>
    <dgm:pt modelId="{8053DB97-553B-45E0-93F0-B77C211F31D1}" type="parTrans" cxnId="{06756D3E-D3E2-448B-8400-8ECDA6935F6B}">
      <dgm:prSet/>
      <dgm:spPr/>
      <dgm:t>
        <a:bodyPr/>
        <a:lstStyle/>
        <a:p>
          <a:endParaRPr lang="en-US"/>
        </a:p>
      </dgm:t>
    </dgm:pt>
    <dgm:pt modelId="{97A5A456-3E6A-4096-AA98-79A673362F75}" type="sibTrans" cxnId="{06756D3E-D3E2-448B-8400-8ECDA6935F6B}">
      <dgm:prSet/>
      <dgm:spPr/>
      <dgm:t>
        <a:bodyPr/>
        <a:lstStyle/>
        <a:p>
          <a:endParaRPr lang="en-US"/>
        </a:p>
      </dgm:t>
    </dgm:pt>
    <dgm:pt modelId="{3B5829BC-22F8-4A3F-A820-9D8B8084EED5}">
      <dgm:prSet/>
      <dgm:spPr/>
      <dgm:t>
        <a:bodyPr/>
        <a:lstStyle/>
        <a:p>
          <a:r>
            <a:rPr lang="en-GB" dirty="0" smtClean="0"/>
            <a:t>The Panel is never short of presenters who want to come and talk to us and we are never short of comment.</a:t>
          </a:r>
          <a:endParaRPr lang="en-US" dirty="0" smtClean="0"/>
        </a:p>
        <a:p>
          <a:endParaRPr lang="en-US" dirty="0"/>
        </a:p>
      </dgm:t>
    </dgm:pt>
    <dgm:pt modelId="{B0928897-2940-4557-96F7-A88D352EC7A4}" type="parTrans" cxnId="{83189189-0B8E-4DE1-8321-86C0C6FE2A3D}">
      <dgm:prSet/>
      <dgm:spPr/>
      <dgm:t>
        <a:bodyPr/>
        <a:lstStyle/>
        <a:p>
          <a:endParaRPr lang="en-US"/>
        </a:p>
      </dgm:t>
    </dgm:pt>
    <dgm:pt modelId="{886E60B9-4D60-4EEA-B6F5-D62782B3D1B4}" type="sibTrans" cxnId="{83189189-0B8E-4DE1-8321-86C0C6FE2A3D}">
      <dgm:prSet/>
      <dgm:spPr/>
      <dgm:t>
        <a:bodyPr/>
        <a:lstStyle/>
        <a:p>
          <a:endParaRPr lang="en-US"/>
        </a:p>
      </dgm:t>
    </dgm:pt>
    <dgm:pt modelId="{5B2C8515-6369-4014-9B85-E15FDFAB6045}">
      <dgm:prSet/>
      <dgm:spPr/>
      <dgm:t>
        <a:bodyPr/>
        <a:lstStyle/>
        <a:p>
          <a:r>
            <a:rPr lang="en-GB" dirty="0" smtClean="0"/>
            <a:t>It is good to know that the voices of the panel are not only listened to but in many cases have been acted on.</a:t>
          </a:r>
          <a:endParaRPr lang="en-US" dirty="0" smtClean="0"/>
        </a:p>
        <a:p>
          <a:endParaRPr lang="en-US" dirty="0"/>
        </a:p>
      </dgm:t>
    </dgm:pt>
    <dgm:pt modelId="{C1F42F00-881C-4F64-BB0B-4F65818056EE}" type="parTrans" cxnId="{70FD0360-20A5-49E9-BE00-DEE179B00274}">
      <dgm:prSet/>
      <dgm:spPr/>
      <dgm:t>
        <a:bodyPr/>
        <a:lstStyle/>
        <a:p>
          <a:endParaRPr lang="en-US"/>
        </a:p>
      </dgm:t>
    </dgm:pt>
    <dgm:pt modelId="{6C8679BC-4DCA-4DF0-9049-7C1DE32C0477}" type="sibTrans" cxnId="{70FD0360-20A5-49E9-BE00-DEE179B00274}">
      <dgm:prSet/>
      <dgm:spPr/>
      <dgm:t>
        <a:bodyPr/>
        <a:lstStyle/>
        <a:p>
          <a:endParaRPr lang="en-US"/>
        </a:p>
      </dgm:t>
    </dgm:pt>
    <dgm:pt modelId="{3C11899D-9A51-47F2-90A2-EF78E5F39AF2}" type="pres">
      <dgm:prSet presAssocID="{624C6FBA-3BB4-4B71-9A3C-638B33AF7342}" presName="diagram" presStyleCnt="0">
        <dgm:presLayoutVars>
          <dgm:dir/>
          <dgm:resizeHandles val="exact"/>
        </dgm:presLayoutVars>
      </dgm:prSet>
      <dgm:spPr/>
      <dgm:t>
        <a:bodyPr/>
        <a:lstStyle/>
        <a:p>
          <a:endParaRPr lang="en-US"/>
        </a:p>
      </dgm:t>
    </dgm:pt>
    <dgm:pt modelId="{A9217AE5-2ED3-4B09-B1C6-E7CC11E7CBF9}" type="pres">
      <dgm:prSet presAssocID="{F2C75E7A-8630-400C-ACF4-4907C40341C8}" presName="node" presStyleLbl="node1" presStyleIdx="0" presStyleCnt="4">
        <dgm:presLayoutVars>
          <dgm:bulletEnabled val="1"/>
        </dgm:presLayoutVars>
      </dgm:prSet>
      <dgm:spPr/>
      <dgm:t>
        <a:bodyPr/>
        <a:lstStyle/>
        <a:p>
          <a:endParaRPr lang="en-US"/>
        </a:p>
      </dgm:t>
    </dgm:pt>
    <dgm:pt modelId="{A784F8E2-13D8-4490-B352-EDA1E81E0D31}" type="pres">
      <dgm:prSet presAssocID="{000C9F72-A6FB-4242-9169-5379606DB8F5}" presName="sibTrans" presStyleCnt="0"/>
      <dgm:spPr/>
    </dgm:pt>
    <dgm:pt modelId="{BE2CD647-6AA9-40AE-BF86-FC4A3FB8B967}" type="pres">
      <dgm:prSet presAssocID="{3B856BA9-B897-4F19-BC43-FEFCF5ECA1E2}" presName="node" presStyleLbl="node1" presStyleIdx="1" presStyleCnt="4">
        <dgm:presLayoutVars>
          <dgm:bulletEnabled val="1"/>
        </dgm:presLayoutVars>
      </dgm:prSet>
      <dgm:spPr/>
      <dgm:t>
        <a:bodyPr/>
        <a:lstStyle/>
        <a:p>
          <a:endParaRPr lang="en-US"/>
        </a:p>
      </dgm:t>
    </dgm:pt>
    <dgm:pt modelId="{5319B423-D26D-4563-A3F9-8CB28A80D51C}" type="pres">
      <dgm:prSet presAssocID="{97A5A456-3E6A-4096-AA98-79A673362F75}" presName="sibTrans" presStyleCnt="0"/>
      <dgm:spPr/>
    </dgm:pt>
    <dgm:pt modelId="{6A74BF31-55D2-4E73-A848-EBD8CD346A5A}" type="pres">
      <dgm:prSet presAssocID="{3B5829BC-22F8-4A3F-A820-9D8B8084EED5}" presName="node" presStyleLbl="node1" presStyleIdx="2" presStyleCnt="4">
        <dgm:presLayoutVars>
          <dgm:bulletEnabled val="1"/>
        </dgm:presLayoutVars>
      </dgm:prSet>
      <dgm:spPr/>
      <dgm:t>
        <a:bodyPr/>
        <a:lstStyle/>
        <a:p>
          <a:endParaRPr lang="en-US"/>
        </a:p>
      </dgm:t>
    </dgm:pt>
    <dgm:pt modelId="{15D0A4B9-E494-491A-B190-6DBE1238006F}" type="pres">
      <dgm:prSet presAssocID="{886E60B9-4D60-4EEA-B6F5-D62782B3D1B4}" presName="sibTrans" presStyleCnt="0"/>
      <dgm:spPr/>
    </dgm:pt>
    <dgm:pt modelId="{73B1E20D-8AF4-4D7A-BF45-C379A584A331}" type="pres">
      <dgm:prSet presAssocID="{5B2C8515-6369-4014-9B85-E15FDFAB6045}" presName="node" presStyleLbl="node1" presStyleIdx="3" presStyleCnt="4">
        <dgm:presLayoutVars>
          <dgm:bulletEnabled val="1"/>
        </dgm:presLayoutVars>
      </dgm:prSet>
      <dgm:spPr/>
      <dgm:t>
        <a:bodyPr/>
        <a:lstStyle/>
        <a:p>
          <a:endParaRPr lang="en-US"/>
        </a:p>
      </dgm:t>
    </dgm:pt>
  </dgm:ptLst>
  <dgm:cxnLst>
    <dgm:cxn modelId="{70FD0360-20A5-49E9-BE00-DEE179B00274}" srcId="{624C6FBA-3BB4-4B71-9A3C-638B33AF7342}" destId="{5B2C8515-6369-4014-9B85-E15FDFAB6045}" srcOrd="3" destOrd="0" parTransId="{C1F42F00-881C-4F64-BB0B-4F65818056EE}" sibTransId="{6C8679BC-4DCA-4DF0-9049-7C1DE32C0477}"/>
    <dgm:cxn modelId="{06756D3E-D3E2-448B-8400-8ECDA6935F6B}" srcId="{624C6FBA-3BB4-4B71-9A3C-638B33AF7342}" destId="{3B856BA9-B897-4F19-BC43-FEFCF5ECA1E2}" srcOrd="1" destOrd="0" parTransId="{8053DB97-553B-45E0-93F0-B77C211F31D1}" sibTransId="{97A5A456-3E6A-4096-AA98-79A673362F75}"/>
    <dgm:cxn modelId="{D330A4E2-9558-49BA-ACAE-2235B07F917A}" type="presOf" srcId="{F2C75E7A-8630-400C-ACF4-4907C40341C8}" destId="{A9217AE5-2ED3-4B09-B1C6-E7CC11E7CBF9}" srcOrd="0" destOrd="0" presId="urn:microsoft.com/office/officeart/2005/8/layout/default"/>
    <dgm:cxn modelId="{4E302296-A223-4B75-98B3-DB4F9062F793}" type="presOf" srcId="{5B2C8515-6369-4014-9B85-E15FDFAB6045}" destId="{73B1E20D-8AF4-4D7A-BF45-C379A584A331}" srcOrd="0" destOrd="0" presId="urn:microsoft.com/office/officeart/2005/8/layout/default"/>
    <dgm:cxn modelId="{580E8B51-497F-4034-8937-DA48E2AD1E81}" type="presOf" srcId="{3B856BA9-B897-4F19-BC43-FEFCF5ECA1E2}" destId="{BE2CD647-6AA9-40AE-BF86-FC4A3FB8B967}" srcOrd="0" destOrd="0" presId="urn:microsoft.com/office/officeart/2005/8/layout/default"/>
    <dgm:cxn modelId="{53E456DD-661B-4F12-B60D-42706B71875C}" type="presOf" srcId="{3B5829BC-22F8-4A3F-A820-9D8B8084EED5}" destId="{6A74BF31-55D2-4E73-A848-EBD8CD346A5A}" srcOrd="0" destOrd="0" presId="urn:microsoft.com/office/officeart/2005/8/layout/default"/>
    <dgm:cxn modelId="{83189189-0B8E-4DE1-8321-86C0C6FE2A3D}" srcId="{624C6FBA-3BB4-4B71-9A3C-638B33AF7342}" destId="{3B5829BC-22F8-4A3F-A820-9D8B8084EED5}" srcOrd="2" destOrd="0" parTransId="{B0928897-2940-4557-96F7-A88D352EC7A4}" sibTransId="{886E60B9-4D60-4EEA-B6F5-D62782B3D1B4}"/>
    <dgm:cxn modelId="{957A87EB-BDA0-48D3-B2F6-8A075BB17433}" srcId="{624C6FBA-3BB4-4B71-9A3C-638B33AF7342}" destId="{F2C75E7A-8630-400C-ACF4-4907C40341C8}" srcOrd="0" destOrd="0" parTransId="{5E67D34B-69E5-45B6-9087-B4BB27318573}" sibTransId="{000C9F72-A6FB-4242-9169-5379606DB8F5}"/>
    <dgm:cxn modelId="{A9B0E1F0-D83E-4595-806E-59833A03DD13}" type="presOf" srcId="{624C6FBA-3BB4-4B71-9A3C-638B33AF7342}" destId="{3C11899D-9A51-47F2-90A2-EF78E5F39AF2}" srcOrd="0" destOrd="0" presId="urn:microsoft.com/office/officeart/2005/8/layout/default"/>
    <dgm:cxn modelId="{6750883D-AAC3-4DEA-AA7C-2C26DD1056CB}" type="presParOf" srcId="{3C11899D-9A51-47F2-90A2-EF78E5F39AF2}" destId="{A9217AE5-2ED3-4B09-B1C6-E7CC11E7CBF9}" srcOrd="0" destOrd="0" presId="urn:microsoft.com/office/officeart/2005/8/layout/default"/>
    <dgm:cxn modelId="{6250E300-E407-400D-BA4F-1FE7AE70AA2E}" type="presParOf" srcId="{3C11899D-9A51-47F2-90A2-EF78E5F39AF2}" destId="{A784F8E2-13D8-4490-B352-EDA1E81E0D31}" srcOrd="1" destOrd="0" presId="urn:microsoft.com/office/officeart/2005/8/layout/default"/>
    <dgm:cxn modelId="{2ED65123-A6DD-4CA5-AA3C-7F47407B9AE3}" type="presParOf" srcId="{3C11899D-9A51-47F2-90A2-EF78E5F39AF2}" destId="{BE2CD647-6AA9-40AE-BF86-FC4A3FB8B967}" srcOrd="2" destOrd="0" presId="urn:microsoft.com/office/officeart/2005/8/layout/default"/>
    <dgm:cxn modelId="{FA7C0D19-738E-4BF6-BCBE-31615796638D}" type="presParOf" srcId="{3C11899D-9A51-47F2-90A2-EF78E5F39AF2}" destId="{5319B423-D26D-4563-A3F9-8CB28A80D51C}" srcOrd="3" destOrd="0" presId="urn:microsoft.com/office/officeart/2005/8/layout/default"/>
    <dgm:cxn modelId="{C45F3C44-C11B-42CB-BF82-884CC6D5E36A}" type="presParOf" srcId="{3C11899D-9A51-47F2-90A2-EF78E5F39AF2}" destId="{6A74BF31-55D2-4E73-A848-EBD8CD346A5A}" srcOrd="4" destOrd="0" presId="urn:microsoft.com/office/officeart/2005/8/layout/default"/>
    <dgm:cxn modelId="{5C185938-FD24-4156-98B6-FF25D0DB8A47}" type="presParOf" srcId="{3C11899D-9A51-47F2-90A2-EF78E5F39AF2}" destId="{15D0A4B9-E494-491A-B190-6DBE1238006F}" srcOrd="5" destOrd="0" presId="urn:microsoft.com/office/officeart/2005/8/layout/default"/>
    <dgm:cxn modelId="{26D971B7-EB00-492B-884E-7763D75634E9}" type="presParOf" srcId="{3C11899D-9A51-47F2-90A2-EF78E5F39AF2}" destId="{73B1E20D-8AF4-4D7A-BF45-C379A584A3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17AE5-2ED3-4B09-B1C6-E7CC11E7CBF9}">
      <dsp:nvSpPr>
        <dsp:cNvPr id="0" name=""/>
        <dsp:cNvSpPr/>
      </dsp:nvSpPr>
      <dsp:spPr>
        <a:xfrm>
          <a:off x="1984" y="388250"/>
          <a:ext cx="7738558" cy="46431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It has been invaluable to hear the panel's thoughts and feedback. There are many occasions where we are implementing something internally and think we have addressed the patients point of view/experience but it becomes very apparent there may be things we have not considered - both positive and negative</a:t>
          </a:r>
          <a:endParaRPr lang="en-US" sz="3400" kern="1200" dirty="0"/>
        </a:p>
      </dsp:txBody>
      <dsp:txXfrm>
        <a:off x="1984" y="388250"/>
        <a:ext cx="7738558" cy="4643135"/>
      </dsp:txXfrm>
    </dsp:sp>
    <dsp:sp modelId="{BE2CD647-6AA9-40AE-BF86-FC4A3FB8B967}">
      <dsp:nvSpPr>
        <dsp:cNvPr id="0" name=""/>
        <dsp:cNvSpPr/>
      </dsp:nvSpPr>
      <dsp:spPr>
        <a:xfrm>
          <a:off x="8514398" y="388250"/>
          <a:ext cx="7738558" cy="4643135"/>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The panel was a great way for us to gauge how our patients will view the implementation and also ensured that we have taken earlier patient engagement to heart when implementing the project as we were able to address the questions.</a:t>
          </a:r>
          <a:endParaRPr lang="en-US" sz="3400" kern="1200" dirty="0"/>
        </a:p>
      </dsp:txBody>
      <dsp:txXfrm>
        <a:off x="8514398" y="388250"/>
        <a:ext cx="7738558" cy="4643135"/>
      </dsp:txXfrm>
    </dsp:sp>
    <dsp:sp modelId="{6A74BF31-55D2-4E73-A848-EBD8CD346A5A}">
      <dsp:nvSpPr>
        <dsp:cNvPr id="0" name=""/>
        <dsp:cNvSpPr/>
      </dsp:nvSpPr>
      <dsp:spPr>
        <a:xfrm>
          <a:off x="1984" y="5805241"/>
          <a:ext cx="7738558" cy="4643135"/>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I really enjoyed presenting to the Panel and was really pleased to see so many patients and stakeholders. They interacted and you can see that they were listening to what I was saying. I appreciate them giving up their time for us and for actively engaging and working with us to improve our services.</a:t>
          </a:r>
          <a:endParaRPr lang="en-US" sz="3400" kern="1200" dirty="0"/>
        </a:p>
      </dsp:txBody>
      <dsp:txXfrm>
        <a:off x="1984" y="5805241"/>
        <a:ext cx="7738558" cy="4643135"/>
      </dsp:txXfrm>
    </dsp:sp>
    <dsp:sp modelId="{73B1E20D-8AF4-4D7A-BF45-C379A584A331}">
      <dsp:nvSpPr>
        <dsp:cNvPr id="0" name=""/>
        <dsp:cNvSpPr/>
      </dsp:nvSpPr>
      <dsp:spPr>
        <a:xfrm>
          <a:off x="8514398" y="5805241"/>
          <a:ext cx="7738558" cy="464313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As a member of ULHT staff that is not patient facing on a daily basis, it was really grounding to meet with some of our patients and further cements why we are all here doing what we do....</a:t>
          </a:r>
          <a:endParaRPr lang="en-US" sz="3400" kern="1200" dirty="0"/>
        </a:p>
      </dsp:txBody>
      <dsp:txXfrm>
        <a:off x="8514398" y="5805241"/>
        <a:ext cx="7738558" cy="4643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17AE5-2ED3-4B09-B1C6-E7CC11E7CBF9}">
      <dsp:nvSpPr>
        <dsp:cNvPr id="0" name=""/>
        <dsp:cNvSpPr/>
      </dsp:nvSpPr>
      <dsp:spPr>
        <a:xfrm>
          <a:off x="1984" y="388250"/>
          <a:ext cx="7738558" cy="46431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I feel like my input is important and valued. It helps give a patient voice and experience into the planning process of new ideas. I can raise queries or concerns and they are always addressed. </a:t>
          </a:r>
          <a:endParaRPr lang="en-US" sz="3700" kern="1200" dirty="0" smtClean="0"/>
        </a:p>
        <a:p>
          <a:pPr lvl="0" algn="ctr" defTabSz="1644650">
            <a:lnSpc>
              <a:spcPct val="90000"/>
            </a:lnSpc>
            <a:spcBef>
              <a:spcPct val="0"/>
            </a:spcBef>
            <a:spcAft>
              <a:spcPct val="35000"/>
            </a:spcAft>
          </a:pPr>
          <a:endParaRPr lang="en-US" sz="3700" kern="1200" dirty="0"/>
        </a:p>
      </dsp:txBody>
      <dsp:txXfrm>
        <a:off x="1984" y="388250"/>
        <a:ext cx="7738558" cy="4643135"/>
      </dsp:txXfrm>
    </dsp:sp>
    <dsp:sp modelId="{BE2CD647-6AA9-40AE-BF86-FC4A3FB8B967}">
      <dsp:nvSpPr>
        <dsp:cNvPr id="0" name=""/>
        <dsp:cNvSpPr/>
      </dsp:nvSpPr>
      <dsp:spPr>
        <a:xfrm>
          <a:off x="8514398" y="388250"/>
          <a:ext cx="7738558" cy="4643135"/>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We get to hear about new projects and ideas to improve patients care and experience. Having this insight into what the providers responsibilities are helps us understand the complexities involved in delivering local health services. </a:t>
          </a:r>
          <a:endParaRPr lang="en-US" sz="3700" kern="1200" dirty="0" smtClean="0"/>
        </a:p>
        <a:p>
          <a:pPr lvl="0" algn="ctr" defTabSz="1644650">
            <a:lnSpc>
              <a:spcPct val="90000"/>
            </a:lnSpc>
            <a:spcBef>
              <a:spcPct val="0"/>
            </a:spcBef>
            <a:spcAft>
              <a:spcPct val="35000"/>
            </a:spcAft>
          </a:pPr>
          <a:endParaRPr lang="en-US" sz="3700" kern="1200" dirty="0"/>
        </a:p>
      </dsp:txBody>
      <dsp:txXfrm>
        <a:off x="8514398" y="388250"/>
        <a:ext cx="7738558" cy="4643135"/>
      </dsp:txXfrm>
    </dsp:sp>
    <dsp:sp modelId="{6A74BF31-55D2-4E73-A848-EBD8CD346A5A}">
      <dsp:nvSpPr>
        <dsp:cNvPr id="0" name=""/>
        <dsp:cNvSpPr/>
      </dsp:nvSpPr>
      <dsp:spPr>
        <a:xfrm>
          <a:off x="1984" y="5805241"/>
          <a:ext cx="7738558" cy="4643135"/>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The Panel is never short of presenters who want to come and talk to us and we are never short of comment.</a:t>
          </a:r>
          <a:endParaRPr lang="en-US" sz="3700" kern="1200" dirty="0" smtClean="0"/>
        </a:p>
        <a:p>
          <a:pPr lvl="0" algn="ctr" defTabSz="1644650">
            <a:lnSpc>
              <a:spcPct val="90000"/>
            </a:lnSpc>
            <a:spcBef>
              <a:spcPct val="0"/>
            </a:spcBef>
            <a:spcAft>
              <a:spcPct val="35000"/>
            </a:spcAft>
          </a:pPr>
          <a:endParaRPr lang="en-US" sz="3700" kern="1200" dirty="0"/>
        </a:p>
      </dsp:txBody>
      <dsp:txXfrm>
        <a:off x="1984" y="5805241"/>
        <a:ext cx="7738558" cy="4643135"/>
      </dsp:txXfrm>
    </dsp:sp>
    <dsp:sp modelId="{73B1E20D-8AF4-4D7A-BF45-C379A584A331}">
      <dsp:nvSpPr>
        <dsp:cNvPr id="0" name=""/>
        <dsp:cNvSpPr/>
      </dsp:nvSpPr>
      <dsp:spPr>
        <a:xfrm>
          <a:off x="8514398" y="5805241"/>
          <a:ext cx="7738558" cy="464313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It is good to know that the voices of the panel are not only listened to but in many cases have been acted on.</a:t>
          </a:r>
          <a:endParaRPr lang="en-US" sz="3700" kern="1200" dirty="0" smtClean="0"/>
        </a:p>
        <a:p>
          <a:pPr lvl="0" algn="ctr" defTabSz="1644650">
            <a:lnSpc>
              <a:spcPct val="90000"/>
            </a:lnSpc>
            <a:spcBef>
              <a:spcPct val="0"/>
            </a:spcBef>
            <a:spcAft>
              <a:spcPct val="35000"/>
            </a:spcAft>
          </a:pPr>
          <a:endParaRPr lang="en-US" sz="3700" kern="1200" dirty="0"/>
        </a:p>
      </dsp:txBody>
      <dsp:txXfrm>
        <a:off x="8514398" y="5805241"/>
        <a:ext cx="7738558" cy="46431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7802" y="4518929"/>
            <a:ext cx="18286810" cy="4775200"/>
          </a:xfrm>
        </p:spPr>
        <p:txBody>
          <a:bodyPr anchor="b">
            <a:normAutofit/>
          </a:bodyPr>
          <a:lstStyle>
            <a:lvl1pPr algn="l">
              <a:defRPr sz="10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047802" y="9294129"/>
            <a:ext cx="18286810" cy="2761018"/>
          </a:xfrm>
        </p:spPr>
        <p:txBody>
          <a:bodyPr>
            <a:normAutofit/>
          </a:bodyPr>
          <a:lstStyle>
            <a:lvl1pPr marL="0" indent="0" algn="l">
              <a:buNone/>
              <a:defRPr sz="4400">
                <a:solidFill>
                  <a:schemeClr val="bg1"/>
                </a:solidFill>
                <a:latin typeface="Arial" panose="020B0604020202020204" pitchFamily="34" charset="0"/>
                <a:cs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dirty="0"/>
              <a:t>Click to edit Master subtitle style</a:t>
            </a:r>
          </a:p>
        </p:txBody>
      </p:sp>
    </p:spTree>
    <p:extLst>
      <p:ext uri="{BB962C8B-B14F-4D97-AF65-F5344CB8AC3E}">
        <p14:creationId xmlns:p14="http://schemas.microsoft.com/office/powerpoint/2010/main" val="60911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80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101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95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68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406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2544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1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Edit Master text styles</a:t>
            </a:r>
          </a:p>
        </p:txBody>
      </p:sp>
    </p:spTree>
    <p:extLst>
      <p:ext uri="{BB962C8B-B14F-4D97-AF65-F5344CB8AC3E}">
        <p14:creationId xmlns:p14="http://schemas.microsoft.com/office/powerpoint/2010/main" val="239893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Edit Master text styles</a:t>
            </a:r>
          </a:p>
        </p:txBody>
      </p:sp>
    </p:spTree>
    <p:extLst>
      <p:ext uri="{BB962C8B-B14F-4D97-AF65-F5344CB8AC3E}">
        <p14:creationId xmlns:p14="http://schemas.microsoft.com/office/powerpoint/2010/main" val="389977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37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000" kern="1200">
          <a:solidFill>
            <a:srgbClr val="330072"/>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F3z5YL-Ldc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4806312"/>
            <a:ext cx="18286810" cy="5862200"/>
          </a:xfrm>
        </p:spPr>
        <p:txBody>
          <a:bodyPr>
            <a:noAutofit/>
          </a:bodyPr>
          <a:lstStyle/>
          <a:p>
            <a:r>
              <a:rPr lang="en-GB" sz="6600" dirty="0" smtClean="0"/>
              <a:t>Redesigning </a:t>
            </a:r>
            <a:r>
              <a:rPr lang="en-GB" sz="6600" dirty="0"/>
              <a:t>our communication and engagement approaches to broaden and maximise involvement with patients and carers</a:t>
            </a:r>
            <a:br>
              <a:rPr lang="en-GB" sz="6600" dirty="0"/>
            </a:br>
            <a:r>
              <a:rPr lang="en-GB" sz="6600" dirty="0"/>
              <a:t/>
            </a:r>
            <a:br>
              <a:rPr lang="en-GB" sz="6600" dirty="0"/>
            </a:br>
            <a:r>
              <a:rPr lang="en-GB" sz="6600" dirty="0" smtClean="0"/>
              <a:t>Engaging and championing the public</a:t>
            </a:r>
            <a:endParaRPr lang="en-GB" sz="6600" dirty="0"/>
          </a:p>
        </p:txBody>
      </p:sp>
      <p:sp>
        <p:nvSpPr>
          <p:cNvPr id="3" name="Subtitle 2"/>
          <p:cNvSpPr>
            <a:spLocks noGrp="1"/>
          </p:cNvSpPr>
          <p:nvPr>
            <p:ph type="subTitle" idx="1"/>
          </p:nvPr>
        </p:nvSpPr>
        <p:spPr>
          <a:xfrm>
            <a:off x="3047802" y="10978469"/>
            <a:ext cx="18286810" cy="1140789"/>
          </a:xfrm>
        </p:spPr>
        <p:txBody>
          <a:bodyPr/>
          <a:lstStyle/>
          <a:p>
            <a:r>
              <a:rPr lang="en-GB" dirty="0" smtClean="0"/>
              <a:t>Jennie Negus. Head of Patient Experience</a:t>
            </a:r>
            <a:endParaRPr lang="en-GB" dirty="0"/>
          </a:p>
        </p:txBody>
      </p:sp>
    </p:spTree>
    <p:extLst>
      <p:ext uri="{BB962C8B-B14F-4D97-AF65-F5344CB8AC3E}">
        <p14:creationId xmlns:p14="http://schemas.microsoft.com/office/powerpoint/2010/main" val="1117385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0734" y="5662379"/>
            <a:ext cx="15644866" cy="1107996"/>
          </a:xfrm>
          <a:prstGeom prst="rect">
            <a:avLst/>
          </a:prstGeom>
          <a:noFill/>
        </p:spPr>
        <p:txBody>
          <a:bodyPr wrap="square" rtlCol="0">
            <a:spAutoFit/>
          </a:bodyPr>
          <a:lstStyle/>
          <a:p>
            <a:r>
              <a:rPr lang="en-GB" sz="6600" dirty="0">
                <a:hlinkClick r:id="rId2"/>
              </a:rPr>
              <a:t>https://</a:t>
            </a:r>
            <a:r>
              <a:rPr lang="en-GB" sz="6600" dirty="0" smtClean="0">
                <a:hlinkClick r:id="rId2"/>
              </a:rPr>
              <a:t>youtu.be/F3z5YL-LdcQ</a:t>
            </a:r>
            <a:r>
              <a:rPr lang="en-GB" sz="6600" dirty="0" smtClean="0"/>
              <a:t> </a:t>
            </a:r>
            <a:endParaRPr lang="en-GB" sz="6600" dirty="0"/>
          </a:p>
        </p:txBody>
      </p:sp>
    </p:spTree>
    <p:extLst>
      <p:ext uri="{BB962C8B-B14F-4D97-AF65-F5344CB8AC3E}">
        <p14:creationId xmlns:p14="http://schemas.microsoft.com/office/powerpoint/2010/main" val="100794472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256480" y="877081"/>
            <a:ext cx="18413415" cy="2806645"/>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spcAft>
                <a:spcPts val="5400"/>
              </a:spcAft>
              <a:buNone/>
            </a:pPr>
            <a:r>
              <a:rPr lang="en-GB" sz="4400" dirty="0"/>
              <a:t>We </a:t>
            </a:r>
            <a:r>
              <a:rPr lang="en-GB" sz="4400" dirty="0" smtClean="0"/>
              <a:t>reached </a:t>
            </a:r>
            <a:r>
              <a:rPr lang="en-GB" sz="4400" dirty="0"/>
              <a:t>out to patients with sensory loss to invite them to be involved and they chose to work as a sub-group of the main Panel, in part due to the practicalities of needing signers.  </a:t>
            </a:r>
            <a:r>
              <a:rPr lang="en-GB" sz="4400" dirty="0" smtClean="0"/>
              <a:t>We have 5 members in the group and have taken forward two </a:t>
            </a:r>
            <a:r>
              <a:rPr lang="en-GB" sz="4400" dirty="0"/>
              <a:t>co-production projects </a:t>
            </a:r>
            <a:r>
              <a:rPr lang="en-GB" sz="4400" dirty="0" smtClean="0"/>
              <a:t>with them.</a:t>
            </a:r>
            <a:endParaRPr lang="en-GB" sz="4400" dirty="0"/>
          </a:p>
        </p:txBody>
      </p:sp>
      <p:pic>
        <p:nvPicPr>
          <p:cNvPr id="7" name="Picture 6"/>
          <p:cNvPicPr>
            <a:picLocks noChangeAspect="1"/>
          </p:cNvPicPr>
          <p:nvPr/>
        </p:nvPicPr>
        <p:blipFill>
          <a:blip r:embed="rId2"/>
          <a:stretch>
            <a:fillRect/>
          </a:stretch>
        </p:blipFill>
        <p:spPr>
          <a:xfrm rot="2080244">
            <a:off x="803652" y="1323619"/>
            <a:ext cx="4381464" cy="2749592"/>
          </a:xfrm>
          <a:prstGeom prst="rect">
            <a:avLst/>
          </a:prstGeom>
        </p:spPr>
      </p:pic>
      <p:sp>
        <p:nvSpPr>
          <p:cNvPr id="10" name="Content Placeholder 6"/>
          <p:cNvSpPr txBox="1">
            <a:spLocks/>
          </p:cNvSpPr>
          <p:nvPr/>
        </p:nvSpPr>
        <p:spPr>
          <a:xfrm>
            <a:off x="889132" y="4660955"/>
            <a:ext cx="8031776" cy="7310629"/>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spcAft>
                <a:spcPts val="5400"/>
              </a:spcAft>
              <a:buNone/>
            </a:pPr>
            <a:r>
              <a:rPr lang="en-GB" sz="4400" dirty="0"/>
              <a:t>We </a:t>
            </a:r>
            <a:r>
              <a:rPr lang="en-GB" sz="4400" dirty="0" smtClean="0"/>
              <a:t>asked ‘What Matters to you’ (#WMTY) and the members told us that not all staff are aware of their needs, such as a porter taking them to x-ray or a pharmacist checking their meds. They suggested symbols at the bedside would raise awareness and together we developed laminated signs and guidance for all our wards.</a:t>
            </a:r>
            <a:endParaRPr lang="en-GB" sz="4400" dirty="0"/>
          </a:p>
        </p:txBody>
      </p:sp>
      <p:pic>
        <p:nvPicPr>
          <p:cNvPr id="12" name="Picture 11"/>
          <p:cNvPicPr>
            <a:picLocks noChangeAspect="1"/>
          </p:cNvPicPr>
          <p:nvPr/>
        </p:nvPicPr>
        <p:blipFill>
          <a:blip r:embed="rId3"/>
          <a:stretch>
            <a:fillRect/>
          </a:stretch>
        </p:blipFill>
        <p:spPr>
          <a:xfrm>
            <a:off x="8920908" y="4538006"/>
            <a:ext cx="1276876" cy="2865547"/>
          </a:xfrm>
          <a:prstGeom prst="rect">
            <a:avLst/>
          </a:prstGeom>
        </p:spPr>
      </p:pic>
      <p:pic>
        <p:nvPicPr>
          <p:cNvPr id="13" name="Picture 12"/>
          <p:cNvPicPr>
            <a:picLocks noChangeAspect="1"/>
          </p:cNvPicPr>
          <p:nvPr/>
        </p:nvPicPr>
        <p:blipFill>
          <a:blip r:embed="rId4"/>
          <a:stretch>
            <a:fillRect/>
          </a:stretch>
        </p:blipFill>
        <p:spPr>
          <a:xfrm>
            <a:off x="8765852" y="7403553"/>
            <a:ext cx="1455104" cy="3111445"/>
          </a:xfrm>
          <a:prstGeom prst="rect">
            <a:avLst/>
          </a:prstGeom>
        </p:spPr>
      </p:pic>
      <p:pic>
        <p:nvPicPr>
          <p:cNvPr id="14" name="Picture 13"/>
          <p:cNvPicPr>
            <a:picLocks noChangeAspect="1"/>
          </p:cNvPicPr>
          <p:nvPr/>
        </p:nvPicPr>
        <p:blipFill>
          <a:blip r:embed="rId5"/>
          <a:stretch>
            <a:fillRect/>
          </a:stretch>
        </p:blipFill>
        <p:spPr>
          <a:xfrm>
            <a:off x="8750247" y="10628976"/>
            <a:ext cx="1447537" cy="1592291"/>
          </a:xfrm>
          <a:prstGeom prst="rect">
            <a:avLst/>
          </a:prstGeom>
        </p:spPr>
      </p:pic>
      <p:sp>
        <p:nvSpPr>
          <p:cNvPr id="15" name="Content Placeholder 6"/>
          <p:cNvSpPr txBox="1">
            <a:spLocks/>
          </p:cNvSpPr>
          <p:nvPr/>
        </p:nvSpPr>
        <p:spPr>
          <a:xfrm>
            <a:off x="13208807" y="3683727"/>
            <a:ext cx="9938576" cy="4153988"/>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spcAft>
                <a:spcPts val="5400"/>
              </a:spcAft>
              <a:buNone/>
            </a:pPr>
            <a:r>
              <a:rPr lang="en-GB" sz="4400" dirty="0"/>
              <a:t>We </a:t>
            </a:r>
            <a:r>
              <a:rPr lang="en-GB" sz="4400" dirty="0" smtClean="0"/>
              <a:t>saw that we needed to widen our existing ‘Guide Dogs’ guidance to embrace all Assistance Dogs. Together we developed a new policy, signage and posters and have also identified dog walk areas on our 3 hospital sites.</a:t>
            </a:r>
            <a:endParaRPr lang="en-GB" sz="4400" dirty="0"/>
          </a:p>
        </p:txBody>
      </p:sp>
      <p:pic>
        <p:nvPicPr>
          <p:cNvPr id="17" name="Picture 16"/>
          <p:cNvPicPr>
            <a:picLocks noChangeAspect="1"/>
          </p:cNvPicPr>
          <p:nvPr/>
        </p:nvPicPr>
        <p:blipFill>
          <a:blip r:embed="rId6"/>
          <a:stretch>
            <a:fillRect/>
          </a:stretch>
        </p:blipFill>
        <p:spPr>
          <a:xfrm>
            <a:off x="11726467" y="8101046"/>
            <a:ext cx="2454978" cy="3603274"/>
          </a:xfrm>
          <a:prstGeom prst="rect">
            <a:avLst/>
          </a:prstGeom>
        </p:spPr>
      </p:pic>
      <p:pic>
        <p:nvPicPr>
          <p:cNvPr id="19" name="Picture 18"/>
          <p:cNvPicPr>
            <a:picLocks noChangeAspect="1"/>
          </p:cNvPicPr>
          <p:nvPr/>
        </p:nvPicPr>
        <p:blipFill>
          <a:blip r:embed="rId7"/>
          <a:stretch>
            <a:fillRect/>
          </a:stretch>
        </p:blipFill>
        <p:spPr>
          <a:xfrm>
            <a:off x="14256231" y="7526502"/>
            <a:ext cx="9015495" cy="4703736"/>
          </a:xfrm>
          <a:prstGeom prst="rect">
            <a:avLst/>
          </a:prstGeom>
        </p:spPr>
      </p:pic>
    </p:spTree>
    <p:extLst>
      <p:ext uri="{BB962C8B-B14F-4D97-AF65-F5344CB8AC3E}">
        <p14:creationId xmlns:p14="http://schemas.microsoft.com/office/powerpoint/2010/main" val="114360951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991076" y="877081"/>
            <a:ext cx="10033975" cy="11140747"/>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spcAft>
                <a:spcPts val="5400"/>
              </a:spcAft>
            </a:pPr>
            <a:r>
              <a:rPr lang="en-GB" sz="4400" dirty="0" smtClean="0"/>
              <a:t>Patients presenting </a:t>
            </a:r>
            <a:r>
              <a:rPr lang="en-GB" sz="4400" dirty="0"/>
              <a:t>with any breast pain, lumps or any other breast presentations </a:t>
            </a:r>
            <a:r>
              <a:rPr lang="en-GB" sz="4400" dirty="0" smtClean="0"/>
              <a:t>were </a:t>
            </a:r>
            <a:r>
              <a:rPr lang="en-GB" sz="4400" dirty="0"/>
              <a:t>referred into </a:t>
            </a:r>
            <a:r>
              <a:rPr lang="en-GB" sz="4400" dirty="0" smtClean="0"/>
              <a:t>us via </a:t>
            </a:r>
            <a:r>
              <a:rPr lang="en-GB" sz="4400" dirty="0"/>
              <a:t>the 2 week wait </a:t>
            </a:r>
            <a:r>
              <a:rPr lang="en-GB" sz="4400" dirty="0" smtClean="0"/>
              <a:t>pathway, the </a:t>
            </a:r>
            <a:r>
              <a:rPr lang="en-GB" sz="4400" dirty="0"/>
              <a:t>pathway for all suspected </a:t>
            </a:r>
            <a:r>
              <a:rPr lang="en-GB" sz="4400" dirty="0" smtClean="0"/>
              <a:t>cancers. Naturally </a:t>
            </a:r>
            <a:r>
              <a:rPr lang="en-GB" sz="4400" dirty="0"/>
              <a:t>this can induce </a:t>
            </a:r>
            <a:r>
              <a:rPr lang="en-GB" sz="4400" dirty="0" smtClean="0"/>
              <a:t>anxiety, stress and worry for patients and particularly as we </a:t>
            </a:r>
            <a:r>
              <a:rPr lang="en-GB" sz="4400" dirty="0"/>
              <a:t>know that breast pain </a:t>
            </a:r>
            <a:r>
              <a:rPr lang="en-GB" sz="4400" dirty="0" smtClean="0"/>
              <a:t>alone, </a:t>
            </a:r>
            <a:r>
              <a:rPr lang="en-GB" sz="4400" dirty="0"/>
              <a:t>as a </a:t>
            </a:r>
            <a:r>
              <a:rPr lang="en-GB" sz="4400" dirty="0" smtClean="0"/>
              <a:t>symptom, </a:t>
            </a:r>
            <a:r>
              <a:rPr lang="en-GB" sz="4400" dirty="0"/>
              <a:t>IS NOT indicative of a </a:t>
            </a:r>
            <a:r>
              <a:rPr lang="en-GB" sz="4400" dirty="0" smtClean="0"/>
              <a:t>cancer.</a:t>
            </a:r>
          </a:p>
          <a:p>
            <a:pPr>
              <a:spcBef>
                <a:spcPts val="0"/>
              </a:spcBef>
              <a:spcAft>
                <a:spcPts val="5400"/>
              </a:spcAft>
            </a:pPr>
            <a:r>
              <a:rPr lang="en-GB" sz="4400" dirty="0" smtClean="0"/>
              <a:t>Our clinicians, managers and CCG colleagues wanted to create </a:t>
            </a:r>
            <a:r>
              <a:rPr lang="en-GB" sz="4400" dirty="0"/>
              <a:t>a local service </a:t>
            </a:r>
            <a:r>
              <a:rPr lang="en-GB" sz="4400" dirty="0" smtClean="0"/>
              <a:t>that would meet </a:t>
            </a:r>
            <a:r>
              <a:rPr lang="en-GB" sz="4400" dirty="0"/>
              <a:t>the needs of those patients presenting with breast pain </a:t>
            </a:r>
            <a:r>
              <a:rPr lang="en-GB" sz="4400" dirty="0" smtClean="0"/>
              <a:t>alone, alleviating </a:t>
            </a:r>
            <a:r>
              <a:rPr lang="en-GB" sz="4400" dirty="0"/>
              <a:t>the anxiety of an unnecessary suspected cancer </a:t>
            </a:r>
            <a:r>
              <a:rPr lang="en-GB" sz="4400" dirty="0" smtClean="0"/>
              <a:t>referral. </a:t>
            </a:r>
            <a:endParaRPr lang="en-GB" sz="4400" dirty="0"/>
          </a:p>
        </p:txBody>
      </p:sp>
      <p:pic>
        <p:nvPicPr>
          <p:cNvPr id="13" name="Picture 12"/>
          <p:cNvPicPr>
            <a:picLocks noChangeAspect="1"/>
          </p:cNvPicPr>
          <p:nvPr/>
        </p:nvPicPr>
        <p:blipFill>
          <a:blip r:embed="rId2"/>
          <a:stretch>
            <a:fillRect/>
          </a:stretch>
        </p:blipFill>
        <p:spPr>
          <a:xfrm rot="488441">
            <a:off x="20016852" y="521828"/>
            <a:ext cx="4044248" cy="3621656"/>
          </a:xfrm>
          <a:prstGeom prst="rect">
            <a:avLst/>
          </a:prstGeom>
        </p:spPr>
      </p:pic>
      <p:sp>
        <p:nvSpPr>
          <p:cNvPr id="14" name="Content Placeholder 6"/>
          <p:cNvSpPr txBox="1">
            <a:spLocks/>
          </p:cNvSpPr>
          <p:nvPr/>
        </p:nvSpPr>
        <p:spPr>
          <a:xfrm>
            <a:off x="11913326" y="877082"/>
            <a:ext cx="7867481" cy="3534498"/>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en-GB" sz="4400" dirty="0" smtClean="0"/>
              <a:t>So, we asked our experts:</a:t>
            </a:r>
          </a:p>
          <a:p>
            <a:pPr>
              <a:lnSpc>
                <a:spcPct val="100000"/>
              </a:lnSpc>
              <a:spcBef>
                <a:spcPts val="0"/>
              </a:spcBef>
            </a:pPr>
            <a:r>
              <a:rPr lang="en-GB" sz="4400" dirty="0" smtClean="0"/>
              <a:t>6 patients joined the ERG and worked together to map out the pathways, referrals &amp; how the clinics would run. </a:t>
            </a:r>
          </a:p>
        </p:txBody>
      </p:sp>
      <p:pic>
        <p:nvPicPr>
          <p:cNvPr id="17" name="Picture 16"/>
          <p:cNvPicPr>
            <a:picLocks noChangeAspect="1"/>
          </p:cNvPicPr>
          <p:nvPr/>
        </p:nvPicPr>
        <p:blipFill>
          <a:blip r:embed="rId3"/>
          <a:stretch>
            <a:fillRect/>
          </a:stretch>
        </p:blipFill>
        <p:spPr>
          <a:xfrm>
            <a:off x="11454570" y="9003470"/>
            <a:ext cx="12308319" cy="2162492"/>
          </a:xfrm>
          <a:prstGeom prst="rect">
            <a:avLst/>
          </a:prstGeom>
          <a:ln w="28575">
            <a:solidFill>
              <a:schemeClr val="accent1"/>
            </a:solidFill>
          </a:ln>
        </p:spPr>
      </p:pic>
      <p:pic>
        <p:nvPicPr>
          <p:cNvPr id="18" name="Picture 17"/>
          <p:cNvPicPr>
            <a:picLocks noChangeAspect="1"/>
          </p:cNvPicPr>
          <p:nvPr/>
        </p:nvPicPr>
        <p:blipFill>
          <a:blip r:embed="rId4"/>
          <a:stretch>
            <a:fillRect/>
          </a:stretch>
        </p:blipFill>
        <p:spPr>
          <a:xfrm>
            <a:off x="12893038" y="5034928"/>
            <a:ext cx="8386354" cy="2841467"/>
          </a:xfrm>
          <a:prstGeom prst="rect">
            <a:avLst/>
          </a:prstGeom>
        </p:spPr>
      </p:pic>
    </p:spTree>
    <p:extLst>
      <p:ext uri="{BB962C8B-B14F-4D97-AF65-F5344CB8AC3E}">
        <p14:creationId xmlns:p14="http://schemas.microsoft.com/office/powerpoint/2010/main" val="375723736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rot="19764227">
            <a:off x="19356860" y="1076806"/>
            <a:ext cx="4034865" cy="2521790"/>
          </a:xfrm>
          <a:prstGeom prst="rect">
            <a:avLst/>
          </a:prstGeom>
        </p:spPr>
      </p:pic>
      <p:sp>
        <p:nvSpPr>
          <p:cNvPr id="11" name="Content Placeholder 6"/>
          <p:cNvSpPr txBox="1">
            <a:spLocks/>
          </p:cNvSpPr>
          <p:nvPr/>
        </p:nvSpPr>
        <p:spPr>
          <a:xfrm>
            <a:off x="1099931" y="704718"/>
            <a:ext cx="10813395" cy="1986232"/>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spcAft>
                <a:spcPts val="5400"/>
              </a:spcAft>
              <a:buNone/>
            </a:pPr>
            <a:r>
              <a:rPr lang="en-GB" sz="4400" dirty="0" smtClean="0"/>
              <a:t>Commissioned by Lincolnshire CCG Cancer Board, building on the success of the ULHT Patient Panel.</a:t>
            </a:r>
            <a:endParaRPr lang="en-GB" sz="4400" dirty="0"/>
          </a:p>
        </p:txBody>
      </p:sp>
      <p:sp>
        <p:nvSpPr>
          <p:cNvPr id="18" name="Content Placeholder 6"/>
          <p:cNvSpPr txBox="1">
            <a:spLocks/>
          </p:cNvSpPr>
          <p:nvPr/>
        </p:nvSpPr>
        <p:spPr>
          <a:xfrm>
            <a:off x="1099930" y="8726953"/>
            <a:ext cx="21786196" cy="3395378"/>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spcAft>
                <a:spcPts val="5400"/>
              </a:spcAft>
            </a:pPr>
            <a:r>
              <a:rPr lang="en-GB" sz="4400" dirty="0" smtClean="0"/>
              <a:t>8 people responded to the advert and joined the group. All have different cancer diagnosis and very powerful stories to tell and experiences to share.</a:t>
            </a:r>
          </a:p>
          <a:p>
            <a:pPr>
              <a:spcBef>
                <a:spcPts val="0"/>
              </a:spcBef>
              <a:spcAft>
                <a:spcPts val="5400"/>
              </a:spcAft>
            </a:pPr>
            <a:r>
              <a:rPr lang="en-GB" sz="4400" dirty="0" smtClean="0"/>
              <a:t>First meeting agenda included involvement in designing a new Late Effects Clinic and  giving advice on how to explain to patients what to expect from chemotherapy. </a:t>
            </a:r>
            <a:endParaRPr lang="en-GB" sz="4400" dirty="0"/>
          </a:p>
        </p:txBody>
      </p:sp>
      <p:pic>
        <p:nvPicPr>
          <p:cNvPr id="19" name="Picture 18"/>
          <p:cNvPicPr>
            <a:picLocks noChangeAspect="1"/>
          </p:cNvPicPr>
          <p:nvPr/>
        </p:nvPicPr>
        <p:blipFill>
          <a:blip r:embed="rId3"/>
          <a:stretch>
            <a:fillRect/>
          </a:stretch>
        </p:blipFill>
        <p:spPr>
          <a:xfrm>
            <a:off x="1099930" y="2897959"/>
            <a:ext cx="18317707" cy="5722722"/>
          </a:xfrm>
          <a:prstGeom prst="rect">
            <a:avLst/>
          </a:prstGeom>
        </p:spPr>
      </p:pic>
      <p:pic>
        <p:nvPicPr>
          <p:cNvPr id="20" name="Picture 19"/>
          <p:cNvPicPr>
            <a:picLocks noChangeAspect="1"/>
          </p:cNvPicPr>
          <p:nvPr/>
        </p:nvPicPr>
        <p:blipFill>
          <a:blip r:embed="rId4"/>
          <a:stretch>
            <a:fillRect/>
          </a:stretch>
        </p:blipFill>
        <p:spPr>
          <a:xfrm>
            <a:off x="13066398" y="704718"/>
            <a:ext cx="5929561" cy="1447738"/>
          </a:xfrm>
          <a:prstGeom prst="rect">
            <a:avLst/>
          </a:prstGeom>
        </p:spPr>
      </p:pic>
    </p:spTree>
    <p:extLst>
      <p:ext uri="{BB962C8B-B14F-4D97-AF65-F5344CB8AC3E}">
        <p14:creationId xmlns:p14="http://schemas.microsoft.com/office/powerpoint/2010/main" val="12087480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15169" y="504542"/>
            <a:ext cx="3714028" cy="4372815"/>
          </a:xfrm>
          <a:prstGeom prst="rect">
            <a:avLst/>
          </a:prstGeom>
        </p:spPr>
      </p:pic>
      <p:sp>
        <p:nvSpPr>
          <p:cNvPr id="4" name="Content Placeholder 6"/>
          <p:cNvSpPr txBox="1">
            <a:spLocks/>
          </p:cNvSpPr>
          <p:nvPr/>
        </p:nvSpPr>
        <p:spPr>
          <a:xfrm>
            <a:off x="1258011" y="582918"/>
            <a:ext cx="14130036" cy="4337207"/>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spcAft>
                <a:spcPts val="5400"/>
              </a:spcAft>
              <a:buNone/>
            </a:pPr>
            <a:r>
              <a:rPr lang="en-GB" sz="4400" dirty="0" smtClean="0"/>
              <a:t>This is our latest ERG; we had our first getting to know you meeting in August and at our inaugural official meeting in October will be discussing All About Me Hospital Passports and experience of carers in our Emergency </a:t>
            </a:r>
            <a:r>
              <a:rPr lang="en-GB" sz="4400" dirty="0"/>
              <a:t>Departments. </a:t>
            </a:r>
            <a:r>
              <a:rPr lang="en-GB" sz="4400" dirty="0" smtClean="0"/>
              <a:t>We have 5 carers of </a:t>
            </a:r>
            <a:r>
              <a:rPr lang="en-GB" sz="4400" dirty="0"/>
              <a:t>different </a:t>
            </a:r>
            <a:r>
              <a:rPr lang="en-GB" sz="4400" dirty="0" smtClean="0"/>
              <a:t>ages, bringing different experiences of caring for someone with dementia. </a:t>
            </a:r>
            <a:endParaRPr lang="en-GB" sz="4400" dirty="0"/>
          </a:p>
        </p:txBody>
      </p:sp>
      <p:pic>
        <p:nvPicPr>
          <p:cNvPr id="8" name="Picture 7"/>
          <p:cNvPicPr>
            <a:picLocks noChangeAspect="1"/>
          </p:cNvPicPr>
          <p:nvPr/>
        </p:nvPicPr>
        <p:blipFill>
          <a:blip r:embed="rId3"/>
          <a:stretch>
            <a:fillRect/>
          </a:stretch>
        </p:blipFill>
        <p:spPr>
          <a:xfrm>
            <a:off x="17331709" y="5166086"/>
            <a:ext cx="4480948" cy="6309907"/>
          </a:xfrm>
          <a:prstGeom prst="rect">
            <a:avLst/>
          </a:prstGeom>
        </p:spPr>
      </p:pic>
      <p:pic>
        <p:nvPicPr>
          <p:cNvPr id="9" name="Picture 8"/>
          <p:cNvPicPr>
            <a:picLocks noChangeAspect="1"/>
          </p:cNvPicPr>
          <p:nvPr/>
        </p:nvPicPr>
        <p:blipFill>
          <a:blip r:embed="rId4"/>
          <a:stretch>
            <a:fillRect/>
          </a:stretch>
        </p:blipFill>
        <p:spPr>
          <a:xfrm>
            <a:off x="1989531" y="4920125"/>
            <a:ext cx="12666995" cy="6909270"/>
          </a:xfrm>
          <a:prstGeom prst="rect">
            <a:avLst/>
          </a:prstGeom>
        </p:spPr>
      </p:pic>
    </p:spTree>
    <p:extLst>
      <p:ext uri="{BB962C8B-B14F-4D97-AF65-F5344CB8AC3E}">
        <p14:creationId xmlns:p14="http://schemas.microsoft.com/office/powerpoint/2010/main" val="26313757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327084366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1045030" y="1035094"/>
            <a:ext cx="11338560" cy="2211705"/>
          </a:xfrm>
        </p:spPr>
        <p:txBody>
          <a:bodyPr>
            <a:noAutofit/>
          </a:bodyPr>
          <a:lstStyle/>
          <a:p>
            <a:pPr marL="0" indent="0">
              <a:lnSpc>
                <a:spcPct val="100000"/>
              </a:lnSpc>
              <a:spcBef>
                <a:spcPts val="0"/>
              </a:spcBef>
              <a:buNone/>
            </a:pPr>
            <a:r>
              <a:rPr lang="en-GB" sz="4400" dirty="0" smtClean="0"/>
              <a:t>This work is one of the core strategic objectives within our ULHT Integrated </a:t>
            </a:r>
            <a:r>
              <a:rPr lang="en-GB" sz="4400" dirty="0"/>
              <a:t>Improvement </a:t>
            </a:r>
            <a:r>
              <a:rPr lang="en-GB" sz="4400" dirty="0" smtClean="0"/>
              <a:t>Plan.</a:t>
            </a:r>
          </a:p>
          <a:p>
            <a:pPr marL="0" indent="0">
              <a:lnSpc>
                <a:spcPct val="100000"/>
              </a:lnSpc>
              <a:spcBef>
                <a:spcPts val="0"/>
              </a:spcBef>
              <a:buNone/>
            </a:pPr>
            <a:endParaRPr lang="en-GB" sz="4400" dirty="0" smtClean="0"/>
          </a:p>
          <a:p>
            <a:pPr marL="0" indent="0">
              <a:lnSpc>
                <a:spcPct val="100000"/>
              </a:lnSpc>
              <a:spcBef>
                <a:spcPts val="0"/>
              </a:spcBef>
              <a:buNone/>
            </a:pPr>
            <a:endParaRPr lang="en-GB" sz="4400" dirty="0"/>
          </a:p>
          <a:p>
            <a:pPr marL="0" indent="0">
              <a:lnSpc>
                <a:spcPct val="100000"/>
              </a:lnSpc>
              <a:spcBef>
                <a:spcPts val="0"/>
              </a:spcBef>
              <a:buNone/>
            </a:pPr>
            <a:endParaRPr lang="en-GB" sz="4400" dirty="0" smtClean="0"/>
          </a:p>
          <a:p>
            <a:pPr marL="0" indent="0">
              <a:lnSpc>
                <a:spcPct val="100000"/>
              </a:lnSpc>
              <a:spcBef>
                <a:spcPts val="0"/>
              </a:spcBef>
              <a:buNone/>
            </a:pPr>
            <a:endParaRPr lang="en-GB" sz="4400" dirty="0" smtClean="0"/>
          </a:p>
          <a:p>
            <a:pPr marL="0" indent="0">
              <a:lnSpc>
                <a:spcPct val="100000"/>
              </a:lnSpc>
              <a:spcBef>
                <a:spcPts val="0"/>
              </a:spcBef>
              <a:buNone/>
            </a:pPr>
            <a:endParaRPr lang="en-GB" sz="4400" dirty="0" smtClean="0"/>
          </a:p>
          <a:p>
            <a:pPr marL="0" indent="0">
              <a:lnSpc>
                <a:spcPct val="100000"/>
              </a:lnSpc>
              <a:spcBef>
                <a:spcPts val="0"/>
              </a:spcBef>
              <a:buNone/>
            </a:pPr>
            <a:endParaRPr lang="en-GB" sz="4400" dirty="0"/>
          </a:p>
          <a:p>
            <a:pPr marL="0" indent="0">
              <a:lnSpc>
                <a:spcPct val="100000"/>
              </a:lnSpc>
              <a:spcBef>
                <a:spcPts val="0"/>
              </a:spcBef>
              <a:buNone/>
            </a:pPr>
            <a:endParaRPr lang="en-GB" sz="4400" dirty="0" smtClean="0"/>
          </a:p>
          <a:p>
            <a:pPr marL="0" indent="0">
              <a:lnSpc>
                <a:spcPct val="100000"/>
              </a:lnSpc>
              <a:spcBef>
                <a:spcPts val="0"/>
              </a:spcBef>
              <a:buNone/>
            </a:pPr>
            <a:endParaRPr lang="en-GB" sz="4400" dirty="0"/>
          </a:p>
        </p:txBody>
      </p:sp>
      <p:pic>
        <p:nvPicPr>
          <p:cNvPr id="2" name="Picture 1"/>
          <p:cNvPicPr>
            <a:picLocks noChangeAspect="1"/>
          </p:cNvPicPr>
          <p:nvPr/>
        </p:nvPicPr>
        <p:blipFill>
          <a:blip r:embed="rId2"/>
          <a:stretch>
            <a:fillRect/>
          </a:stretch>
        </p:blipFill>
        <p:spPr>
          <a:xfrm>
            <a:off x="13357959" y="1035094"/>
            <a:ext cx="9685896" cy="10773729"/>
          </a:xfrm>
          <a:prstGeom prst="rect">
            <a:avLst/>
          </a:prstGeom>
        </p:spPr>
      </p:pic>
      <p:pic>
        <p:nvPicPr>
          <p:cNvPr id="3" name="Picture 2"/>
          <p:cNvPicPr>
            <a:picLocks noChangeAspect="1"/>
          </p:cNvPicPr>
          <p:nvPr/>
        </p:nvPicPr>
        <p:blipFill>
          <a:blip r:embed="rId3"/>
          <a:stretch>
            <a:fillRect/>
          </a:stretch>
        </p:blipFill>
        <p:spPr>
          <a:xfrm>
            <a:off x="1012773" y="4103980"/>
            <a:ext cx="12345186" cy="2317978"/>
          </a:xfrm>
          <a:prstGeom prst="rect">
            <a:avLst/>
          </a:prstGeom>
        </p:spPr>
      </p:pic>
      <p:pic>
        <p:nvPicPr>
          <p:cNvPr id="6" name="Picture 5"/>
          <p:cNvPicPr>
            <a:picLocks noChangeAspect="1"/>
          </p:cNvPicPr>
          <p:nvPr/>
        </p:nvPicPr>
        <p:blipFill>
          <a:blip r:embed="rId4"/>
          <a:stretch>
            <a:fillRect/>
          </a:stretch>
        </p:blipFill>
        <p:spPr>
          <a:xfrm>
            <a:off x="3774160" y="6494543"/>
            <a:ext cx="5880299" cy="5314280"/>
          </a:xfrm>
          <a:prstGeom prst="rect">
            <a:avLst/>
          </a:prstGeom>
        </p:spPr>
      </p:pic>
    </p:spTree>
    <p:extLst>
      <p:ext uri="{BB962C8B-B14F-4D97-AF65-F5344CB8AC3E}">
        <p14:creationId xmlns:p14="http://schemas.microsoft.com/office/powerpoint/2010/main" val="342169950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010" y="568415"/>
            <a:ext cx="12001709" cy="11449413"/>
          </a:xfrm>
        </p:spPr>
        <p:txBody>
          <a:bodyPr>
            <a:noAutofit/>
          </a:bodyPr>
          <a:lstStyle/>
          <a:p>
            <a:pPr marL="0" indent="0">
              <a:buNone/>
            </a:pPr>
            <a:r>
              <a:rPr lang="en-GB" sz="4400" b="1" dirty="0" smtClean="0"/>
              <a:t>Purpose:</a:t>
            </a:r>
          </a:p>
          <a:p>
            <a:pPr marL="0" indent="0">
              <a:buNone/>
            </a:pPr>
            <a:endParaRPr lang="en-GB" sz="4400" dirty="0"/>
          </a:p>
          <a:p>
            <a:pPr marL="455613" indent="-455613">
              <a:spcBef>
                <a:spcPts val="0"/>
              </a:spcBef>
              <a:spcAft>
                <a:spcPts val="3600"/>
              </a:spcAft>
            </a:pPr>
            <a:r>
              <a:rPr lang="en-GB" sz="4400" dirty="0" smtClean="0"/>
              <a:t>To </a:t>
            </a:r>
            <a:r>
              <a:rPr lang="en-GB" sz="4400" dirty="0"/>
              <a:t>put our patients at the beginning and at the centre, giving them a valued voice in decision-making; engaging and involving from the outset and not just informing them afterwards.</a:t>
            </a:r>
          </a:p>
          <a:p>
            <a:pPr>
              <a:spcBef>
                <a:spcPts val="0"/>
              </a:spcBef>
              <a:spcAft>
                <a:spcPts val="3600"/>
              </a:spcAft>
            </a:pPr>
            <a:r>
              <a:rPr lang="en-GB" sz="4400" dirty="0" smtClean="0"/>
              <a:t>To </a:t>
            </a:r>
            <a:r>
              <a:rPr lang="en-GB" sz="4400" dirty="0"/>
              <a:t>drive, deliver and demonstrate </a:t>
            </a:r>
            <a:r>
              <a:rPr lang="en-GB" sz="4400" dirty="0" smtClean="0"/>
              <a:t>Trust-wide </a:t>
            </a:r>
            <a:r>
              <a:rPr lang="en-GB" sz="4400" dirty="0"/>
              <a:t>measurable improvement and continuous learning in outcomes, delivery, performance, sustainability and transformation in Patient Experience</a:t>
            </a:r>
            <a:r>
              <a:rPr lang="en-GB" sz="4400" dirty="0" smtClean="0"/>
              <a:t>.</a:t>
            </a:r>
            <a:r>
              <a:rPr lang="en-GB" sz="4400" dirty="0"/>
              <a:t> </a:t>
            </a:r>
            <a:endParaRPr lang="en-GB" sz="4400" dirty="0" smtClean="0"/>
          </a:p>
          <a:p>
            <a:r>
              <a:rPr lang="en-GB" sz="4400" dirty="0" smtClean="0"/>
              <a:t>To </a:t>
            </a:r>
            <a:r>
              <a:rPr lang="en-GB" sz="4400" dirty="0"/>
              <a:t>provide </a:t>
            </a:r>
            <a:r>
              <a:rPr lang="en-GB" sz="4400" dirty="0" smtClean="0"/>
              <a:t>diverse forums and approaches  </a:t>
            </a:r>
            <a:r>
              <a:rPr lang="en-GB" sz="4400" dirty="0"/>
              <a:t>for influencing and contributing to discussions and planning of the most effective health services for the local population.</a:t>
            </a:r>
          </a:p>
          <a:p>
            <a:endParaRPr lang="en-GB" sz="4400" dirty="0"/>
          </a:p>
        </p:txBody>
      </p:sp>
      <p:sp>
        <p:nvSpPr>
          <p:cNvPr id="8" name="Content Placeholder 7"/>
          <p:cNvSpPr>
            <a:spLocks noGrp="1"/>
          </p:cNvSpPr>
          <p:nvPr>
            <p:ph sz="half" idx="2"/>
          </p:nvPr>
        </p:nvSpPr>
        <p:spPr>
          <a:xfrm>
            <a:off x="12838838" y="2015049"/>
            <a:ext cx="10956343" cy="10185660"/>
          </a:xfrm>
        </p:spPr>
        <p:txBody>
          <a:bodyPr>
            <a:noAutofit/>
          </a:bodyPr>
          <a:lstStyle/>
          <a:p>
            <a:pPr>
              <a:spcBef>
                <a:spcPts val="0"/>
              </a:spcBef>
              <a:spcAft>
                <a:spcPts val="3600"/>
              </a:spcAft>
            </a:pPr>
            <a:r>
              <a:rPr lang="en-GB" sz="4400" dirty="0" smtClean="0"/>
              <a:t>To </a:t>
            </a:r>
            <a:r>
              <a:rPr lang="en-GB" sz="4400" dirty="0"/>
              <a:t>support the Trust in its aim to ensure that all communication and engagement is fit for purpose, appropriate and accessible to all relevant groups e.g. patient information</a:t>
            </a:r>
            <a:r>
              <a:rPr lang="en-GB" sz="4400" dirty="0" smtClean="0"/>
              <a:t>.</a:t>
            </a:r>
            <a:r>
              <a:rPr lang="en-GB" sz="4400" dirty="0"/>
              <a:t> </a:t>
            </a:r>
            <a:endParaRPr lang="en-GB" sz="4400" dirty="0" smtClean="0"/>
          </a:p>
          <a:p>
            <a:pPr>
              <a:spcBef>
                <a:spcPts val="0"/>
              </a:spcBef>
              <a:spcAft>
                <a:spcPts val="3600"/>
              </a:spcAft>
            </a:pPr>
            <a:r>
              <a:rPr lang="en-GB" sz="4400" dirty="0" smtClean="0"/>
              <a:t>For </a:t>
            </a:r>
            <a:r>
              <a:rPr lang="en-GB" sz="4400" dirty="0"/>
              <a:t>our </a:t>
            </a:r>
            <a:r>
              <a:rPr lang="en-GB" sz="4400" dirty="0" smtClean="0"/>
              <a:t>Patient Panel and Expert Reference Group members </a:t>
            </a:r>
            <a:r>
              <a:rPr lang="en-GB" sz="4400" dirty="0"/>
              <a:t>to be </a:t>
            </a:r>
            <a:r>
              <a:rPr lang="en-GB" sz="4400" dirty="0" smtClean="0"/>
              <a:t>welcomed as critical friends and experts </a:t>
            </a:r>
            <a:r>
              <a:rPr lang="en-GB" sz="4400" dirty="0"/>
              <a:t>by </a:t>
            </a:r>
            <a:r>
              <a:rPr lang="en-GB" sz="4400" dirty="0" smtClean="0"/>
              <a:t>and of experience. </a:t>
            </a:r>
          </a:p>
          <a:p>
            <a:pPr>
              <a:spcBef>
                <a:spcPts val="0"/>
              </a:spcBef>
              <a:spcAft>
                <a:spcPts val="3600"/>
              </a:spcAft>
            </a:pPr>
            <a:r>
              <a:rPr lang="en-GB" sz="4400" dirty="0" smtClean="0"/>
              <a:t>To ensure our public </a:t>
            </a:r>
            <a:r>
              <a:rPr lang="en-GB" sz="4400" dirty="0"/>
              <a:t>and relevant other stakeholders are well informed about the workings and strategic direction of the </a:t>
            </a:r>
            <a:r>
              <a:rPr lang="en-GB" sz="4400" dirty="0" smtClean="0"/>
              <a:t>Trust; for example feeding back to local GP Patient Participation and support groups.</a:t>
            </a:r>
            <a:endParaRPr lang="en-GB" sz="4400" dirty="0"/>
          </a:p>
          <a:p>
            <a:endParaRPr lang="en-GB" sz="4400" dirty="0"/>
          </a:p>
        </p:txBody>
      </p:sp>
    </p:spTree>
    <p:extLst>
      <p:ext uri="{BB962C8B-B14F-4D97-AF65-F5344CB8AC3E}">
        <p14:creationId xmlns:p14="http://schemas.microsoft.com/office/powerpoint/2010/main" val="140922375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1284405" y="1195432"/>
            <a:ext cx="22019732" cy="10326008"/>
          </a:xfrm>
          <a:prstGeom prst="rect">
            <a:avLst/>
          </a:prstGeom>
        </p:spPr>
        <p:txBody>
          <a:bodyPr>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GB" sz="4400" dirty="0" smtClean="0"/>
              <a:t>As a Trust we are committed </a:t>
            </a:r>
            <a:r>
              <a:rPr lang="en-GB" sz="4400" dirty="0"/>
              <a:t>to designing and delivering </a:t>
            </a:r>
            <a:r>
              <a:rPr lang="en-GB" sz="4400" dirty="0" smtClean="0"/>
              <a:t>patient-centred </a:t>
            </a:r>
            <a:r>
              <a:rPr lang="en-GB" sz="4400" dirty="0"/>
              <a:t>care and </a:t>
            </a:r>
            <a:r>
              <a:rPr lang="en-GB" sz="4400" dirty="0" smtClean="0"/>
              <a:t>patient-centred </a:t>
            </a:r>
            <a:r>
              <a:rPr lang="en-GB" sz="4400" dirty="0"/>
              <a:t>services </a:t>
            </a:r>
            <a:r>
              <a:rPr lang="en-GB" sz="4400" dirty="0" smtClean="0"/>
              <a:t>and as such needed </a:t>
            </a:r>
            <a:r>
              <a:rPr lang="en-GB" sz="4400" dirty="0"/>
              <a:t>to refocus </a:t>
            </a:r>
            <a:r>
              <a:rPr lang="en-GB" sz="4400" dirty="0" smtClean="0"/>
              <a:t>away from </a:t>
            </a:r>
            <a:r>
              <a:rPr lang="en-GB" sz="4400" dirty="0"/>
              <a:t>‘</a:t>
            </a:r>
            <a:r>
              <a:rPr lang="en-GB" sz="4400" b="1" dirty="0">
                <a:solidFill>
                  <a:srgbClr val="FFC000"/>
                </a:solidFill>
              </a:rPr>
              <a:t>doing </a:t>
            </a:r>
            <a:r>
              <a:rPr lang="en-GB" sz="4400" b="1" dirty="0" smtClean="0">
                <a:solidFill>
                  <a:srgbClr val="FFC000"/>
                </a:solidFill>
              </a:rPr>
              <a:t>for</a:t>
            </a:r>
            <a:r>
              <a:rPr lang="en-GB" sz="4400" dirty="0" smtClean="0"/>
              <a:t>’ </a:t>
            </a:r>
            <a:r>
              <a:rPr lang="en-GB" sz="4400" dirty="0"/>
              <a:t>and ‘</a:t>
            </a:r>
            <a:r>
              <a:rPr lang="en-GB" sz="4400" b="1" dirty="0">
                <a:solidFill>
                  <a:srgbClr val="00B050"/>
                </a:solidFill>
              </a:rPr>
              <a:t>doing </a:t>
            </a:r>
            <a:r>
              <a:rPr lang="en-GB" sz="4400" b="1" dirty="0" smtClean="0">
                <a:solidFill>
                  <a:srgbClr val="00B050"/>
                </a:solidFill>
              </a:rPr>
              <a:t>to</a:t>
            </a:r>
            <a:r>
              <a:rPr lang="en-GB" sz="4400" dirty="0" smtClean="0"/>
              <a:t>’ </a:t>
            </a:r>
            <a:r>
              <a:rPr lang="en-GB" sz="4400" dirty="0"/>
              <a:t>to ‘</a:t>
            </a:r>
            <a:r>
              <a:rPr lang="en-GB" sz="4400" b="1" dirty="0">
                <a:solidFill>
                  <a:srgbClr val="0070C0"/>
                </a:solidFill>
              </a:rPr>
              <a:t>doing with</a:t>
            </a:r>
            <a:r>
              <a:rPr lang="en-GB" sz="4400" dirty="0" smtClean="0"/>
              <a:t>’ and this became our Patient Panel and Expert Reference Group strapline and logo.</a:t>
            </a:r>
          </a:p>
          <a:p>
            <a:endParaRPr lang="en-GB" sz="4400" dirty="0"/>
          </a:p>
          <a:p>
            <a:endParaRPr lang="en-GB" sz="4400" dirty="0" smtClean="0"/>
          </a:p>
          <a:p>
            <a:endParaRPr lang="en-GB" sz="4400" dirty="0"/>
          </a:p>
          <a:p>
            <a:endParaRPr lang="en-GB" sz="4400" dirty="0" smtClean="0"/>
          </a:p>
          <a:p>
            <a:endParaRPr lang="en-GB" sz="4400" dirty="0"/>
          </a:p>
          <a:p>
            <a:endParaRPr lang="en-GB" sz="4400" dirty="0" smtClean="0"/>
          </a:p>
          <a:p>
            <a:endParaRPr lang="en-GB" sz="4400" dirty="0" smtClean="0"/>
          </a:p>
          <a:p>
            <a:pPr marL="0" indent="0">
              <a:buNone/>
            </a:pPr>
            <a:endParaRPr lang="en-GB" sz="4400" dirty="0" smtClean="0"/>
          </a:p>
        </p:txBody>
      </p:sp>
      <p:pic>
        <p:nvPicPr>
          <p:cNvPr id="3" name="Picture 2"/>
          <p:cNvPicPr>
            <a:picLocks noChangeAspect="1"/>
          </p:cNvPicPr>
          <p:nvPr/>
        </p:nvPicPr>
        <p:blipFill>
          <a:blip r:embed="rId2"/>
          <a:stretch>
            <a:fillRect/>
          </a:stretch>
        </p:blipFill>
        <p:spPr>
          <a:xfrm>
            <a:off x="1284405" y="4923335"/>
            <a:ext cx="21770366" cy="6049465"/>
          </a:xfrm>
          <a:prstGeom prst="rect">
            <a:avLst/>
          </a:prstGeom>
        </p:spPr>
      </p:pic>
    </p:spTree>
    <p:extLst>
      <p:ext uri="{BB962C8B-B14F-4D97-AF65-F5344CB8AC3E}">
        <p14:creationId xmlns:p14="http://schemas.microsoft.com/office/powerpoint/2010/main" val="50988373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rot="1901592">
            <a:off x="2924417" y="1565896"/>
            <a:ext cx="5956663" cy="3735977"/>
          </a:xfrm>
          <a:prstGeom prs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6000" dirty="0" smtClean="0"/>
              <a:t>PATIENT PANEL</a:t>
            </a:r>
            <a:endParaRPr lang="en-GB" sz="6000" dirty="0"/>
          </a:p>
        </p:txBody>
      </p:sp>
      <p:sp>
        <p:nvSpPr>
          <p:cNvPr id="4" name="Right Arrow Callout 3"/>
          <p:cNvSpPr/>
          <p:nvPr/>
        </p:nvSpPr>
        <p:spPr>
          <a:xfrm>
            <a:off x="2632799" y="7232468"/>
            <a:ext cx="5956663" cy="3735977"/>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6000" dirty="0" smtClean="0"/>
              <a:t>SENSORY LOSS ERG</a:t>
            </a:r>
            <a:endParaRPr lang="en-GB" sz="6000" dirty="0"/>
          </a:p>
        </p:txBody>
      </p:sp>
      <p:sp>
        <p:nvSpPr>
          <p:cNvPr id="6" name="Left Arrow Callout 5"/>
          <p:cNvSpPr/>
          <p:nvPr/>
        </p:nvSpPr>
        <p:spPr>
          <a:xfrm rot="19438641">
            <a:off x="15727679" y="1748821"/>
            <a:ext cx="6270172" cy="3918857"/>
          </a:xfrm>
          <a:prstGeom prst="lef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0" dirty="0" smtClean="0"/>
              <a:t>BREAST MASTALGIA ERG</a:t>
            </a:r>
            <a:endParaRPr lang="en-GB" sz="6000" dirty="0"/>
          </a:p>
        </p:txBody>
      </p:sp>
      <p:sp>
        <p:nvSpPr>
          <p:cNvPr id="7" name="Left Arrow Callout 6"/>
          <p:cNvSpPr/>
          <p:nvPr/>
        </p:nvSpPr>
        <p:spPr>
          <a:xfrm>
            <a:off x="16082492" y="7228113"/>
            <a:ext cx="6270172" cy="3918857"/>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000" dirty="0" smtClean="0"/>
              <a:t>CANCER PATIENT ERG</a:t>
            </a:r>
            <a:endParaRPr lang="en-GB" sz="6000" dirty="0"/>
          </a:p>
        </p:txBody>
      </p:sp>
      <p:sp>
        <p:nvSpPr>
          <p:cNvPr id="8" name="Down Arrow Callout 7"/>
          <p:cNvSpPr/>
          <p:nvPr/>
        </p:nvSpPr>
        <p:spPr>
          <a:xfrm>
            <a:off x="10293531" y="548640"/>
            <a:ext cx="4545874" cy="5564777"/>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6000" dirty="0" smtClean="0"/>
              <a:t>DEMENTIA CARERS ERG</a:t>
            </a:r>
            <a:endParaRPr lang="en-GB" sz="6000" dirty="0"/>
          </a:p>
        </p:txBody>
      </p:sp>
      <p:sp>
        <p:nvSpPr>
          <p:cNvPr id="9" name="Donut 8"/>
          <p:cNvSpPr/>
          <p:nvPr/>
        </p:nvSpPr>
        <p:spPr>
          <a:xfrm>
            <a:off x="9666513" y="6496595"/>
            <a:ext cx="5799909" cy="539060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tx1"/>
                </a:solidFill>
              </a:rPr>
              <a:t>PATIENT EXPERIENCE GROUP</a:t>
            </a:r>
            <a:endParaRPr lang="en-GB" sz="6000" dirty="0">
              <a:solidFill>
                <a:schemeClr val="tx1"/>
              </a:solidFill>
            </a:endParaRPr>
          </a:p>
        </p:txBody>
      </p:sp>
    </p:spTree>
    <p:extLst>
      <p:ext uri="{BB962C8B-B14F-4D97-AF65-F5344CB8AC3E}">
        <p14:creationId xmlns:p14="http://schemas.microsoft.com/office/powerpoint/2010/main" val="151373718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256481" y="877081"/>
            <a:ext cx="18413415" cy="3642668"/>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spcAft>
                <a:spcPts val="5400"/>
              </a:spcAft>
            </a:pPr>
            <a:r>
              <a:rPr lang="en-GB" sz="4400" dirty="0" smtClean="0"/>
              <a:t>33 members; average 17 at each meeting.</a:t>
            </a:r>
          </a:p>
          <a:p>
            <a:pPr>
              <a:spcBef>
                <a:spcPts val="0"/>
              </a:spcBef>
              <a:spcAft>
                <a:spcPts val="5400"/>
              </a:spcAft>
            </a:pPr>
            <a:r>
              <a:rPr lang="en-GB" sz="4400" dirty="0" smtClean="0"/>
              <a:t>Meet monthly via MS Teams for 2.5 </a:t>
            </a:r>
            <a:r>
              <a:rPr lang="en-GB" sz="4400" dirty="0"/>
              <a:t>hours. </a:t>
            </a:r>
            <a:endParaRPr lang="en-GB" sz="4400" dirty="0" smtClean="0"/>
          </a:p>
          <a:p>
            <a:pPr>
              <a:spcBef>
                <a:spcPts val="0"/>
              </a:spcBef>
              <a:spcAft>
                <a:spcPts val="5400"/>
              </a:spcAft>
            </a:pPr>
            <a:r>
              <a:rPr lang="en-GB" sz="4400" dirty="0" smtClean="0"/>
              <a:t>The </a:t>
            </a:r>
            <a:r>
              <a:rPr lang="en-GB" sz="4400" dirty="0"/>
              <a:t>first </a:t>
            </a:r>
            <a:r>
              <a:rPr lang="en-GB" sz="4400" dirty="0" smtClean="0"/>
              <a:t>30 minutes is Panel </a:t>
            </a:r>
            <a:r>
              <a:rPr lang="en-GB" sz="4400" dirty="0"/>
              <a:t>business such as minutes and action </a:t>
            </a:r>
            <a:r>
              <a:rPr lang="en-GB" sz="4400" dirty="0" smtClean="0"/>
              <a:t>log.</a:t>
            </a:r>
          </a:p>
        </p:txBody>
      </p:sp>
      <p:pic>
        <p:nvPicPr>
          <p:cNvPr id="4" name="Picture 3"/>
          <p:cNvPicPr>
            <a:picLocks noChangeAspect="1"/>
          </p:cNvPicPr>
          <p:nvPr/>
        </p:nvPicPr>
        <p:blipFill>
          <a:blip r:embed="rId2"/>
          <a:stretch>
            <a:fillRect/>
          </a:stretch>
        </p:blipFill>
        <p:spPr>
          <a:xfrm>
            <a:off x="614689" y="5411393"/>
            <a:ext cx="9349858" cy="5117269"/>
          </a:xfrm>
          <a:prstGeom prst="rect">
            <a:avLst/>
          </a:prstGeom>
        </p:spPr>
      </p:pic>
      <p:sp>
        <p:nvSpPr>
          <p:cNvPr id="6" name="TextBox 5"/>
          <p:cNvSpPr txBox="1"/>
          <p:nvPr/>
        </p:nvSpPr>
        <p:spPr>
          <a:xfrm>
            <a:off x="10427284" y="4519749"/>
            <a:ext cx="13242611" cy="6863417"/>
          </a:xfrm>
          <a:prstGeom prst="rect">
            <a:avLst/>
          </a:prstGeom>
          <a:noFill/>
        </p:spPr>
        <p:txBody>
          <a:bodyPr wrap="square" rtlCol="0">
            <a:spAutoFit/>
          </a:bodyPr>
          <a:lstStyle/>
          <a:p>
            <a:pPr marL="571500" indent="-571500">
              <a:buFont typeface="Arial" panose="020B0604020202020204" pitchFamily="34" charset="0"/>
              <a:buChar char="•"/>
            </a:pPr>
            <a:r>
              <a:rPr lang="en-GB" sz="4400" dirty="0" smtClean="0">
                <a:latin typeface="Arial" panose="020B0604020202020204" pitchFamily="34" charset="0"/>
                <a:cs typeface="Arial" panose="020B0604020202020204" pitchFamily="34" charset="0"/>
              </a:rPr>
              <a:t>We then have 4 </a:t>
            </a:r>
            <a:r>
              <a:rPr lang="en-GB" sz="4400" dirty="0">
                <a:latin typeface="Arial" panose="020B0604020202020204" pitchFamily="34" charset="0"/>
                <a:cs typeface="Arial" panose="020B0604020202020204" pitchFamily="34" charset="0"/>
              </a:rPr>
              <a:t>x 30 minute slots when staff attend to discuss a project, issue or idea. We send briefings beforehand and ask staff to speak for no more than 10 minutes so that time is protected for questions and comments.</a:t>
            </a:r>
          </a:p>
          <a:p>
            <a:pPr marL="571500" indent="-571500">
              <a:buFont typeface="Arial" panose="020B0604020202020204" pitchFamily="34" charset="0"/>
              <a:buChar char="•"/>
            </a:pPr>
            <a:endParaRPr lang="en-GB" sz="44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400" dirty="0" smtClean="0">
                <a:latin typeface="Arial" panose="020B0604020202020204" pitchFamily="34" charset="0"/>
                <a:cs typeface="Arial" panose="020B0604020202020204" pitchFamily="34" charset="0"/>
              </a:rPr>
              <a:t>Notes </a:t>
            </a:r>
            <a:r>
              <a:rPr lang="en-GB" sz="4400" dirty="0">
                <a:latin typeface="Arial" panose="020B0604020202020204" pitchFamily="34" charset="0"/>
                <a:cs typeface="Arial" panose="020B0604020202020204" pitchFamily="34" charset="0"/>
              </a:rPr>
              <a:t>are taken of the meetings and questions and answers detailed so that these can then be followed up by the presenters and enable feedback further down the line</a:t>
            </a:r>
            <a:r>
              <a:rPr lang="en-GB" sz="4400" dirty="0" smtClean="0">
                <a:latin typeface="Arial" panose="020B0604020202020204" pitchFamily="34" charset="0"/>
                <a:cs typeface="Arial" panose="020B0604020202020204" pitchFamily="34" charset="0"/>
              </a:rPr>
              <a:t>.</a:t>
            </a:r>
            <a:endParaRPr lang="en-GB" sz="4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03021" y="294558"/>
            <a:ext cx="4050867" cy="3493670"/>
          </a:xfrm>
          <a:prstGeom prst="rect">
            <a:avLst/>
          </a:prstGeom>
        </p:spPr>
      </p:pic>
    </p:spTree>
    <p:extLst>
      <p:ext uri="{BB962C8B-B14F-4D97-AF65-F5344CB8AC3E}">
        <p14:creationId xmlns:p14="http://schemas.microsoft.com/office/powerpoint/2010/main" val="173400590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1284405" y="1195432"/>
            <a:ext cx="21029831" cy="2068980"/>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GB" sz="4800" dirty="0" smtClean="0"/>
              <a:t>More than 70 staff have attended Patient Panels and 53 presentations have been given on a whole host of topics and we have also held 8 standalone workshops when the topic has needed more time</a:t>
            </a:r>
            <a:endParaRPr lang="en-GB" sz="4800" dirty="0"/>
          </a:p>
          <a:p>
            <a:pPr marL="0" indent="0">
              <a:buNone/>
            </a:pPr>
            <a:endParaRPr lang="en-GB" sz="4800" dirty="0" smtClean="0"/>
          </a:p>
        </p:txBody>
      </p:sp>
      <p:sp>
        <p:nvSpPr>
          <p:cNvPr id="3" name="Rectangle 2"/>
          <p:cNvSpPr/>
          <p:nvPr/>
        </p:nvSpPr>
        <p:spPr>
          <a:xfrm>
            <a:off x="1867803" y="3479341"/>
            <a:ext cx="9551945"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GB" sz="4400" dirty="0">
                <a:solidFill>
                  <a:schemeClr val="bg1"/>
                </a:solidFill>
              </a:rPr>
              <a:t>Outpatient improvements programme</a:t>
            </a:r>
          </a:p>
        </p:txBody>
      </p:sp>
      <p:sp>
        <p:nvSpPr>
          <p:cNvPr id="4" name="Rectangle 3"/>
          <p:cNvSpPr/>
          <p:nvPr/>
        </p:nvSpPr>
        <p:spPr>
          <a:xfrm>
            <a:off x="15019641" y="10130436"/>
            <a:ext cx="8152425"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Re-brand of all ULHT hospital sites.</a:t>
            </a:r>
          </a:p>
        </p:txBody>
      </p:sp>
      <p:sp>
        <p:nvSpPr>
          <p:cNvPr id="5" name="Rectangle 4"/>
          <p:cNvSpPr/>
          <p:nvPr/>
        </p:nvSpPr>
        <p:spPr>
          <a:xfrm>
            <a:off x="1849521" y="7523825"/>
            <a:ext cx="489339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Video Consultations </a:t>
            </a:r>
          </a:p>
        </p:txBody>
      </p:sp>
      <p:sp>
        <p:nvSpPr>
          <p:cNvPr id="6" name="Rectangle 5"/>
          <p:cNvSpPr/>
          <p:nvPr/>
        </p:nvSpPr>
        <p:spPr>
          <a:xfrm>
            <a:off x="10020228" y="4867738"/>
            <a:ext cx="6552050"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Pre-Operative Assessments </a:t>
            </a:r>
          </a:p>
        </p:txBody>
      </p:sp>
      <p:sp>
        <p:nvSpPr>
          <p:cNvPr id="7" name="Rectangle 6"/>
          <p:cNvSpPr/>
          <p:nvPr/>
        </p:nvSpPr>
        <p:spPr>
          <a:xfrm>
            <a:off x="1867803" y="8800728"/>
            <a:ext cx="7804765"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Patient Initiated Follow Up (PIFU)</a:t>
            </a:r>
          </a:p>
        </p:txBody>
      </p:sp>
      <p:sp>
        <p:nvSpPr>
          <p:cNvPr id="9" name="Rectangle 8"/>
          <p:cNvSpPr/>
          <p:nvPr/>
        </p:nvSpPr>
        <p:spPr>
          <a:xfrm>
            <a:off x="1867803" y="10077953"/>
            <a:ext cx="10052367"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Improving Respiratory Services Programme</a:t>
            </a:r>
          </a:p>
        </p:txBody>
      </p:sp>
      <p:sp>
        <p:nvSpPr>
          <p:cNvPr id="12" name="Rectangle 11"/>
          <p:cNvSpPr/>
          <p:nvPr/>
        </p:nvSpPr>
        <p:spPr>
          <a:xfrm>
            <a:off x="1787546" y="11224151"/>
            <a:ext cx="13236444"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Nuclear Medicine Service – Co-design of future options </a:t>
            </a:r>
            <a:r>
              <a:rPr lang="en-GB" sz="4400" dirty="0" smtClean="0">
                <a:solidFill>
                  <a:schemeClr val="bg1"/>
                </a:solidFill>
              </a:rPr>
              <a:t> </a:t>
            </a:r>
            <a:endParaRPr lang="en-GB" sz="4400" dirty="0">
              <a:solidFill>
                <a:schemeClr val="bg1"/>
              </a:solidFill>
            </a:endParaRPr>
          </a:p>
        </p:txBody>
      </p:sp>
      <p:sp>
        <p:nvSpPr>
          <p:cNvPr id="14" name="Rectangle 13"/>
          <p:cNvSpPr/>
          <p:nvPr/>
        </p:nvSpPr>
        <p:spPr>
          <a:xfrm>
            <a:off x="1867803" y="6221271"/>
            <a:ext cx="5787418"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Safety &amp; Quality of SDEC</a:t>
            </a:r>
          </a:p>
        </p:txBody>
      </p:sp>
      <p:sp>
        <p:nvSpPr>
          <p:cNvPr id="15" name="Rectangle 14"/>
          <p:cNvSpPr/>
          <p:nvPr/>
        </p:nvSpPr>
        <p:spPr>
          <a:xfrm>
            <a:off x="9636305" y="6195620"/>
            <a:ext cx="7280904"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Developments in Dermatology </a:t>
            </a:r>
          </a:p>
        </p:txBody>
      </p:sp>
      <p:sp>
        <p:nvSpPr>
          <p:cNvPr id="16" name="Rectangle 15"/>
          <p:cNvSpPr/>
          <p:nvPr/>
        </p:nvSpPr>
        <p:spPr>
          <a:xfrm>
            <a:off x="1867803" y="4768081"/>
            <a:ext cx="7209474"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a:solidFill>
                  <a:schemeClr val="bg1"/>
                </a:solidFill>
              </a:rPr>
              <a:t>EHR Electronic Patient Records</a:t>
            </a:r>
          </a:p>
        </p:txBody>
      </p:sp>
      <p:pic>
        <p:nvPicPr>
          <p:cNvPr id="17" name="Picture 16"/>
          <p:cNvPicPr>
            <a:picLocks noChangeAspect="1"/>
          </p:cNvPicPr>
          <p:nvPr/>
        </p:nvPicPr>
        <p:blipFill>
          <a:blip r:embed="rId2"/>
          <a:stretch>
            <a:fillRect/>
          </a:stretch>
        </p:blipFill>
        <p:spPr>
          <a:xfrm>
            <a:off x="15786477" y="3285447"/>
            <a:ext cx="7114649" cy="1182727"/>
          </a:xfrm>
          <a:prstGeom prst="rect">
            <a:avLst/>
          </a:prstGeom>
        </p:spPr>
      </p:pic>
      <p:pic>
        <p:nvPicPr>
          <p:cNvPr id="18" name="Picture 17"/>
          <p:cNvPicPr>
            <a:picLocks noChangeAspect="1"/>
          </p:cNvPicPr>
          <p:nvPr/>
        </p:nvPicPr>
        <p:blipFill>
          <a:blip r:embed="rId3"/>
          <a:stretch>
            <a:fillRect/>
          </a:stretch>
        </p:blipFill>
        <p:spPr>
          <a:xfrm>
            <a:off x="19200014" y="4470278"/>
            <a:ext cx="3755461" cy="1182727"/>
          </a:xfrm>
          <a:prstGeom prst="rect">
            <a:avLst/>
          </a:prstGeom>
        </p:spPr>
      </p:pic>
      <p:pic>
        <p:nvPicPr>
          <p:cNvPr id="19" name="Picture 18"/>
          <p:cNvPicPr>
            <a:picLocks noChangeAspect="1"/>
          </p:cNvPicPr>
          <p:nvPr/>
        </p:nvPicPr>
        <p:blipFill>
          <a:blip r:embed="rId4"/>
          <a:stretch>
            <a:fillRect/>
          </a:stretch>
        </p:blipFill>
        <p:spPr>
          <a:xfrm>
            <a:off x="18908068" y="5940615"/>
            <a:ext cx="4151736" cy="1182727"/>
          </a:xfrm>
          <a:prstGeom prst="rect">
            <a:avLst/>
          </a:prstGeom>
        </p:spPr>
      </p:pic>
      <p:sp>
        <p:nvSpPr>
          <p:cNvPr id="20" name="Rectangle 19"/>
          <p:cNvSpPr/>
          <p:nvPr/>
        </p:nvSpPr>
        <p:spPr>
          <a:xfrm>
            <a:off x="19520111" y="7419204"/>
            <a:ext cx="3435364"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smtClean="0">
                <a:solidFill>
                  <a:schemeClr val="bg1"/>
                </a:solidFill>
              </a:rPr>
              <a:t>Patient moves</a:t>
            </a:r>
            <a:endParaRPr lang="en-GB" sz="4400" dirty="0">
              <a:solidFill>
                <a:schemeClr val="bg1"/>
              </a:solidFill>
            </a:endParaRPr>
          </a:p>
        </p:txBody>
      </p:sp>
      <p:sp>
        <p:nvSpPr>
          <p:cNvPr id="21" name="Rectangle 20"/>
          <p:cNvSpPr/>
          <p:nvPr/>
        </p:nvSpPr>
        <p:spPr>
          <a:xfrm>
            <a:off x="18360376" y="8780369"/>
            <a:ext cx="4699428"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smtClean="0">
                <a:solidFill>
                  <a:schemeClr val="bg1"/>
                </a:solidFill>
              </a:rPr>
              <a:t>Visiting precautions</a:t>
            </a:r>
            <a:endParaRPr lang="en-GB" sz="4400" dirty="0">
              <a:solidFill>
                <a:schemeClr val="bg1"/>
              </a:solidFill>
            </a:endParaRPr>
          </a:p>
        </p:txBody>
      </p:sp>
      <p:pic>
        <p:nvPicPr>
          <p:cNvPr id="22" name="Picture 21"/>
          <p:cNvPicPr>
            <a:picLocks noChangeAspect="1"/>
          </p:cNvPicPr>
          <p:nvPr/>
        </p:nvPicPr>
        <p:blipFill>
          <a:blip r:embed="rId5"/>
          <a:stretch>
            <a:fillRect/>
          </a:stretch>
        </p:blipFill>
        <p:spPr>
          <a:xfrm>
            <a:off x="18605659" y="11258033"/>
            <a:ext cx="4737003" cy="1176630"/>
          </a:xfrm>
          <a:prstGeom prst="rect">
            <a:avLst/>
          </a:prstGeom>
        </p:spPr>
      </p:pic>
      <p:sp>
        <p:nvSpPr>
          <p:cNvPr id="23" name="Rectangle 22"/>
          <p:cNvSpPr/>
          <p:nvPr/>
        </p:nvSpPr>
        <p:spPr>
          <a:xfrm>
            <a:off x="11391804" y="8772510"/>
            <a:ext cx="3479414"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smtClean="0">
                <a:solidFill>
                  <a:schemeClr val="bg1"/>
                </a:solidFill>
              </a:rPr>
              <a:t>Digital records</a:t>
            </a:r>
            <a:endParaRPr lang="en-GB" sz="4400" dirty="0">
              <a:solidFill>
                <a:schemeClr val="bg1"/>
              </a:solidFill>
            </a:endParaRPr>
          </a:p>
        </p:txBody>
      </p:sp>
      <p:sp>
        <p:nvSpPr>
          <p:cNvPr id="24" name="Rectangle 23"/>
          <p:cNvSpPr/>
          <p:nvPr/>
        </p:nvSpPr>
        <p:spPr>
          <a:xfrm>
            <a:off x="10274319" y="7523502"/>
            <a:ext cx="5714385"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GB" sz="4400" dirty="0" smtClean="0">
                <a:solidFill>
                  <a:schemeClr val="bg1"/>
                </a:solidFill>
              </a:rPr>
              <a:t>Communication training</a:t>
            </a:r>
            <a:endParaRPr lang="en-GB" sz="4400" dirty="0">
              <a:solidFill>
                <a:schemeClr val="bg1"/>
              </a:solidFill>
            </a:endParaRPr>
          </a:p>
        </p:txBody>
      </p:sp>
    </p:spTree>
    <p:extLst>
      <p:ext uri="{BB962C8B-B14F-4D97-AF65-F5344CB8AC3E}">
        <p14:creationId xmlns:p14="http://schemas.microsoft.com/office/powerpoint/2010/main" val="126860541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1049274" y="565833"/>
            <a:ext cx="5769537" cy="1077505"/>
          </a:xfrm>
          <a:prstGeom prst="rect">
            <a:avLst/>
          </a:prstGeom>
        </p:spPr>
        <p:txBody>
          <a:bodyPr>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GB" sz="4800" b="1" dirty="0" smtClean="0"/>
              <a:t>Staff have told us:</a:t>
            </a:r>
            <a:endParaRPr lang="en-GB" sz="4800" b="1" dirty="0"/>
          </a:p>
          <a:p>
            <a:pPr marL="0" indent="0">
              <a:buNone/>
            </a:pPr>
            <a:endParaRPr lang="en-GB" sz="4800" b="1" dirty="0" smtClean="0"/>
          </a:p>
        </p:txBody>
      </p:sp>
      <p:graphicFrame>
        <p:nvGraphicFramePr>
          <p:cNvPr id="10" name="Diagram 9"/>
          <p:cNvGraphicFramePr/>
          <p:nvPr>
            <p:extLst>
              <p:ext uri="{D42A27DB-BD31-4B8C-83A1-F6EECF244321}">
                <p14:modId xmlns:p14="http://schemas.microsoft.com/office/powerpoint/2010/main" val="1887154896"/>
              </p:ext>
            </p:extLst>
          </p:nvPr>
        </p:nvGraphicFramePr>
        <p:xfrm>
          <a:off x="4612376" y="1104585"/>
          <a:ext cx="16254942" cy="1083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90027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1049274" y="565833"/>
            <a:ext cx="8173103" cy="1077505"/>
          </a:xfrm>
          <a:prstGeom prst="rect">
            <a:avLst/>
          </a:prstGeom>
        </p:spPr>
        <p:txBody>
          <a:bodyPr>
            <a:normAutofit fontScale="92500"/>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GB" sz="4800" b="1" dirty="0" smtClean="0"/>
              <a:t>Panel members have told us:</a:t>
            </a:r>
            <a:endParaRPr lang="en-GB" sz="4800" b="1" dirty="0"/>
          </a:p>
          <a:p>
            <a:pPr marL="0" indent="0">
              <a:buNone/>
            </a:pPr>
            <a:endParaRPr lang="en-GB" sz="4800" b="1" dirty="0" smtClean="0"/>
          </a:p>
        </p:txBody>
      </p:sp>
      <p:graphicFrame>
        <p:nvGraphicFramePr>
          <p:cNvPr id="3" name="Diagram 2"/>
          <p:cNvGraphicFramePr/>
          <p:nvPr>
            <p:extLst>
              <p:ext uri="{D42A27DB-BD31-4B8C-83A1-F6EECF244321}">
                <p14:modId xmlns:p14="http://schemas.microsoft.com/office/powerpoint/2010/main" val="1291246980"/>
              </p:ext>
            </p:extLst>
          </p:nvPr>
        </p:nvGraphicFramePr>
        <p:xfrm>
          <a:off x="4612376" y="1104585"/>
          <a:ext cx="16254942" cy="1083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31413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8DC66B3C112409C4FAE79B8C83406" ma:contentTypeVersion="4" ma:contentTypeDescription="Create a new document." ma:contentTypeScope="" ma:versionID="477a693f442a61f2789ba9843b70fae6">
  <xsd:schema xmlns:xsd="http://www.w3.org/2001/XMLSchema" xmlns:xs="http://www.w3.org/2001/XMLSchema" xmlns:p="http://schemas.microsoft.com/office/2006/metadata/properties" xmlns:ns3="be9152e5-a368-41e6-b18f-1aee9688f03a" targetNamespace="http://schemas.microsoft.com/office/2006/metadata/properties" ma:root="true" ma:fieldsID="edc2b93342c93c26397d8847b2f373eb" ns3:_="">
    <xsd:import namespace="be9152e5-a368-41e6-b18f-1aee9688f0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152e5-a368-41e6-b18f-1aee9688f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8784E4-7567-45F5-A35C-3C431B8F1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152e5-a368-41e6-b18f-1aee9688f0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5A53E4-FB0C-4A3C-A8D7-11E7514AE119}">
  <ds:schemaRefs>
    <ds:schemaRef ds:uri="http://schemas.microsoft.com/sharepoint/v3/contenttype/forms"/>
  </ds:schemaRefs>
</ds:datastoreItem>
</file>

<file path=customXml/itemProps3.xml><?xml version="1.0" encoding="utf-8"?>
<ds:datastoreItem xmlns:ds="http://schemas.openxmlformats.org/officeDocument/2006/customXml" ds:itemID="{5F3E8F2E-329C-4DCE-93A5-5585443E1583}">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be9152e5-a368-41e6-b18f-1aee9688f0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1193</TotalTime>
  <Words>1229</Words>
  <Application>Microsoft Office PowerPoint</Application>
  <PresentationFormat>Custom</PresentationFormat>
  <Paragraphs>74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Redesigning our communication and engagement approaches to broaden and maximise involvement with patients and carers  Engaging and championing the 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United Lincolnshire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Stephen (ULHT)</dc:creator>
  <cp:lastModifiedBy>Negus Jennie (ULHT)</cp:lastModifiedBy>
  <cp:revision>86</cp:revision>
  <dcterms:created xsi:type="dcterms:W3CDTF">2021-02-23T08:41:12Z</dcterms:created>
  <dcterms:modified xsi:type="dcterms:W3CDTF">2022-09-01T11:13:41Z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0x0101001668DC66B3C112409C4FAE79B8C83406</vt:lpwstr>
  </property>
</Properties>
</file>