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302" r:id="rId3"/>
    <p:sldId id="310" r:id="rId4"/>
    <p:sldId id="293" r:id="rId5"/>
    <p:sldId id="314" r:id="rId6"/>
    <p:sldId id="312" r:id="rId7"/>
    <p:sldId id="313" r:id="rId8"/>
    <p:sldId id="311" r:id="rId9"/>
    <p:sldId id="308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516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E405C-A75A-493C-8758-58E36663F1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5D0012-E7F0-4EEA-AEF2-7C29711EF0F6}">
      <dgm:prSet phldrT="[Text]"/>
      <dgm:spPr>
        <a:xfrm>
          <a:off x="343580" y="244565"/>
          <a:ext cx="3890391" cy="489131"/>
        </a:xfr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New Thinking</a:t>
          </a:r>
          <a:endParaRPr lang="en-GB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3C3B4A5-5159-43EE-A924-C08C51D798EF}" type="parTrans" cxnId="{C409BE78-2507-437C-B45F-F299A6D15FFE}">
      <dgm:prSet/>
      <dgm:spPr/>
      <dgm:t>
        <a:bodyPr/>
        <a:lstStyle/>
        <a:p>
          <a:endParaRPr lang="en-GB"/>
        </a:p>
      </dgm:t>
    </dgm:pt>
    <dgm:pt modelId="{A8A46A8A-28CD-4BD2-A6DC-33D79C6B703E}" type="sibTrans" cxnId="{C409BE78-2507-437C-B45F-F299A6D15FFE}">
      <dgm:prSet/>
      <dgm:spPr>
        <a:xfrm>
          <a:off x="-2763371" y="-426053"/>
          <a:ext cx="3297763" cy="3297763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AB2A3A00-14DB-43FB-9C81-0384B43C5D5F}">
      <dgm:prSet phldrT="[Text]"/>
      <dgm:spPr>
        <a:xfrm>
          <a:off x="521379" y="978262"/>
          <a:ext cx="3712592" cy="489131"/>
        </a:xfr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Leadership</a:t>
          </a:r>
          <a:endParaRPr lang="en-GB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8470022-427F-4BCE-ABA2-760B5B8EE77D}" type="parTrans" cxnId="{C0A8BE49-3B9D-4FC4-BBEA-96A84CA6F2B0}">
      <dgm:prSet/>
      <dgm:spPr/>
      <dgm:t>
        <a:bodyPr/>
        <a:lstStyle/>
        <a:p>
          <a:endParaRPr lang="en-GB"/>
        </a:p>
      </dgm:t>
    </dgm:pt>
    <dgm:pt modelId="{56329730-E735-4A11-8A4F-FE2C344D6D69}" type="sibTrans" cxnId="{C0A8BE49-3B9D-4FC4-BBEA-96A84CA6F2B0}">
      <dgm:prSet/>
      <dgm:spPr/>
      <dgm:t>
        <a:bodyPr/>
        <a:lstStyle/>
        <a:p>
          <a:endParaRPr lang="en-GB"/>
        </a:p>
      </dgm:t>
    </dgm:pt>
    <dgm:pt modelId="{00B066C4-0A63-46F9-B5B5-70DD29245767}">
      <dgm:prSet phldrT="[Text]"/>
      <dgm:spPr>
        <a:xfrm>
          <a:off x="343580" y="1711959"/>
          <a:ext cx="3890391" cy="489131"/>
        </a:xfr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Involvement </a:t>
          </a:r>
          <a:endParaRPr lang="en-GB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53FC2D0-E737-4B56-AB83-BD1A65ECAE99}" type="parTrans" cxnId="{A48E9894-1415-46B6-BD22-5894F90F7172}">
      <dgm:prSet/>
      <dgm:spPr/>
      <dgm:t>
        <a:bodyPr/>
        <a:lstStyle/>
        <a:p>
          <a:endParaRPr lang="en-GB"/>
        </a:p>
      </dgm:t>
    </dgm:pt>
    <dgm:pt modelId="{F753FBEC-EE08-4EDA-8F46-E20BAB46CCCD}" type="sibTrans" cxnId="{A48E9894-1415-46B6-BD22-5894F90F7172}">
      <dgm:prSet/>
      <dgm:spPr/>
      <dgm:t>
        <a:bodyPr/>
        <a:lstStyle/>
        <a:p>
          <a:endParaRPr lang="en-GB"/>
        </a:p>
      </dgm:t>
    </dgm:pt>
    <dgm:pt modelId="{A641C80F-B305-4070-B24E-38195AE844BD}">
      <dgm:prSet/>
      <dgm:spPr>
        <a:noFill/>
        <a:ln w="12700">
          <a:solidFill>
            <a:srgbClr val="0070C0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Outcome and Sustainability</a:t>
          </a:r>
          <a:endParaRPr lang="en-GB" dirty="0">
            <a:solidFill>
              <a:schemeClr val="tx1"/>
            </a:solidFill>
          </a:endParaRPr>
        </a:p>
      </dgm:t>
    </dgm:pt>
    <dgm:pt modelId="{90D38EF9-96C6-4279-ADBC-7A6F87D5E61B}" type="parTrans" cxnId="{72057E2B-B756-4643-B952-9114DB200AB0}">
      <dgm:prSet/>
      <dgm:spPr/>
      <dgm:t>
        <a:bodyPr/>
        <a:lstStyle/>
        <a:p>
          <a:endParaRPr lang="en-GB"/>
        </a:p>
      </dgm:t>
    </dgm:pt>
    <dgm:pt modelId="{7185D165-6652-4884-9B95-9816868529D9}" type="sibTrans" cxnId="{72057E2B-B756-4643-B952-9114DB200AB0}">
      <dgm:prSet/>
      <dgm:spPr/>
      <dgm:t>
        <a:bodyPr/>
        <a:lstStyle/>
        <a:p>
          <a:endParaRPr lang="en-GB"/>
        </a:p>
      </dgm:t>
    </dgm:pt>
    <dgm:pt modelId="{9167BCFA-B001-4B41-A403-FA57CDCCD5CF}">
      <dgm:prSet/>
      <dgm:spPr>
        <a:noFill/>
        <a:ln w="12700">
          <a:solidFill>
            <a:srgbClr val="0070C0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Transferability and Dissemination </a:t>
          </a:r>
          <a:endParaRPr lang="en-GB" dirty="0">
            <a:solidFill>
              <a:schemeClr val="tx1"/>
            </a:solidFill>
          </a:endParaRPr>
        </a:p>
      </dgm:t>
    </dgm:pt>
    <dgm:pt modelId="{C15B8967-2D43-4E23-959C-5C4E07322FF2}" type="parTrans" cxnId="{355D2CF4-9C9A-4122-850A-DD8D484EBD71}">
      <dgm:prSet/>
      <dgm:spPr/>
      <dgm:t>
        <a:bodyPr/>
        <a:lstStyle/>
        <a:p>
          <a:endParaRPr lang="en-US"/>
        </a:p>
      </dgm:t>
    </dgm:pt>
    <dgm:pt modelId="{53D25CD9-27B2-44EA-BCEC-057FB8DBA9B1}" type="sibTrans" cxnId="{355D2CF4-9C9A-4122-850A-DD8D484EBD71}">
      <dgm:prSet/>
      <dgm:spPr/>
      <dgm:t>
        <a:bodyPr/>
        <a:lstStyle/>
        <a:p>
          <a:endParaRPr lang="en-US"/>
        </a:p>
      </dgm:t>
    </dgm:pt>
    <dgm:pt modelId="{19D9CC03-D488-4712-BE1D-033BE629CECD}" type="pres">
      <dgm:prSet presAssocID="{183E405C-A75A-493C-8758-58E36663F1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DB80666B-7A1B-433B-B5F6-6DB849D07E94}" type="pres">
      <dgm:prSet presAssocID="{183E405C-A75A-493C-8758-58E36663F154}" presName="Name1" presStyleCnt="0"/>
      <dgm:spPr/>
    </dgm:pt>
    <dgm:pt modelId="{9B703E02-D617-49A8-AD6B-0E7ED4423447}" type="pres">
      <dgm:prSet presAssocID="{183E405C-A75A-493C-8758-58E36663F154}" presName="cycle" presStyleCnt="0"/>
      <dgm:spPr/>
    </dgm:pt>
    <dgm:pt modelId="{D8895BE7-71DC-491F-9394-3CBCEDB42304}" type="pres">
      <dgm:prSet presAssocID="{183E405C-A75A-493C-8758-58E36663F154}" presName="srcNode" presStyleLbl="node1" presStyleIdx="0" presStyleCnt="5"/>
      <dgm:spPr/>
    </dgm:pt>
    <dgm:pt modelId="{ED0DF9FA-7816-42DC-B980-70E4EBD8CEC7}" type="pres">
      <dgm:prSet presAssocID="{183E405C-A75A-493C-8758-58E36663F154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655"/>
          </a:avLst>
        </a:prstGeom>
      </dgm:spPr>
      <dgm:t>
        <a:bodyPr/>
        <a:lstStyle/>
        <a:p>
          <a:endParaRPr lang="en-GB"/>
        </a:p>
      </dgm:t>
    </dgm:pt>
    <dgm:pt modelId="{775E7745-8A07-444A-BC44-88BECD3FB50C}" type="pres">
      <dgm:prSet presAssocID="{183E405C-A75A-493C-8758-58E36663F154}" presName="extraNode" presStyleLbl="node1" presStyleIdx="0" presStyleCnt="5"/>
      <dgm:spPr/>
    </dgm:pt>
    <dgm:pt modelId="{5B9854FF-5C8C-4B53-BA04-51B444F3FAB0}" type="pres">
      <dgm:prSet presAssocID="{183E405C-A75A-493C-8758-58E36663F154}" presName="dstNode" presStyleLbl="node1" presStyleIdx="0" presStyleCnt="5"/>
      <dgm:spPr/>
    </dgm:pt>
    <dgm:pt modelId="{CDF932CC-F489-4902-903A-08468678FA9C}" type="pres">
      <dgm:prSet presAssocID="{305D0012-E7F0-4EEA-AEF2-7C29711EF0F6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E5AB240-8400-4CB6-B020-CB1E3C4FAEB4}" type="pres">
      <dgm:prSet presAssocID="{305D0012-E7F0-4EEA-AEF2-7C29711EF0F6}" presName="accent_1" presStyleCnt="0"/>
      <dgm:spPr/>
    </dgm:pt>
    <dgm:pt modelId="{FD5D1381-ADA6-4308-ABD3-1DB361F8ED6D}" type="pres">
      <dgm:prSet presAssocID="{305D0012-E7F0-4EEA-AEF2-7C29711EF0F6}" presName="accentRepeatNode" presStyleLbl="solidFgAcc1" presStyleIdx="0" presStyleCnt="5"/>
      <dgm:spPr>
        <a:xfrm>
          <a:off x="37873" y="183424"/>
          <a:ext cx="611414" cy="6114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A943C35C-E587-4036-9A4F-FD24B49E6271}" type="pres">
      <dgm:prSet presAssocID="{AB2A3A00-14DB-43FB-9C81-0384B43C5D5F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4AA421F-FB9C-495A-8D8E-A639C88A762D}" type="pres">
      <dgm:prSet presAssocID="{AB2A3A00-14DB-43FB-9C81-0384B43C5D5F}" presName="accent_2" presStyleCnt="0"/>
      <dgm:spPr/>
    </dgm:pt>
    <dgm:pt modelId="{F759DAB6-E2C1-4E47-904E-F5084F16480F}" type="pres">
      <dgm:prSet presAssocID="{AB2A3A00-14DB-43FB-9C81-0384B43C5D5F}" presName="accentRepeatNode" presStyleLbl="solidFgAcc1" presStyleIdx="1" presStyleCnt="5"/>
      <dgm:spPr>
        <a:xfrm>
          <a:off x="215672" y="917121"/>
          <a:ext cx="611414" cy="6114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47FDD7DB-6D58-4406-A73F-BF12CCC6D45A}" type="pres">
      <dgm:prSet presAssocID="{00B066C4-0A63-46F9-B5B5-70DD29245767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D80A2CA-C78B-486D-BC39-C7980985E8EB}" type="pres">
      <dgm:prSet presAssocID="{00B066C4-0A63-46F9-B5B5-70DD29245767}" presName="accent_3" presStyleCnt="0"/>
      <dgm:spPr/>
    </dgm:pt>
    <dgm:pt modelId="{66B37E40-08B3-470B-8E31-72A51D6EABC5}" type="pres">
      <dgm:prSet presAssocID="{00B066C4-0A63-46F9-B5B5-70DD29245767}" presName="accentRepeatNode" presStyleLbl="solidFgAcc1" presStyleIdx="2" presStyleCnt="5"/>
      <dgm:spPr>
        <a:xfrm>
          <a:off x="37873" y="1650818"/>
          <a:ext cx="611414" cy="611414"/>
        </a:xfrm>
        <a:prstGeom prst="ellipse">
          <a:avLst/>
        </a:prstGeom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081000FC-7FC8-45BE-81FC-8A56CCD89A95}" type="pres">
      <dgm:prSet presAssocID="{A641C80F-B305-4070-B24E-38195AE844B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84A55-31C1-4516-A5C8-76F1CDC10F0F}" type="pres">
      <dgm:prSet presAssocID="{A641C80F-B305-4070-B24E-38195AE844BD}" presName="accent_4" presStyleCnt="0"/>
      <dgm:spPr/>
    </dgm:pt>
    <dgm:pt modelId="{37792B17-8C70-48CC-8D45-5C6C02AEC746}" type="pres">
      <dgm:prSet presAssocID="{A641C80F-B305-4070-B24E-38195AE844BD}" presName="accentRepeatNode" presStyleLbl="solidFgAcc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52CC5CFE-67CE-4A17-BFCD-CA379DA3001E}" type="pres">
      <dgm:prSet presAssocID="{9167BCFA-B001-4B41-A403-FA57CDCCD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8494B-8305-46EC-81E2-A9C9B645E8BE}" type="pres">
      <dgm:prSet presAssocID="{9167BCFA-B001-4B41-A403-FA57CDCCD5CF}" presName="accent_5" presStyleCnt="0"/>
      <dgm:spPr/>
    </dgm:pt>
    <dgm:pt modelId="{02465213-ACF5-4980-83DC-F46C58F7FF84}" type="pres">
      <dgm:prSet presAssocID="{9167BCFA-B001-4B41-A403-FA57CDCCD5CF}" presName="accentRepeatNode" presStyleLbl="solidFgAcc1" presStyleIdx="4" presStyleCnt="5"/>
      <dgm:spPr>
        <a:ln w="31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9FE6CAC5-5362-45F2-B104-D28EB298D666}" type="presOf" srcId="{305D0012-E7F0-4EEA-AEF2-7C29711EF0F6}" destId="{CDF932CC-F489-4902-903A-08468678FA9C}" srcOrd="0" destOrd="0" presId="urn:microsoft.com/office/officeart/2008/layout/VerticalCurvedList"/>
    <dgm:cxn modelId="{B7CEE395-28EF-4844-A66D-6AF6251D5ECE}" type="presOf" srcId="{A8A46A8A-28CD-4BD2-A6DC-33D79C6B703E}" destId="{ED0DF9FA-7816-42DC-B980-70E4EBD8CEC7}" srcOrd="0" destOrd="0" presId="urn:microsoft.com/office/officeart/2008/layout/VerticalCurvedList"/>
    <dgm:cxn modelId="{A48E9894-1415-46B6-BD22-5894F90F7172}" srcId="{183E405C-A75A-493C-8758-58E36663F154}" destId="{00B066C4-0A63-46F9-B5B5-70DD29245767}" srcOrd="2" destOrd="0" parTransId="{853FC2D0-E737-4B56-AB83-BD1A65ECAE99}" sibTransId="{F753FBEC-EE08-4EDA-8F46-E20BAB46CCCD}"/>
    <dgm:cxn modelId="{C409BE78-2507-437C-B45F-F299A6D15FFE}" srcId="{183E405C-A75A-493C-8758-58E36663F154}" destId="{305D0012-E7F0-4EEA-AEF2-7C29711EF0F6}" srcOrd="0" destOrd="0" parTransId="{33C3B4A5-5159-43EE-A924-C08C51D798EF}" sibTransId="{A8A46A8A-28CD-4BD2-A6DC-33D79C6B703E}"/>
    <dgm:cxn modelId="{13AE299D-495F-4232-9BD7-96B5F1AA77A4}" type="presOf" srcId="{9167BCFA-B001-4B41-A403-FA57CDCCD5CF}" destId="{52CC5CFE-67CE-4A17-BFCD-CA379DA3001E}" srcOrd="0" destOrd="0" presId="urn:microsoft.com/office/officeart/2008/layout/VerticalCurvedList"/>
    <dgm:cxn modelId="{72057E2B-B756-4643-B952-9114DB200AB0}" srcId="{183E405C-A75A-493C-8758-58E36663F154}" destId="{A641C80F-B305-4070-B24E-38195AE844BD}" srcOrd="3" destOrd="0" parTransId="{90D38EF9-96C6-4279-ADBC-7A6F87D5E61B}" sibTransId="{7185D165-6652-4884-9B95-9816868529D9}"/>
    <dgm:cxn modelId="{355D2CF4-9C9A-4122-850A-DD8D484EBD71}" srcId="{183E405C-A75A-493C-8758-58E36663F154}" destId="{9167BCFA-B001-4B41-A403-FA57CDCCD5CF}" srcOrd="4" destOrd="0" parTransId="{C15B8967-2D43-4E23-959C-5C4E07322FF2}" sibTransId="{53D25CD9-27B2-44EA-BCEC-057FB8DBA9B1}"/>
    <dgm:cxn modelId="{6922C505-CE6F-4A2B-9188-012E644AC0D7}" type="presOf" srcId="{00B066C4-0A63-46F9-B5B5-70DD29245767}" destId="{47FDD7DB-6D58-4406-A73F-BF12CCC6D45A}" srcOrd="0" destOrd="0" presId="urn:microsoft.com/office/officeart/2008/layout/VerticalCurvedList"/>
    <dgm:cxn modelId="{96091012-21EF-4D21-8BC3-B28F3FEFFC24}" type="presOf" srcId="{AB2A3A00-14DB-43FB-9C81-0384B43C5D5F}" destId="{A943C35C-E587-4036-9A4F-FD24B49E6271}" srcOrd="0" destOrd="0" presId="urn:microsoft.com/office/officeart/2008/layout/VerticalCurvedList"/>
    <dgm:cxn modelId="{1AF3129F-CA92-4D3A-8EB5-831DE8D5F529}" type="presOf" srcId="{A641C80F-B305-4070-B24E-38195AE844BD}" destId="{081000FC-7FC8-45BE-81FC-8A56CCD89A95}" srcOrd="0" destOrd="0" presId="urn:microsoft.com/office/officeart/2008/layout/VerticalCurvedList"/>
    <dgm:cxn modelId="{18AD8E1B-3331-46A3-9D73-C47349EB64E3}" type="presOf" srcId="{183E405C-A75A-493C-8758-58E36663F154}" destId="{19D9CC03-D488-4712-BE1D-033BE629CECD}" srcOrd="0" destOrd="0" presId="urn:microsoft.com/office/officeart/2008/layout/VerticalCurvedList"/>
    <dgm:cxn modelId="{C0A8BE49-3B9D-4FC4-BBEA-96A84CA6F2B0}" srcId="{183E405C-A75A-493C-8758-58E36663F154}" destId="{AB2A3A00-14DB-43FB-9C81-0384B43C5D5F}" srcOrd="1" destOrd="0" parTransId="{48470022-427F-4BCE-ABA2-760B5B8EE77D}" sibTransId="{56329730-E735-4A11-8A4F-FE2C344D6D69}"/>
    <dgm:cxn modelId="{B33CD924-9AD7-42C4-A2CC-41D43237C8C2}" type="presParOf" srcId="{19D9CC03-D488-4712-BE1D-033BE629CECD}" destId="{DB80666B-7A1B-433B-B5F6-6DB849D07E94}" srcOrd="0" destOrd="0" presId="urn:microsoft.com/office/officeart/2008/layout/VerticalCurvedList"/>
    <dgm:cxn modelId="{4E7539D1-7AE3-4A70-B353-4AD91D262C59}" type="presParOf" srcId="{DB80666B-7A1B-433B-B5F6-6DB849D07E94}" destId="{9B703E02-D617-49A8-AD6B-0E7ED4423447}" srcOrd="0" destOrd="0" presId="urn:microsoft.com/office/officeart/2008/layout/VerticalCurvedList"/>
    <dgm:cxn modelId="{04F5E559-7174-4DCB-B914-FEA4DC09ECB4}" type="presParOf" srcId="{9B703E02-D617-49A8-AD6B-0E7ED4423447}" destId="{D8895BE7-71DC-491F-9394-3CBCEDB42304}" srcOrd="0" destOrd="0" presId="urn:microsoft.com/office/officeart/2008/layout/VerticalCurvedList"/>
    <dgm:cxn modelId="{2AC00456-DAF4-4B5B-A13D-EB855BD01423}" type="presParOf" srcId="{9B703E02-D617-49A8-AD6B-0E7ED4423447}" destId="{ED0DF9FA-7816-42DC-B980-70E4EBD8CEC7}" srcOrd="1" destOrd="0" presId="urn:microsoft.com/office/officeart/2008/layout/VerticalCurvedList"/>
    <dgm:cxn modelId="{18C9DA31-5FB9-4918-AFC4-EC4D6F81E6F6}" type="presParOf" srcId="{9B703E02-D617-49A8-AD6B-0E7ED4423447}" destId="{775E7745-8A07-444A-BC44-88BECD3FB50C}" srcOrd="2" destOrd="0" presId="urn:microsoft.com/office/officeart/2008/layout/VerticalCurvedList"/>
    <dgm:cxn modelId="{6F309DCF-9047-4F32-8864-25255DEB82A0}" type="presParOf" srcId="{9B703E02-D617-49A8-AD6B-0E7ED4423447}" destId="{5B9854FF-5C8C-4B53-BA04-51B444F3FAB0}" srcOrd="3" destOrd="0" presId="urn:microsoft.com/office/officeart/2008/layout/VerticalCurvedList"/>
    <dgm:cxn modelId="{51DF5B73-8020-46E1-AE60-475F822E92CA}" type="presParOf" srcId="{DB80666B-7A1B-433B-B5F6-6DB849D07E94}" destId="{CDF932CC-F489-4902-903A-08468678FA9C}" srcOrd="1" destOrd="0" presId="urn:microsoft.com/office/officeart/2008/layout/VerticalCurvedList"/>
    <dgm:cxn modelId="{A9F3E5EC-3401-4A49-A4CF-4FC30FE05950}" type="presParOf" srcId="{DB80666B-7A1B-433B-B5F6-6DB849D07E94}" destId="{9E5AB240-8400-4CB6-B020-CB1E3C4FAEB4}" srcOrd="2" destOrd="0" presId="urn:microsoft.com/office/officeart/2008/layout/VerticalCurvedList"/>
    <dgm:cxn modelId="{40CEB2D6-5E2C-4920-AE1F-086CCC3FDC0B}" type="presParOf" srcId="{9E5AB240-8400-4CB6-B020-CB1E3C4FAEB4}" destId="{FD5D1381-ADA6-4308-ABD3-1DB361F8ED6D}" srcOrd="0" destOrd="0" presId="urn:microsoft.com/office/officeart/2008/layout/VerticalCurvedList"/>
    <dgm:cxn modelId="{E93CBA90-716A-45FE-B00B-11C1399BE93E}" type="presParOf" srcId="{DB80666B-7A1B-433B-B5F6-6DB849D07E94}" destId="{A943C35C-E587-4036-9A4F-FD24B49E6271}" srcOrd="3" destOrd="0" presId="urn:microsoft.com/office/officeart/2008/layout/VerticalCurvedList"/>
    <dgm:cxn modelId="{C8917E6D-8F13-4516-BC03-C02BB0B383DD}" type="presParOf" srcId="{DB80666B-7A1B-433B-B5F6-6DB849D07E94}" destId="{94AA421F-FB9C-495A-8D8E-A639C88A762D}" srcOrd="4" destOrd="0" presId="urn:microsoft.com/office/officeart/2008/layout/VerticalCurvedList"/>
    <dgm:cxn modelId="{F09BCE1A-CCCC-4414-8E51-676B0198DE2B}" type="presParOf" srcId="{94AA421F-FB9C-495A-8D8E-A639C88A762D}" destId="{F759DAB6-E2C1-4E47-904E-F5084F16480F}" srcOrd="0" destOrd="0" presId="urn:microsoft.com/office/officeart/2008/layout/VerticalCurvedList"/>
    <dgm:cxn modelId="{2C2F7064-5179-406A-BB8C-F467ABCA553A}" type="presParOf" srcId="{DB80666B-7A1B-433B-B5F6-6DB849D07E94}" destId="{47FDD7DB-6D58-4406-A73F-BF12CCC6D45A}" srcOrd="5" destOrd="0" presId="urn:microsoft.com/office/officeart/2008/layout/VerticalCurvedList"/>
    <dgm:cxn modelId="{D443453C-B102-4329-94CD-49D8C9B2B993}" type="presParOf" srcId="{DB80666B-7A1B-433B-B5F6-6DB849D07E94}" destId="{FD80A2CA-C78B-486D-BC39-C7980985E8EB}" srcOrd="6" destOrd="0" presId="urn:microsoft.com/office/officeart/2008/layout/VerticalCurvedList"/>
    <dgm:cxn modelId="{AC3F1A8D-C57E-435D-870A-95FF23B3057D}" type="presParOf" srcId="{FD80A2CA-C78B-486D-BC39-C7980985E8EB}" destId="{66B37E40-08B3-470B-8E31-72A51D6EABC5}" srcOrd="0" destOrd="0" presId="urn:microsoft.com/office/officeart/2008/layout/VerticalCurvedList"/>
    <dgm:cxn modelId="{991EB826-5BEC-4980-AC00-146F17F8DC72}" type="presParOf" srcId="{DB80666B-7A1B-433B-B5F6-6DB849D07E94}" destId="{081000FC-7FC8-45BE-81FC-8A56CCD89A95}" srcOrd="7" destOrd="0" presId="urn:microsoft.com/office/officeart/2008/layout/VerticalCurvedList"/>
    <dgm:cxn modelId="{E85EFB47-3FBB-4E52-A149-D1CC225F5CBF}" type="presParOf" srcId="{DB80666B-7A1B-433B-B5F6-6DB849D07E94}" destId="{4FC84A55-31C1-4516-A5C8-76F1CDC10F0F}" srcOrd="8" destOrd="0" presId="urn:microsoft.com/office/officeart/2008/layout/VerticalCurvedList"/>
    <dgm:cxn modelId="{BFE15BA1-3393-4215-B105-45D80CF82524}" type="presParOf" srcId="{4FC84A55-31C1-4516-A5C8-76F1CDC10F0F}" destId="{37792B17-8C70-48CC-8D45-5C6C02AEC746}" srcOrd="0" destOrd="0" presId="urn:microsoft.com/office/officeart/2008/layout/VerticalCurvedList"/>
    <dgm:cxn modelId="{38DA88EB-2B8B-4DE4-B33B-992DC8A069D4}" type="presParOf" srcId="{DB80666B-7A1B-433B-B5F6-6DB849D07E94}" destId="{52CC5CFE-67CE-4A17-BFCD-CA379DA3001E}" srcOrd="9" destOrd="0" presId="urn:microsoft.com/office/officeart/2008/layout/VerticalCurvedList"/>
    <dgm:cxn modelId="{C45D94C8-A9B8-4701-8C4A-019DDD45F275}" type="presParOf" srcId="{DB80666B-7A1B-433B-B5F6-6DB849D07E94}" destId="{5808494B-8305-46EC-81E2-A9C9B645E8BE}" srcOrd="10" destOrd="0" presId="urn:microsoft.com/office/officeart/2008/layout/VerticalCurvedList"/>
    <dgm:cxn modelId="{D823E313-A87D-4FF1-955F-98324D796DB5}" type="presParOf" srcId="{5808494B-8305-46EC-81E2-A9C9B645E8BE}" destId="{02465213-ACF5-4980-83DC-F46C58F7FF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641A3-29C6-4704-9364-518D9A10503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A5BE276-BE49-4AA0-8D3A-F463B3E8FD3B}">
      <dgm:prSet phldrT="[Text]" custT="1"/>
      <dgm:spPr/>
      <dgm:t>
        <a:bodyPr/>
        <a:lstStyle/>
        <a:p>
          <a:endParaRPr lang="en-GB" sz="1800"/>
        </a:p>
      </dgm:t>
    </dgm:pt>
    <dgm:pt modelId="{57142CE9-1251-43F7-B5D0-4F76E4C1148A}" type="parTrans" cxnId="{AB20E5DE-D437-401D-8BED-A760F1D3BCD5}">
      <dgm:prSet/>
      <dgm:spPr/>
      <dgm:t>
        <a:bodyPr/>
        <a:lstStyle/>
        <a:p>
          <a:endParaRPr lang="en-GB"/>
        </a:p>
      </dgm:t>
    </dgm:pt>
    <dgm:pt modelId="{E5A421F6-7341-4326-A3E4-DFD9CBA2A061}" type="sibTrans" cxnId="{AB20E5DE-D437-401D-8BED-A760F1D3BCD5}">
      <dgm:prSet/>
      <dgm:spPr/>
      <dgm:t>
        <a:bodyPr/>
        <a:lstStyle/>
        <a:p>
          <a:endParaRPr lang="en-GB"/>
        </a:p>
      </dgm:t>
    </dgm:pt>
    <dgm:pt modelId="{5733578A-D8EA-4FC3-BD74-32880210C676}">
      <dgm:prSet phldrT="[Text]" custT="1"/>
      <dgm:spPr/>
      <dgm:t>
        <a:bodyPr/>
        <a:lstStyle/>
        <a:p>
          <a:pPr algn="l"/>
          <a:endParaRPr lang="en-GB" sz="1400"/>
        </a:p>
        <a:p>
          <a:pPr algn="l"/>
          <a:endParaRPr lang="en-GB" sz="1400"/>
        </a:p>
        <a:p>
          <a:pPr algn="l"/>
          <a:endParaRPr lang="en-GB" sz="1400"/>
        </a:p>
      </dgm:t>
    </dgm:pt>
    <dgm:pt modelId="{99880310-F25C-4FC3-866B-2BDAE340C991}" type="sibTrans" cxnId="{FC29842A-01EB-4BF7-98BC-D40E90DE3263}">
      <dgm:prSet/>
      <dgm:spPr/>
      <dgm:t>
        <a:bodyPr/>
        <a:lstStyle/>
        <a:p>
          <a:endParaRPr lang="en-GB"/>
        </a:p>
      </dgm:t>
    </dgm:pt>
    <dgm:pt modelId="{D0E39232-930E-4531-A60C-E6A1E2523B74}" type="parTrans" cxnId="{FC29842A-01EB-4BF7-98BC-D40E90DE3263}">
      <dgm:prSet/>
      <dgm:spPr/>
      <dgm:t>
        <a:bodyPr/>
        <a:lstStyle/>
        <a:p>
          <a:endParaRPr lang="en-GB"/>
        </a:p>
      </dgm:t>
    </dgm:pt>
    <dgm:pt modelId="{0AC14C17-FD9F-46AD-A721-60D5E025EF03}" type="pres">
      <dgm:prSet presAssocID="{400641A3-29C6-4704-9364-518D9A105037}" presName="compositeShape" presStyleCnt="0">
        <dgm:presLayoutVars>
          <dgm:chMax val="7"/>
          <dgm:dir/>
          <dgm:resizeHandles val="exact"/>
        </dgm:presLayoutVars>
      </dgm:prSet>
      <dgm:spPr/>
    </dgm:pt>
    <dgm:pt modelId="{9B9B848B-B1C2-44BE-9772-ECFF0E9594AA}" type="pres">
      <dgm:prSet presAssocID="{7A5BE276-BE49-4AA0-8D3A-F463B3E8FD3B}" presName="circ1" presStyleLbl="vennNode1" presStyleIdx="0" presStyleCnt="2" custScaleX="113494" custScaleY="101863" custLinFactNeighborX="71116" custLinFactNeighborY="-3180"/>
      <dgm:spPr/>
      <dgm:t>
        <a:bodyPr/>
        <a:lstStyle/>
        <a:p>
          <a:endParaRPr lang="en-GB"/>
        </a:p>
      </dgm:t>
    </dgm:pt>
    <dgm:pt modelId="{30F66878-42A9-438B-97C7-053DBA9AB5CE}" type="pres">
      <dgm:prSet presAssocID="{7A5BE276-BE49-4AA0-8D3A-F463B3E8FD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28645-1E08-4FF2-953A-9FE47915793F}" type="pres">
      <dgm:prSet presAssocID="{5733578A-D8EA-4FC3-BD74-32880210C676}" presName="circ2" presStyleLbl="vennNode1" presStyleIdx="1" presStyleCnt="2" custScaleX="109760" custScaleY="101438" custLinFactNeighborX="-74047" custLinFactNeighborY="-5103"/>
      <dgm:spPr/>
      <dgm:t>
        <a:bodyPr/>
        <a:lstStyle/>
        <a:p>
          <a:endParaRPr lang="en-GB"/>
        </a:p>
      </dgm:t>
    </dgm:pt>
    <dgm:pt modelId="{E2F08172-1D15-4436-B722-6718090C8AF0}" type="pres">
      <dgm:prSet presAssocID="{5733578A-D8EA-4FC3-BD74-32880210C6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29842A-01EB-4BF7-98BC-D40E90DE3263}" srcId="{400641A3-29C6-4704-9364-518D9A105037}" destId="{5733578A-D8EA-4FC3-BD74-32880210C676}" srcOrd="1" destOrd="0" parTransId="{D0E39232-930E-4531-A60C-E6A1E2523B74}" sibTransId="{99880310-F25C-4FC3-866B-2BDAE340C991}"/>
    <dgm:cxn modelId="{AB20E5DE-D437-401D-8BED-A760F1D3BCD5}" srcId="{400641A3-29C6-4704-9364-518D9A105037}" destId="{7A5BE276-BE49-4AA0-8D3A-F463B3E8FD3B}" srcOrd="0" destOrd="0" parTransId="{57142CE9-1251-43F7-B5D0-4F76E4C1148A}" sibTransId="{E5A421F6-7341-4326-A3E4-DFD9CBA2A061}"/>
    <dgm:cxn modelId="{7E6891A5-921D-40A5-AB84-CF7389402D13}" type="presOf" srcId="{400641A3-29C6-4704-9364-518D9A105037}" destId="{0AC14C17-FD9F-46AD-A721-60D5E025EF03}" srcOrd="0" destOrd="0" presId="urn:microsoft.com/office/officeart/2005/8/layout/venn1"/>
    <dgm:cxn modelId="{B2BE6DA2-94E6-405F-895C-1E20B06CF53D}" type="presOf" srcId="{5733578A-D8EA-4FC3-BD74-32880210C676}" destId="{5A628645-1E08-4FF2-953A-9FE47915793F}" srcOrd="0" destOrd="0" presId="urn:microsoft.com/office/officeart/2005/8/layout/venn1"/>
    <dgm:cxn modelId="{9898F547-7ADD-45D0-AF5B-AFD04E1D408F}" type="presOf" srcId="{5733578A-D8EA-4FC3-BD74-32880210C676}" destId="{E2F08172-1D15-4436-B722-6718090C8AF0}" srcOrd="1" destOrd="0" presId="urn:microsoft.com/office/officeart/2005/8/layout/venn1"/>
    <dgm:cxn modelId="{D4F8A5FB-3292-4180-A408-E1A1F91C98F7}" type="presOf" srcId="{7A5BE276-BE49-4AA0-8D3A-F463B3E8FD3B}" destId="{9B9B848B-B1C2-44BE-9772-ECFF0E9594AA}" srcOrd="0" destOrd="0" presId="urn:microsoft.com/office/officeart/2005/8/layout/venn1"/>
    <dgm:cxn modelId="{EFFBECBE-4F2B-4D68-868C-AA0229ADCA3F}" type="presOf" srcId="{7A5BE276-BE49-4AA0-8D3A-F463B3E8FD3B}" destId="{30F66878-42A9-438B-97C7-053DBA9AB5CE}" srcOrd="1" destOrd="0" presId="urn:microsoft.com/office/officeart/2005/8/layout/venn1"/>
    <dgm:cxn modelId="{D3B24CF0-1EC8-401F-9D63-81A837CCC2FE}" type="presParOf" srcId="{0AC14C17-FD9F-46AD-A721-60D5E025EF03}" destId="{9B9B848B-B1C2-44BE-9772-ECFF0E9594AA}" srcOrd="0" destOrd="0" presId="urn:microsoft.com/office/officeart/2005/8/layout/venn1"/>
    <dgm:cxn modelId="{5187A675-50D7-4EF7-94D6-FE46ADF8808E}" type="presParOf" srcId="{0AC14C17-FD9F-46AD-A721-60D5E025EF03}" destId="{30F66878-42A9-438B-97C7-053DBA9AB5CE}" srcOrd="1" destOrd="0" presId="urn:microsoft.com/office/officeart/2005/8/layout/venn1"/>
    <dgm:cxn modelId="{8AC810AB-BDA3-4B3D-92F5-D6429EB39E52}" type="presParOf" srcId="{0AC14C17-FD9F-46AD-A721-60D5E025EF03}" destId="{5A628645-1E08-4FF2-953A-9FE47915793F}" srcOrd="2" destOrd="0" presId="urn:microsoft.com/office/officeart/2005/8/layout/venn1"/>
    <dgm:cxn modelId="{8AF487EE-E995-422F-8EEF-7124B47F4E65}" type="presParOf" srcId="{0AC14C17-FD9F-46AD-A721-60D5E025EF03}" destId="{E2F08172-1D15-4436-B722-6718090C8AF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D8219-7770-4410-A6B1-5B48BD9A69C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79756-3D85-4BB0-90E0-8BBB5A5DF7C9}">
      <dgm:prSet phldrT="[Text]" custT="1"/>
      <dgm:spPr/>
      <dgm:t>
        <a:bodyPr/>
        <a:lstStyle/>
        <a:p>
          <a:r>
            <a:rPr lang="en-US" sz="1400" dirty="0" smtClean="0"/>
            <a:t>OPERATIONAL MANAGMENT</a:t>
          </a:r>
          <a:endParaRPr lang="en-US" sz="1400" dirty="0"/>
        </a:p>
      </dgm:t>
    </dgm:pt>
    <dgm:pt modelId="{DF6C2640-13EF-4C81-9397-4EF469E64645}" type="parTrans" cxnId="{3300B476-D01D-4165-8459-2C37613D4747}">
      <dgm:prSet/>
      <dgm:spPr/>
      <dgm:t>
        <a:bodyPr/>
        <a:lstStyle/>
        <a:p>
          <a:endParaRPr lang="en-US"/>
        </a:p>
      </dgm:t>
    </dgm:pt>
    <dgm:pt modelId="{CE7B3CA1-1399-4083-97A8-29CFD21A5AC8}" type="sibTrans" cxnId="{3300B476-D01D-4165-8459-2C37613D4747}">
      <dgm:prSet/>
      <dgm:spPr/>
      <dgm:t>
        <a:bodyPr/>
        <a:lstStyle/>
        <a:p>
          <a:endParaRPr lang="en-US"/>
        </a:p>
      </dgm:t>
    </dgm:pt>
    <dgm:pt modelId="{38C6BB61-7E3E-427D-929C-40F80FC10C39}">
      <dgm:prSet phldrT="[Text]" custT="1"/>
      <dgm:spPr/>
      <dgm:t>
        <a:bodyPr/>
        <a:lstStyle/>
        <a:p>
          <a:r>
            <a:rPr lang="en-US" sz="1400" dirty="0" smtClean="0"/>
            <a:t>QUALITY IMPROVEMENT</a:t>
          </a:r>
        </a:p>
        <a:p>
          <a:endParaRPr lang="en-US" sz="1400" dirty="0"/>
        </a:p>
      </dgm:t>
    </dgm:pt>
    <dgm:pt modelId="{BAB7560A-235C-4635-96B7-78F75419E763}" type="parTrans" cxnId="{287971DD-5EA6-402B-B015-CF1B4A63F840}">
      <dgm:prSet/>
      <dgm:spPr/>
      <dgm:t>
        <a:bodyPr/>
        <a:lstStyle/>
        <a:p>
          <a:endParaRPr lang="en-US"/>
        </a:p>
      </dgm:t>
    </dgm:pt>
    <dgm:pt modelId="{9CDC870D-55FE-4CB0-A855-007ADB7EFF68}" type="sibTrans" cxnId="{287971DD-5EA6-402B-B015-CF1B4A63F840}">
      <dgm:prSet/>
      <dgm:spPr/>
      <dgm:t>
        <a:bodyPr/>
        <a:lstStyle/>
        <a:p>
          <a:endParaRPr lang="en-US"/>
        </a:p>
      </dgm:t>
    </dgm:pt>
    <dgm:pt modelId="{522B00CC-58C7-420A-A6CF-9405B31AFF07}">
      <dgm:prSet phldrT="[Text]" custT="1"/>
      <dgm:spPr/>
      <dgm:t>
        <a:bodyPr/>
        <a:lstStyle/>
        <a:p>
          <a:r>
            <a:rPr lang="en-US" sz="1400" dirty="0" smtClean="0"/>
            <a:t>MOBILISING SOCIAL ACTION </a:t>
          </a:r>
          <a:endParaRPr lang="en-US" sz="1400" dirty="0"/>
        </a:p>
      </dgm:t>
    </dgm:pt>
    <dgm:pt modelId="{D87EDB6E-D7E4-4597-B359-A7BD88F927C8}" type="parTrans" cxnId="{1EFF4355-104C-40A5-9173-330BCFA5D20C}">
      <dgm:prSet/>
      <dgm:spPr/>
      <dgm:t>
        <a:bodyPr/>
        <a:lstStyle/>
        <a:p>
          <a:endParaRPr lang="en-US"/>
        </a:p>
      </dgm:t>
    </dgm:pt>
    <dgm:pt modelId="{6AEDA618-F53A-4E1D-81E9-3AE1D8401B31}" type="sibTrans" cxnId="{1EFF4355-104C-40A5-9173-330BCFA5D20C}">
      <dgm:prSet/>
      <dgm:spPr/>
      <dgm:t>
        <a:bodyPr/>
        <a:lstStyle/>
        <a:p>
          <a:endParaRPr lang="en-US"/>
        </a:p>
      </dgm:t>
    </dgm:pt>
    <dgm:pt modelId="{F81CC040-2B57-4A13-A903-DA4992919EFA}" type="pres">
      <dgm:prSet presAssocID="{C4BD8219-7770-4410-A6B1-5B48BD9A69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2FBBE-CED2-4547-9F39-BEFF58D86132}" type="pres">
      <dgm:prSet presAssocID="{7CB79756-3D85-4BB0-90E0-8BBB5A5DF7C9}" presName="composite" presStyleCnt="0"/>
      <dgm:spPr/>
    </dgm:pt>
    <dgm:pt modelId="{4049F7FE-90EF-4944-8A20-6A1F3D60B88E}" type="pres">
      <dgm:prSet presAssocID="{7CB79756-3D85-4BB0-90E0-8BBB5A5DF7C9}" presName="LShape" presStyleLbl="alignNode1" presStyleIdx="0" presStyleCnt="5"/>
      <dgm:spPr/>
    </dgm:pt>
    <dgm:pt modelId="{F6DFC8EB-A157-48B2-9A85-A1EDFC8DF92C}" type="pres">
      <dgm:prSet presAssocID="{7CB79756-3D85-4BB0-90E0-8BBB5A5DF7C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2510F-1ED1-4326-ABE9-7232509669C2}" type="pres">
      <dgm:prSet presAssocID="{7CB79756-3D85-4BB0-90E0-8BBB5A5DF7C9}" presName="Triangle" presStyleLbl="alignNode1" presStyleIdx="1" presStyleCnt="5"/>
      <dgm:spPr/>
    </dgm:pt>
    <dgm:pt modelId="{6C2507A9-8911-4569-9B9F-D3348B267FF0}" type="pres">
      <dgm:prSet presAssocID="{CE7B3CA1-1399-4083-97A8-29CFD21A5AC8}" presName="sibTrans" presStyleCnt="0"/>
      <dgm:spPr/>
    </dgm:pt>
    <dgm:pt modelId="{33100D5D-8B51-45BA-AA92-ADD113B499A0}" type="pres">
      <dgm:prSet presAssocID="{CE7B3CA1-1399-4083-97A8-29CFD21A5AC8}" presName="space" presStyleCnt="0"/>
      <dgm:spPr/>
    </dgm:pt>
    <dgm:pt modelId="{881876A0-E0DE-47FA-977E-129BCACEBB5B}" type="pres">
      <dgm:prSet presAssocID="{38C6BB61-7E3E-427D-929C-40F80FC10C39}" presName="composite" presStyleCnt="0"/>
      <dgm:spPr/>
    </dgm:pt>
    <dgm:pt modelId="{9512C5A6-8F68-427E-9818-2229667FFA60}" type="pres">
      <dgm:prSet presAssocID="{38C6BB61-7E3E-427D-929C-40F80FC10C39}" presName="LShape" presStyleLbl="alignNode1" presStyleIdx="2" presStyleCnt="5"/>
      <dgm:spPr/>
    </dgm:pt>
    <dgm:pt modelId="{7B5392A1-4B9B-4012-AC60-20A0C19255BD}" type="pres">
      <dgm:prSet presAssocID="{38C6BB61-7E3E-427D-929C-40F80FC10C3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1EFE5-23EA-44C5-8271-44497559BBE6}" type="pres">
      <dgm:prSet presAssocID="{38C6BB61-7E3E-427D-929C-40F80FC10C39}" presName="Triangle" presStyleLbl="alignNode1" presStyleIdx="3" presStyleCnt="5"/>
      <dgm:spPr/>
    </dgm:pt>
    <dgm:pt modelId="{052D4B28-D59F-491E-BA88-5F0A8060D939}" type="pres">
      <dgm:prSet presAssocID="{9CDC870D-55FE-4CB0-A855-007ADB7EFF68}" presName="sibTrans" presStyleCnt="0"/>
      <dgm:spPr/>
    </dgm:pt>
    <dgm:pt modelId="{A523C905-03E3-499D-90EB-589B5342FC2B}" type="pres">
      <dgm:prSet presAssocID="{9CDC870D-55FE-4CB0-A855-007ADB7EFF68}" presName="space" presStyleCnt="0"/>
      <dgm:spPr/>
    </dgm:pt>
    <dgm:pt modelId="{266BBC98-E885-4785-90E7-5F88E3CB65B1}" type="pres">
      <dgm:prSet presAssocID="{522B00CC-58C7-420A-A6CF-9405B31AFF07}" presName="composite" presStyleCnt="0"/>
      <dgm:spPr/>
    </dgm:pt>
    <dgm:pt modelId="{264EC447-B0EA-42F2-9CA7-5BA374B39FED}" type="pres">
      <dgm:prSet presAssocID="{522B00CC-58C7-420A-A6CF-9405B31AFF07}" presName="LShape" presStyleLbl="alignNode1" presStyleIdx="4" presStyleCnt="5"/>
      <dgm:spPr/>
    </dgm:pt>
    <dgm:pt modelId="{FEB3BD5F-BD13-4CB0-8250-AD46FF12F6D1}" type="pres">
      <dgm:prSet presAssocID="{522B00CC-58C7-420A-A6CF-9405B31AFF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F4355-104C-40A5-9173-330BCFA5D20C}" srcId="{C4BD8219-7770-4410-A6B1-5B48BD9A69C1}" destId="{522B00CC-58C7-420A-A6CF-9405B31AFF07}" srcOrd="2" destOrd="0" parTransId="{D87EDB6E-D7E4-4597-B359-A7BD88F927C8}" sibTransId="{6AEDA618-F53A-4E1D-81E9-3AE1D8401B31}"/>
    <dgm:cxn modelId="{31B6ACE5-E36E-4D11-A8E8-9D2B64677C10}" type="presOf" srcId="{522B00CC-58C7-420A-A6CF-9405B31AFF07}" destId="{FEB3BD5F-BD13-4CB0-8250-AD46FF12F6D1}" srcOrd="0" destOrd="0" presId="urn:microsoft.com/office/officeart/2009/3/layout/StepUpProcess"/>
    <dgm:cxn modelId="{7B3232DA-3474-4068-AAEE-269460D86248}" type="presOf" srcId="{38C6BB61-7E3E-427D-929C-40F80FC10C39}" destId="{7B5392A1-4B9B-4012-AC60-20A0C19255BD}" srcOrd="0" destOrd="0" presId="urn:microsoft.com/office/officeart/2009/3/layout/StepUpProcess"/>
    <dgm:cxn modelId="{287971DD-5EA6-402B-B015-CF1B4A63F840}" srcId="{C4BD8219-7770-4410-A6B1-5B48BD9A69C1}" destId="{38C6BB61-7E3E-427D-929C-40F80FC10C39}" srcOrd="1" destOrd="0" parTransId="{BAB7560A-235C-4635-96B7-78F75419E763}" sibTransId="{9CDC870D-55FE-4CB0-A855-007ADB7EFF68}"/>
    <dgm:cxn modelId="{35BCC8C0-46A6-4A6B-948B-4BFE26206D66}" type="presOf" srcId="{7CB79756-3D85-4BB0-90E0-8BBB5A5DF7C9}" destId="{F6DFC8EB-A157-48B2-9A85-A1EDFC8DF92C}" srcOrd="0" destOrd="0" presId="urn:microsoft.com/office/officeart/2009/3/layout/StepUpProcess"/>
    <dgm:cxn modelId="{3300B476-D01D-4165-8459-2C37613D4747}" srcId="{C4BD8219-7770-4410-A6B1-5B48BD9A69C1}" destId="{7CB79756-3D85-4BB0-90E0-8BBB5A5DF7C9}" srcOrd="0" destOrd="0" parTransId="{DF6C2640-13EF-4C81-9397-4EF469E64645}" sibTransId="{CE7B3CA1-1399-4083-97A8-29CFD21A5AC8}"/>
    <dgm:cxn modelId="{67CBC033-757B-4B42-B66A-69B811298D11}" type="presOf" srcId="{C4BD8219-7770-4410-A6B1-5B48BD9A69C1}" destId="{F81CC040-2B57-4A13-A903-DA4992919EFA}" srcOrd="0" destOrd="0" presId="urn:microsoft.com/office/officeart/2009/3/layout/StepUpProcess"/>
    <dgm:cxn modelId="{89B81F7E-7D96-4B18-AA2C-9D229AA8F692}" type="presParOf" srcId="{F81CC040-2B57-4A13-A903-DA4992919EFA}" destId="{2DF2FBBE-CED2-4547-9F39-BEFF58D86132}" srcOrd="0" destOrd="0" presId="urn:microsoft.com/office/officeart/2009/3/layout/StepUpProcess"/>
    <dgm:cxn modelId="{C58BB990-84D6-474C-9CFA-BFAF8B865AF7}" type="presParOf" srcId="{2DF2FBBE-CED2-4547-9F39-BEFF58D86132}" destId="{4049F7FE-90EF-4944-8A20-6A1F3D60B88E}" srcOrd="0" destOrd="0" presId="urn:microsoft.com/office/officeart/2009/3/layout/StepUpProcess"/>
    <dgm:cxn modelId="{38F9CE67-CEA6-4C0B-9EDC-2C48CAA18762}" type="presParOf" srcId="{2DF2FBBE-CED2-4547-9F39-BEFF58D86132}" destId="{F6DFC8EB-A157-48B2-9A85-A1EDFC8DF92C}" srcOrd="1" destOrd="0" presId="urn:microsoft.com/office/officeart/2009/3/layout/StepUpProcess"/>
    <dgm:cxn modelId="{BBEC1847-F63E-4317-984F-44891070EDC5}" type="presParOf" srcId="{2DF2FBBE-CED2-4547-9F39-BEFF58D86132}" destId="{7EE2510F-1ED1-4326-ABE9-7232509669C2}" srcOrd="2" destOrd="0" presId="urn:microsoft.com/office/officeart/2009/3/layout/StepUpProcess"/>
    <dgm:cxn modelId="{769AF02B-1306-4476-B873-665CE99FEC56}" type="presParOf" srcId="{F81CC040-2B57-4A13-A903-DA4992919EFA}" destId="{6C2507A9-8911-4569-9B9F-D3348B267FF0}" srcOrd="1" destOrd="0" presId="urn:microsoft.com/office/officeart/2009/3/layout/StepUpProcess"/>
    <dgm:cxn modelId="{5F209532-F35B-4165-91EA-B16CAC63715F}" type="presParOf" srcId="{6C2507A9-8911-4569-9B9F-D3348B267FF0}" destId="{33100D5D-8B51-45BA-AA92-ADD113B499A0}" srcOrd="0" destOrd="0" presId="urn:microsoft.com/office/officeart/2009/3/layout/StepUpProcess"/>
    <dgm:cxn modelId="{08ED3661-1FE0-454F-8284-09BA909ED04A}" type="presParOf" srcId="{F81CC040-2B57-4A13-A903-DA4992919EFA}" destId="{881876A0-E0DE-47FA-977E-129BCACEBB5B}" srcOrd="2" destOrd="0" presId="urn:microsoft.com/office/officeart/2009/3/layout/StepUpProcess"/>
    <dgm:cxn modelId="{85BC0FE6-DDA5-4D3F-8378-47EF528C5F09}" type="presParOf" srcId="{881876A0-E0DE-47FA-977E-129BCACEBB5B}" destId="{9512C5A6-8F68-427E-9818-2229667FFA60}" srcOrd="0" destOrd="0" presId="urn:microsoft.com/office/officeart/2009/3/layout/StepUpProcess"/>
    <dgm:cxn modelId="{4AC998C1-B8F8-4D6B-8635-E1FD14EB24A7}" type="presParOf" srcId="{881876A0-E0DE-47FA-977E-129BCACEBB5B}" destId="{7B5392A1-4B9B-4012-AC60-20A0C19255BD}" srcOrd="1" destOrd="0" presId="urn:microsoft.com/office/officeart/2009/3/layout/StepUpProcess"/>
    <dgm:cxn modelId="{CD76FFBD-F685-4648-9236-ECCE0EEC3747}" type="presParOf" srcId="{881876A0-E0DE-47FA-977E-129BCACEBB5B}" destId="{B0D1EFE5-23EA-44C5-8271-44497559BBE6}" srcOrd="2" destOrd="0" presId="urn:microsoft.com/office/officeart/2009/3/layout/StepUpProcess"/>
    <dgm:cxn modelId="{1EEF3403-5228-4184-A8D0-2F68DA7AFF72}" type="presParOf" srcId="{F81CC040-2B57-4A13-A903-DA4992919EFA}" destId="{052D4B28-D59F-491E-BA88-5F0A8060D939}" srcOrd="3" destOrd="0" presId="urn:microsoft.com/office/officeart/2009/3/layout/StepUpProcess"/>
    <dgm:cxn modelId="{F8865897-1D5C-44D7-9ED9-E25242795695}" type="presParOf" srcId="{052D4B28-D59F-491E-BA88-5F0A8060D939}" destId="{A523C905-03E3-499D-90EB-589B5342FC2B}" srcOrd="0" destOrd="0" presId="urn:microsoft.com/office/officeart/2009/3/layout/StepUpProcess"/>
    <dgm:cxn modelId="{ACD7204C-460F-47EF-B714-02C57D70A4F7}" type="presParOf" srcId="{F81CC040-2B57-4A13-A903-DA4992919EFA}" destId="{266BBC98-E885-4785-90E7-5F88E3CB65B1}" srcOrd="4" destOrd="0" presId="urn:microsoft.com/office/officeart/2009/3/layout/StepUpProcess"/>
    <dgm:cxn modelId="{6EBB3782-714B-4053-B903-8F9D88CC0922}" type="presParOf" srcId="{266BBC98-E885-4785-90E7-5F88E3CB65B1}" destId="{264EC447-B0EA-42F2-9CA7-5BA374B39FED}" srcOrd="0" destOrd="0" presId="urn:microsoft.com/office/officeart/2009/3/layout/StepUpProcess"/>
    <dgm:cxn modelId="{2526D9FD-1F17-489B-8CF9-1C5741920D05}" type="presParOf" srcId="{266BBC98-E885-4785-90E7-5F88E3CB65B1}" destId="{FEB3BD5F-BD13-4CB0-8250-AD46FF12F6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DF9FA-7816-42DC-B980-70E4EBD8CEC7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655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932CC-F489-4902-903A-08468678FA9C}">
      <dsp:nvSpPr>
        <dsp:cNvPr id="0" name=""/>
        <dsp:cNvSpPr/>
      </dsp:nvSpPr>
      <dsp:spPr>
        <a:xfrm>
          <a:off x="428200" y="283440"/>
          <a:ext cx="4416038" cy="567244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New Thinking</a:t>
          </a:r>
          <a:endParaRPr lang="en-GB" sz="2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28200" y="283440"/>
        <a:ext cx="4416038" cy="567244"/>
      </dsp:txXfrm>
    </dsp:sp>
    <dsp:sp modelId="{FD5D1381-ADA6-4308-ABD3-1DB361F8ED6D}">
      <dsp:nvSpPr>
        <dsp:cNvPr id="0" name=""/>
        <dsp:cNvSpPr/>
      </dsp:nvSpPr>
      <dsp:spPr>
        <a:xfrm>
          <a:off x="73672" y="212535"/>
          <a:ext cx="709055" cy="7090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3C35C-E587-4036-9A4F-FD24B49E6271}">
      <dsp:nvSpPr>
        <dsp:cNvPr id="0" name=""/>
        <dsp:cNvSpPr/>
      </dsp:nvSpPr>
      <dsp:spPr>
        <a:xfrm>
          <a:off x="834671" y="1134035"/>
          <a:ext cx="4009567" cy="567244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Leadership</a:t>
          </a:r>
          <a:endParaRPr lang="en-GB" sz="2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34671" y="1134035"/>
        <a:ext cx="4009567" cy="567244"/>
      </dsp:txXfrm>
    </dsp:sp>
    <dsp:sp modelId="{F759DAB6-E2C1-4E47-904E-F5084F16480F}">
      <dsp:nvSpPr>
        <dsp:cNvPr id="0" name=""/>
        <dsp:cNvSpPr/>
      </dsp:nvSpPr>
      <dsp:spPr>
        <a:xfrm>
          <a:off x="480143" y="1063129"/>
          <a:ext cx="709055" cy="7090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D7DB-6D58-4406-A73F-BF12CCC6D45A}">
      <dsp:nvSpPr>
        <dsp:cNvPr id="0" name=""/>
        <dsp:cNvSpPr/>
      </dsp:nvSpPr>
      <dsp:spPr>
        <a:xfrm>
          <a:off x="959425" y="1984629"/>
          <a:ext cx="3884813" cy="567244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Involvement </a:t>
          </a:r>
          <a:endParaRPr lang="en-GB" sz="2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959425" y="1984629"/>
        <a:ext cx="3884813" cy="567244"/>
      </dsp:txXfrm>
    </dsp:sp>
    <dsp:sp modelId="{66B37E40-08B3-470B-8E31-72A51D6EABC5}">
      <dsp:nvSpPr>
        <dsp:cNvPr id="0" name=""/>
        <dsp:cNvSpPr/>
      </dsp:nvSpPr>
      <dsp:spPr>
        <a:xfrm>
          <a:off x="604897" y="1913724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00FC-7FC8-45BE-81FC-8A56CCD89A95}">
      <dsp:nvSpPr>
        <dsp:cNvPr id="0" name=""/>
        <dsp:cNvSpPr/>
      </dsp:nvSpPr>
      <dsp:spPr>
        <a:xfrm>
          <a:off x="834671" y="2835224"/>
          <a:ext cx="4009567" cy="567244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Outcome and Sustainability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834671" y="2835224"/>
        <a:ext cx="4009567" cy="567244"/>
      </dsp:txXfrm>
    </dsp:sp>
    <dsp:sp modelId="{37792B17-8C70-48CC-8D45-5C6C02AEC746}">
      <dsp:nvSpPr>
        <dsp:cNvPr id="0" name=""/>
        <dsp:cNvSpPr/>
      </dsp:nvSpPr>
      <dsp:spPr>
        <a:xfrm>
          <a:off x="480143" y="2764318"/>
          <a:ext cx="709055" cy="7090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C5CFE-67CE-4A17-BFCD-CA379DA3001E}">
      <dsp:nvSpPr>
        <dsp:cNvPr id="0" name=""/>
        <dsp:cNvSpPr/>
      </dsp:nvSpPr>
      <dsp:spPr>
        <a:xfrm>
          <a:off x="428200" y="3685818"/>
          <a:ext cx="4416038" cy="567244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Transferability and Dissemination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28200" y="3685818"/>
        <a:ext cx="4416038" cy="567244"/>
      </dsp:txXfrm>
    </dsp:sp>
    <dsp:sp modelId="{02465213-ACF5-4980-83DC-F46C58F7FF84}">
      <dsp:nvSpPr>
        <dsp:cNvPr id="0" name=""/>
        <dsp:cNvSpPr/>
      </dsp:nvSpPr>
      <dsp:spPr>
        <a:xfrm>
          <a:off x="73672" y="3614913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848B-B1C2-44BE-9772-ECFF0E9594AA}">
      <dsp:nvSpPr>
        <dsp:cNvPr id="0" name=""/>
        <dsp:cNvSpPr/>
      </dsp:nvSpPr>
      <dsp:spPr>
        <a:xfrm>
          <a:off x="1489010" y="-14137"/>
          <a:ext cx="2438406" cy="2188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829508" y="243935"/>
        <a:ext cx="1405928" cy="1672369"/>
      </dsp:txXfrm>
    </dsp:sp>
    <dsp:sp modelId="{5A628645-1E08-4FF2-953A-9FE47915793F}">
      <dsp:nvSpPr>
        <dsp:cNvPr id="0" name=""/>
        <dsp:cNvSpPr/>
      </dsp:nvSpPr>
      <dsp:spPr>
        <a:xfrm>
          <a:off x="0" y="-9571"/>
          <a:ext cx="2358181" cy="21793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669213" y="247424"/>
        <a:ext cx="1359672" cy="1665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9F7FE-90EF-4944-8A20-6A1F3D60B88E}">
      <dsp:nvSpPr>
        <dsp:cNvPr id="0" name=""/>
        <dsp:cNvSpPr/>
      </dsp:nvSpPr>
      <dsp:spPr>
        <a:xfrm rot="5400000">
          <a:off x="393879" y="1147922"/>
          <a:ext cx="1185311" cy="19723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FC8EB-A157-48B2-9A85-A1EDFC8DF92C}">
      <dsp:nvSpPr>
        <dsp:cNvPr id="0" name=""/>
        <dsp:cNvSpPr/>
      </dsp:nvSpPr>
      <dsp:spPr>
        <a:xfrm>
          <a:off x="196021" y="1737224"/>
          <a:ext cx="1780631" cy="156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OPERATIONAL MANAGMENT</a:t>
          </a:r>
          <a:endParaRPr lang="en-US" sz="1400" kern="1200" dirty="0"/>
        </a:p>
      </dsp:txBody>
      <dsp:txXfrm>
        <a:off x="196021" y="1737224"/>
        <a:ext cx="1780631" cy="1560827"/>
      </dsp:txXfrm>
    </dsp:sp>
    <dsp:sp modelId="{7EE2510F-1ED1-4326-ABE9-7232509669C2}">
      <dsp:nvSpPr>
        <dsp:cNvPr id="0" name=""/>
        <dsp:cNvSpPr/>
      </dsp:nvSpPr>
      <dsp:spPr>
        <a:xfrm>
          <a:off x="1640684" y="1002717"/>
          <a:ext cx="335968" cy="3359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C5A6-8F68-427E-9818-2229667FFA60}">
      <dsp:nvSpPr>
        <dsp:cNvPr id="0" name=""/>
        <dsp:cNvSpPr/>
      </dsp:nvSpPr>
      <dsp:spPr>
        <a:xfrm rot="5400000">
          <a:off x="2573720" y="608518"/>
          <a:ext cx="1185311" cy="19723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92A1-4B9B-4012-AC60-20A0C19255BD}">
      <dsp:nvSpPr>
        <dsp:cNvPr id="0" name=""/>
        <dsp:cNvSpPr/>
      </dsp:nvSpPr>
      <dsp:spPr>
        <a:xfrm>
          <a:off x="2375862" y="1197820"/>
          <a:ext cx="1780631" cy="156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IMPROVEMENT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75862" y="1197820"/>
        <a:ext cx="1780631" cy="1560827"/>
      </dsp:txXfrm>
    </dsp:sp>
    <dsp:sp modelId="{B0D1EFE5-23EA-44C5-8271-44497559BBE6}">
      <dsp:nvSpPr>
        <dsp:cNvPr id="0" name=""/>
        <dsp:cNvSpPr/>
      </dsp:nvSpPr>
      <dsp:spPr>
        <a:xfrm>
          <a:off x="3820525" y="463313"/>
          <a:ext cx="335968" cy="33596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EC447-B0EA-42F2-9CA7-5BA374B39FED}">
      <dsp:nvSpPr>
        <dsp:cNvPr id="0" name=""/>
        <dsp:cNvSpPr/>
      </dsp:nvSpPr>
      <dsp:spPr>
        <a:xfrm rot="5400000">
          <a:off x="4753560" y="69114"/>
          <a:ext cx="1185311" cy="19723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3BD5F-BD13-4CB0-8250-AD46FF12F6D1}">
      <dsp:nvSpPr>
        <dsp:cNvPr id="0" name=""/>
        <dsp:cNvSpPr/>
      </dsp:nvSpPr>
      <dsp:spPr>
        <a:xfrm>
          <a:off x="4555703" y="658416"/>
          <a:ext cx="1780631" cy="156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MOBILISING SOCIAL ACTION </a:t>
          </a:r>
          <a:endParaRPr lang="en-US" sz="1400" kern="1200" dirty="0"/>
        </a:p>
      </dsp:txBody>
      <dsp:txXfrm>
        <a:off x="4555703" y="658416"/>
        <a:ext cx="1780631" cy="156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64A9-00A5-42E1-96F9-90D104EBB90F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128F8-22D1-4CFA-A439-8DB15A75A4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3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99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38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 l="18486" r="6475"/>
          <a:stretch>
            <a:fillRect/>
          </a:stretch>
        </p:blipFill>
        <p:spPr>
          <a:xfrm rot="10799991"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49" y="299749"/>
            <a:ext cx="1710257" cy="808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7"/>
          <p:cNvCxnSpPr/>
          <p:nvPr/>
        </p:nvCxnSpPr>
        <p:spPr>
          <a:xfrm>
            <a:off x="574618" y="5796198"/>
            <a:ext cx="3997382" cy="0"/>
          </a:xfrm>
          <a:prstGeom prst="straightConnector1">
            <a:avLst/>
          </a:prstGeom>
          <a:noFill/>
          <a:ln w="12701">
            <a:solidFill>
              <a:srgbClr val="D9D9D9"/>
            </a:solidFill>
            <a:custDash>
              <a:ds d="100000" sp="100000"/>
            </a:custDash>
          </a:ln>
        </p:spPr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 l="2913" t="9298" r="8877"/>
          <a:stretch>
            <a:fillRect/>
          </a:stretch>
        </p:blipFill>
        <p:spPr>
          <a:xfrm>
            <a:off x="-11430" y="1559856"/>
            <a:ext cx="9155430" cy="529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0" y="3353388"/>
            <a:ext cx="1869097" cy="10024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1"/>
          <p:cNvSpPr txBox="1"/>
          <p:nvPr/>
        </p:nvSpPr>
        <p:spPr>
          <a:xfrm>
            <a:off x="6016569" y="6528203"/>
            <a:ext cx="3063944" cy="282833"/>
          </a:xfrm>
          <a:prstGeom prst="rect">
            <a:avLst/>
          </a:prstGeom>
          <a:noFill/>
          <a:ln>
            <a:noFill/>
          </a:ln>
        </p:spPr>
        <p:txBody>
          <a:bodyPr vert="horz" wrap="square" lIns="93268" tIns="46634" rIns="93268" bIns="46634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65CC"/>
                </a:solidFill>
                <a:uFillTx/>
                <a:latin typeface="Calibri" pitchFamily="34"/>
                <a:ea typeface="ＭＳ Ｐゴシック"/>
              </a:rPr>
              <a:t>NUH Improvement &amp; Transformation Team</a:t>
            </a:r>
          </a:p>
        </p:txBody>
      </p:sp>
    </p:spTree>
    <p:extLst>
      <p:ext uri="{BB962C8B-B14F-4D97-AF65-F5344CB8AC3E}">
        <p14:creationId xmlns:p14="http://schemas.microsoft.com/office/powerpoint/2010/main" val="41224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09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1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8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3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0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0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4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42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9000">
              <a:srgbClr val="85C2FF"/>
            </a:gs>
            <a:gs pos="45000">
              <a:srgbClr val="C4D6EB">
                <a:lumMod val="13000"/>
                <a:lumOff val="87000"/>
              </a:srgbClr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176F-C2DD-4E1F-A4AD-30C21A411F03}" type="datetimeFigureOut">
              <a:rPr lang="en-GB" smtClean="0"/>
              <a:t>16/09/2022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C196-6B6A-4699-9DE3-CE4ABF719D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50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jp0Kb3mr_bAhUHuRQKHXEsAd4QjRx6BAgBEAU&amp;url=https://nottstv.com/new-fines-dangerous-parking-qmc-city-hospital-now-effect/&amp;psig=AOvVaw2YPDUXpnlG8TxpWmLzk3Z_&amp;ust=15283802986038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24739"/>
            <a:ext cx="8496944" cy="2062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 smtClean="0">
              <a:solidFill>
                <a:schemeClr val="accent1"/>
              </a:solidFill>
              <a:latin typeface="Arial"/>
              <a:ea typeface="ＭＳ Ｐゴシック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Co-producing our Patient Improvement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 smtClean="0">
                <a:solidFill>
                  <a:schemeClr val="tx2"/>
                </a:solidFill>
                <a:latin typeface="Arial"/>
                <a:ea typeface="ＭＳ Ｐゴシック"/>
              </a:rPr>
              <a:t>(PPIQI) Strategy and Plan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dirty="0">
              <a:solidFill>
                <a:schemeClr val="accent1"/>
              </a:solidFill>
              <a:latin typeface="Arial"/>
              <a:ea typeface="ＭＳ Ｐゴシック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 smtClean="0">
                <a:solidFill>
                  <a:schemeClr val="accent1"/>
                </a:solidFill>
                <a:latin typeface="Arial"/>
                <a:ea typeface="ＭＳ Ｐゴシック"/>
              </a:rPr>
              <a:t>Strengthening the foundations </a:t>
            </a:r>
            <a:r>
              <a:rPr lang="en-GB" sz="1600" b="1" dirty="0" smtClean="0">
                <a:solidFill>
                  <a:schemeClr val="accent1"/>
                </a:solidFill>
                <a:latin typeface="Arial"/>
                <a:ea typeface="ＭＳ Ｐゴシック"/>
              </a:rPr>
              <a:t>to improve patient and carer experience</a:t>
            </a:r>
            <a:endParaRPr lang="en-GB" sz="1600" b="1" dirty="0">
              <a:solidFill>
                <a:schemeClr val="accent1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none" strike="noStrike" kern="1200" cap="none" spc="0" dirty="0" smtClean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5" y="188640"/>
            <a:ext cx="1285875" cy="752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08518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Trish Cargill - Patient Volunteer</a:t>
            </a:r>
          </a:p>
          <a:p>
            <a:r>
              <a:rPr lang="en-GB" dirty="0" smtClean="0"/>
              <a:t>Sandra Minich - Senior Improvement Lead </a:t>
            </a:r>
          </a:p>
          <a:p>
            <a:r>
              <a:rPr lang="en-GB" dirty="0" smtClean="0"/>
              <a:t>Linda Pitchford – Head of Transformation</a:t>
            </a:r>
          </a:p>
          <a:p>
            <a:r>
              <a:rPr lang="en-GB" dirty="0" smtClean="0"/>
              <a:t>Michael Prior – </a:t>
            </a:r>
            <a:r>
              <a:rPr lang="en-GB" dirty="0"/>
              <a:t>P</a:t>
            </a:r>
            <a:r>
              <a:rPr lang="en-GB" dirty="0" smtClean="0"/>
              <a:t>atient Volunteer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2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Thank you for allowing us to share our project.</a:t>
            </a:r>
          </a:p>
          <a:p>
            <a:pPr marL="0" indent="0" algn="ctr">
              <a:buNone/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We welcome any questions…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r="21976"/>
          <a:stretch/>
        </p:blipFill>
        <p:spPr bwMode="auto">
          <a:xfrm>
            <a:off x="539553" y="3736542"/>
            <a:ext cx="1132230" cy="137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229200"/>
            <a:ext cx="12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Sandra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14438" y="5229200"/>
            <a:ext cx="12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Linda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08384" y="5229200"/>
            <a:ext cx="12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Michael</a:t>
            </a:r>
            <a:endParaRPr lang="en-GB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88" y="3736542"/>
            <a:ext cx="1728786" cy="1373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1332" y="5229200"/>
            <a:ext cx="12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Trish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42692"/>
            <a:ext cx="1792336" cy="1343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742693"/>
            <a:ext cx="1152127" cy="13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4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Nottingham University Hospitals (NUH)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822325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908720"/>
            <a:ext cx="46085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provide services to 2.5 million residents of Nottingham and </a:t>
            </a:r>
            <a:r>
              <a:rPr lang="en-GB" sz="2000" dirty="0" smtClean="0"/>
              <a:t>its </a:t>
            </a:r>
            <a:r>
              <a:rPr lang="en-GB" sz="2000" dirty="0"/>
              <a:t>surrounding </a:t>
            </a:r>
            <a:r>
              <a:rPr lang="en-GB" sz="2000" dirty="0" smtClean="0"/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further 3-4 million people across our </a:t>
            </a:r>
            <a:r>
              <a:rPr lang="en-GB" sz="2000" dirty="0" smtClean="0"/>
              <a:t>region access our specialist services - stroke</a:t>
            </a:r>
            <a:r>
              <a:rPr lang="en-GB" sz="2000" dirty="0"/>
              <a:t>, renal, neurosciences, cancer and </a:t>
            </a:r>
            <a:r>
              <a:rPr lang="en-GB" sz="2000" dirty="0" smtClean="0"/>
              <a:t>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Long History of Quality Improvement but have an ambition to shift the balance of power incorporating co-production as a default in all QI work</a:t>
            </a: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Our Quality Improvement Volunteers comprise of 10 core members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70% have had QSIR fundamentals training</a:t>
            </a:r>
          </a:p>
          <a:p>
            <a:endParaRPr lang="en-GB" sz="2000" dirty="0"/>
          </a:p>
        </p:txBody>
      </p:sp>
      <p:sp>
        <p:nvSpPr>
          <p:cNvPr id="7" name="Oval 6" descr="Image result for QMC parking tickets">
            <a:hlinkClick r:id="rId2"/>
          </p:cNvPr>
          <p:cNvSpPr/>
          <p:nvPr/>
        </p:nvSpPr>
        <p:spPr>
          <a:xfrm>
            <a:off x="323528" y="2204864"/>
            <a:ext cx="3168352" cy="295232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4" y="188640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Strengthening the Foundation – 5 Elements   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822325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1" y="138821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911EDBE-51A2-4461-944F-7C72302A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23751"/>
              </p:ext>
            </p:extLst>
          </p:nvPr>
        </p:nvGraphicFramePr>
        <p:xfrm>
          <a:off x="3707904" y="1700808"/>
          <a:ext cx="4906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Graphic 42" descr="Handshake">
            <a:extLst>
              <a:ext uri="{FF2B5EF4-FFF2-40B4-BE49-F238E27FC236}">
                <a16:creationId xmlns:a16="http://schemas.microsoft.com/office/drawing/2014/main" id="{8510A49A-5041-4517-A1E6-DFD91F3AB7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51920" y="5229200"/>
            <a:ext cx="502087" cy="792997"/>
          </a:xfrm>
          <a:prstGeom prst="rect">
            <a:avLst/>
          </a:prstGeom>
        </p:spPr>
      </p:pic>
      <p:pic>
        <p:nvPicPr>
          <p:cNvPr id="11" name="Graphic 44" descr="Users">
            <a:extLst>
              <a:ext uri="{FF2B5EF4-FFF2-40B4-BE49-F238E27FC236}">
                <a16:creationId xmlns:a16="http://schemas.microsoft.com/office/drawing/2014/main" id="{4EDC7F35-AAE1-4DA8-83B5-E0B6A377AA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36460" y="3752768"/>
            <a:ext cx="432584" cy="4325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172" y="1700808"/>
            <a:ext cx="4033780" cy="417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Our Journey to ensuring co-production in Quality Improvement as a default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283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Thinking 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822325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1" y="138821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19" y="1158492"/>
            <a:ext cx="835292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Despite the unprecedented circumstance we have found ourselves in over the past two years, we have undertaken a tremendous amount of improvement and made significant progress against our improvement strategic plan that we should rightly be proud of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GB" dirty="0"/>
              <a:t> 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This PPIQI strategy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seeks to support our NUHqi journey by describing how we will undertake a complementary path towards “co-producing” our Quality Improvement priority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areas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54" y="3128122"/>
            <a:ext cx="2034955" cy="2844854"/>
          </a:xfrm>
          <a:prstGeom prst="rect">
            <a:avLst/>
          </a:prstGeom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9620A076-BFE8-4991-9CCB-7C58F81C3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790758"/>
              </p:ext>
            </p:extLst>
          </p:nvPr>
        </p:nvGraphicFramePr>
        <p:xfrm>
          <a:off x="3540562" y="3457334"/>
          <a:ext cx="3927417" cy="21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DF82D3B-18B8-4656-B515-99AA4603FC18}"/>
              </a:ext>
            </a:extLst>
          </p:cNvPr>
          <p:cNvSpPr txBox="1"/>
          <p:nvPr/>
        </p:nvSpPr>
        <p:spPr>
          <a:xfrm>
            <a:off x="4545124" y="4260619"/>
            <a:ext cx="18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</a:p>
        </p:txBody>
      </p:sp>
      <p:sp>
        <p:nvSpPr>
          <p:cNvPr id="29" name="Arrow: Right 7">
            <a:extLst>
              <a:ext uri="{FF2B5EF4-FFF2-40B4-BE49-F238E27FC236}">
                <a16:creationId xmlns:a16="http://schemas.microsoft.com/office/drawing/2014/main" id="{FB63226C-84DA-48FF-B3F9-98C6D2605C98}"/>
              </a:ext>
            </a:extLst>
          </p:cNvPr>
          <p:cNvSpPr/>
          <p:nvPr/>
        </p:nvSpPr>
        <p:spPr>
          <a:xfrm rot="5400000">
            <a:off x="5211379" y="5640194"/>
            <a:ext cx="674518" cy="4320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A9063-4B77-4FF7-9C3A-63219DBAB082}"/>
              </a:ext>
            </a:extLst>
          </p:cNvPr>
          <p:cNvSpPr/>
          <p:nvPr/>
        </p:nvSpPr>
        <p:spPr>
          <a:xfrm>
            <a:off x="3503320" y="6420860"/>
            <a:ext cx="481309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shared goal - Improved experience of care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8A9012-6BA1-4397-9CC8-C073B6065F2F}"/>
              </a:ext>
            </a:extLst>
          </p:cNvPr>
          <p:cNvSpPr txBox="1"/>
          <p:nvPr/>
        </p:nvSpPr>
        <p:spPr>
          <a:xfrm>
            <a:off x="5979724" y="4146116"/>
            <a:ext cx="183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67F8EB-FD42-469F-85BC-4A9572CCD570}"/>
              </a:ext>
            </a:extLst>
          </p:cNvPr>
          <p:cNvSpPr txBox="1"/>
          <p:nvPr/>
        </p:nvSpPr>
        <p:spPr>
          <a:xfrm>
            <a:off x="3593211" y="4242772"/>
            <a:ext cx="195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Co-production</a:t>
            </a:r>
          </a:p>
        </p:txBody>
      </p:sp>
      <p:sp>
        <p:nvSpPr>
          <p:cNvPr id="33" name="Arrow: Curved Left 8">
            <a:extLst>
              <a:ext uri="{FF2B5EF4-FFF2-40B4-BE49-F238E27FC236}">
                <a16:creationId xmlns:a16="http://schemas.microsoft.com/office/drawing/2014/main" id="{086A4666-6354-4A04-BCB4-BF199B48A839}"/>
              </a:ext>
            </a:extLst>
          </p:cNvPr>
          <p:cNvSpPr/>
          <p:nvPr/>
        </p:nvSpPr>
        <p:spPr>
          <a:xfrm>
            <a:off x="7377241" y="3428311"/>
            <a:ext cx="792088" cy="24764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Arrow: Curved Left 13">
            <a:extLst>
              <a:ext uri="{FF2B5EF4-FFF2-40B4-BE49-F238E27FC236}">
                <a16:creationId xmlns:a16="http://schemas.microsoft.com/office/drawing/2014/main" id="{C40A7877-1AAA-478C-AA29-8236B2AEAA3F}"/>
              </a:ext>
            </a:extLst>
          </p:cNvPr>
          <p:cNvSpPr/>
          <p:nvPr/>
        </p:nvSpPr>
        <p:spPr>
          <a:xfrm rot="10800000">
            <a:off x="3009552" y="3428310"/>
            <a:ext cx="731355" cy="24849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9551" y="2924423"/>
            <a:ext cx="489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Improvement only happens by those closest to it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33344" y="35650"/>
            <a:ext cx="8781808" cy="657046"/>
          </a:xfrm>
          <a:prstGeom prst="rect">
            <a:avLst/>
          </a:prstGeom>
        </p:spPr>
        <p:txBody>
          <a:bodyPr vert="horz" lIns="121920" tIns="60960" rIns="121920" bIns="60960" numCol="1" spcCol="36000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3200" b="1">
                <a:solidFill>
                  <a:srgbClr val="AD4589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altLang="en-U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Leadership – Governance  </a:t>
            </a:r>
            <a:r>
              <a:rPr lang="en-GB" altLang="en-U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endParaRPr lang="en-GB" altLang="en-US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3427">
            <a:off x="8068083" y="-519839"/>
            <a:ext cx="1631887" cy="1566747"/>
          </a:xfrm>
          <a:prstGeom prst="rect">
            <a:avLst/>
          </a:prstGeom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180610" y="6521935"/>
            <a:ext cx="70287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3203848" y="2368409"/>
            <a:ext cx="2477156" cy="55967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PPIQI</a:t>
            </a:r>
            <a:endParaRPr lang="en-GB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14284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2132" y="3950121"/>
            <a:ext cx="1210294" cy="87220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Division Improvement Support </a:t>
            </a: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GB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732239" y="2132856"/>
            <a:ext cx="2061023" cy="500919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Patient Engagement &amp; Experience Group (PEEG)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28117" y="3825797"/>
            <a:ext cx="2664296" cy="15635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Executive Sponsor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Alison Wynne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Improvement &amp; Transformation Lead: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Sandra Minich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Patient Volunteer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Trish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Cargill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Patient Volunteer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83" y="6165304"/>
            <a:ext cx="8889413" cy="2770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kern="0" dirty="0" smtClean="0">
                <a:solidFill>
                  <a:prstClr val="black"/>
                </a:solidFill>
                <a:latin typeface="Calibri"/>
              </a:rPr>
              <a:t>Enabler - Measurement </a:t>
            </a: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for Improvement </a:t>
            </a:r>
            <a:r>
              <a:rPr lang="en-GB" sz="1200" b="1" kern="0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GB" sz="1200" b="1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7" name="Picture 4" descr="\\NUHCDATA02\Data\better for you\BfY Shared Area\007 Programme of Projects\001 Live Projects\Building Capacity and Capability_T4\Communictaions\QSIR peta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" y="728788"/>
            <a:ext cx="2699793" cy="24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1043608" y="692696"/>
            <a:ext cx="625700" cy="666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03848" y="1196752"/>
            <a:ext cx="2448872" cy="58535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Quality Improvement Management Board</a:t>
            </a:r>
            <a:endParaRPr lang="en-GB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732239" y="2708920"/>
            <a:ext cx="2061023" cy="500919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Patient Partnership Group (PPG)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732239" y="1562949"/>
            <a:ext cx="2061023" cy="500919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schemeClr val="bg1"/>
                </a:solidFill>
                <a:latin typeface="Calibri"/>
              </a:rPr>
              <a:t>QUAC</a:t>
            </a:r>
            <a:endParaRPr lang="en-GB" sz="1200" b="1" kern="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6732239" y="980728"/>
            <a:ext cx="2061023" cy="500919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schemeClr val="bg1"/>
                </a:solidFill>
                <a:latin typeface="Calibri"/>
              </a:rPr>
              <a:t>QSOG</a:t>
            </a:r>
            <a:endParaRPr lang="en-GB" sz="1200" b="1" kern="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4" name="Straight Arrow Connector 53"/>
          <p:cNvCxnSpPr>
            <a:stCxn id="63" idx="0"/>
            <a:endCxn id="40" idx="2"/>
          </p:cNvCxnSpPr>
          <p:nvPr/>
        </p:nvCxnSpPr>
        <p:spPr>
          <a:xfrm flipH="1" flipV="1">
            <a:off x="4428284" y="1782110"/>
            <a:ext cx="14142" cy="586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64" idx="1"/>
          </p:cNvCxnSpPr>
          <p:nvPr/>
        </p:nvCxnSpPr>
        <p:spPr>
          <a:xfrm flipV="1">
            <a:off x="5292080" y="1231188"/>
            <a:ext cx="1440159" cy="1417057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3" idx="3"/>
          </p:cNvCxnSpPr>
          <p:nvPr/>
        </p:nvCxnSpPr>
        <p:spPr>
          <a:xfrm>
            <a:off x="5681004" y="2648245"/>
            <a:ext cx="1012971" cy="348707"/>
          </a:xfrm>
          <a:prstGeom prst="bentConnector3">
            <a:avLst>
              <a:gd name="adj1" fmla="val 34129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2" idx="1"/>
          </p:cNvCxnSpPr>
          <p:nvPr/>
        </p:nvCxnSpPr>
        <p:spPr>
          <a:xfrm>
            <a:off x="6012159" y="1813408"/>
            <a:ext cx="720080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012159" y="2492896"/>
            <a:ext cx="68181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763688" y="940374"/>
            <a:ext cx="720080" cy="62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07704" y="1620766"/>
            <a:ext cx="791660" cy="666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043607" y="2286984"/>
            <a:ext cx="625700" cy="923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10">
            <a:extLst>
              <a:ext uri="{FF2B5EF4-FFF2-40B4-BE49-F238E27FC236}">
                <a16:creationId xmlns:a16="http://schemas.microsoft.com/office/drawing/2014/main" id="{90250A38-5F64-4EFB-9FF8-D8C4C9831D53}"/>
              </a:ext>
            </a:extLst>
          </p:cNvPr>
          <p:cNvSpPr txBox="1">
            <a:spLocks/>
          </p:cNvSpPr>
          <p:nvPr/>
        </p:nvSpPr>
        <p:spPr>
          <a:xfrm>
            <a:off x="147083" y="3770118"/>
            <a:ext cx="2618214" cy="346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&amp; Enabling Delivery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ontent Placeholder 10">
            <a:extLst>
              <a:ext uri="{FF2B5EF4-FFF2-40B4-BE49-F238E27FC236}">
                <a16:creationId xmlns:a16="http://schemas.microsoft.com/office/drawing/2014/main" id="{51BC6555-B05B-485A-A0F1-8FBCB4A50829}"/>
              </a:ext>
            </a:extLst>
          </p:cNvPr>
          <p:cNvSpPr txBox="1">
            <a:spLocks/>
          </p:cNvSpPr>
          <p:nvPr/>
        </p:nvSpPr>
        <p:spPr>
          <a:xfrm>
            <a:off x="154600" y="4077072"/>
            <a:ext cx="2617200" cy="11521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Board to ward supported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Expertise dedicated to delivery – Improvement, Insight and PMO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Permission to do – PDSAs built from the bottom up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602247" y="3945564"/>
            <a:ext cx="1210294" cy="87220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System and Trust  Improvement Support </a:t>
            </a: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GB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4256953" y="3009562"/>
            <a:ext cx="1252381" cy="9144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 flipH="1" flipV="1">
            <a:off x="3545681" y="3092055"/>
            <a:ext cx="968862" cy="7786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3226611" y="5010521"/>
            <a:ext cx="2585930" cy="87220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square" lIns="45720" rIns="45720" anchor="ctr" anchorCtr="0"/>
          <a:lstStyle/>
          <a:p>
            <a:pPr algn="ctr" defTabSz="457200" eaLnBrk="0" hangingPunct="0">
              <a:defRPr/>
            </a:pP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Divisional and Corporate  Improvement Leadership Teams  </a:t>
            </a:r>
            <a:r>
              <a:rPr lang="en-GB" sz="1200" b="1" kern="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GB" sz="1200" b="1" kern="0" dirty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40784" y="4817769"/>
            <a:ext cx="0" cy="19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8" idx="2"/>
          </p:cNvCxnSpPr>
          <p:nvPr/>
        </p:nvCxnSpPr>
        <p:spPr>
          <a:xfrm flipV="1">
            <a:off x="5207394" y="4817769"/>
            <a:ext cx="0" cy="19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Leadership – Shifting the balance of power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822325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1" y="138821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59102866"/>
              </p:ext>
            </p:extLst>
          </p:nvPr>
        </p:nvGraphicFramePr>
        <p:xfrm>
          <a:off x="251520" y="2564904"/>
          <a:ext cx="6336704" cy="376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251520" y="5402920"/>
            <a:ext cx="66967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PERFORMANCE MANAGEMENT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4680012" y="4293096"/>
            <a:ext cx="22682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CO-PRODUCING</a:t>
            </a:r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>
            <a:off x="2375755" y="4856561"/>
            <a:ext cx="457250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 IMPROVEMENT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8278" y="3337247"/>
            <a:ext cx="133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</a:rPr>
              <a:t>Keeping 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9792" y="2833191"/>
            <a:ext cx="155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Sharing </a:t>
            </a:r>
            <a:r>
              <a:rPr lang="en-US" sz="1400" b="1" dirty="0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0032" y="2384882"/>
            <a:ext cx="155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Ceding </a:t>
            </a:r>
            <a:r>
              <a:rPr lang="en-US" sz="1400" b="1" dirty="0">
                <a:solidFill>
                  <a:srgbClr val="FF0000"/>
                </a:solidFill>
              </a:rPr>
              <a:t>Power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0285" y="3166373"/>
            <a:ext cx="11484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68043" y="2276872"/>
            <a:ext cx="13354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99792" y="2688852"/>
            <a:ext cx="13354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1105642" y="1036513"/>
            <a:ext cx="3250334" cy="1003945"/>
          </a:xfrm>
          <a:prstGeom prst="wedgeRoundRectCallout">
            <a:avLst>
              <a:gd name="adj1" fmla="val 23383"/>
              <a:gd name="adj2" fmla="val 10177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The default position is often insight and feedback and  not involvement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Co-production by definition requires the sharing of power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948264" y="2547645"/>
            <a:ext cx="2035333" cy="1254838"/>
          </a:xfrm>
          <a:prstGeom prst="wedgeRoundRectCallout">
            <a:avLst>
              <a:gd name="adj1" fmla="val -89076"/>
              <a:gd name="adj2" fmla="val -6137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002060"/>
                </a:solidFill>
              </a:rPr>
              <a:t>Its about doing Quality Improvement in a completely different way </a:t>
            </a:r>
          </a:p>
        </p:txBody>
      </p:sp>
    </p:spTree>
    <p:extLst>
      <p:ext uri="{BB962C8B-B14F-4D97-AF65-F5344CB8AC3E}">
        <p14:creationId xmlns:p14="http://schemas.microsoft.com/office/powerpoint/2010/main" val="30579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3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Involvement 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661764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1" y="138821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6" y="2204864"/>
            <a:ext cx="2809978" cy="17216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35" y="4072997"/>
            <a:ext cx="2757289" cy="18762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7846" y="1209526"/>
            <a:ext cx="835292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 the last 18 months we have enabled our patient volunteers to work side by side with our staff </a:t>
            </a:r>
            <a:r>
              <a:rPr lang="en-GB" dirty="0"/>
              <a:t>on over 40 improvement projects resulting in systematic culture changes enabling genuine co-production benefits and impacts.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2204864"/>
            <a:ext cx="5326926" cy="375487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and 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Learning and Acting on Feedback from Staff and Patients experiences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appreciative enquiry approach.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Reflected on the feedback and suggestions from patients, families, carers and staff for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</a:t>
            </a:r>
            <a:r>
              <a: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experience.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Created  an environment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share ideas for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learning and improvement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including quick wins and longer term goals.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Developed an experienced based co-production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 Plan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that was reflective of the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workshops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discussions to impact 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Patient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Patient and Staff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Clinical Effectiveness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Better use of Resources 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Outcomes and Sustainability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 descr="Image result for nottingham university hospital"/>
          <p:cNvSpPr>
            <a:spLocks noChangeAspect="1" noChangeArrowheads="1"/>
          </p:cNvSpPr>
          <p:nvPr/>
        </p:nvSpPr>
        <p:spPr bwMode="auto">
          <a:xfrm>
            <a:off x="63500" y="-822325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81" y="138821"/>
            <a:ext cx="1080116" cy="1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220487" y="6029147"/>
            <a:ext cx="1576569" cy="1513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8560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</a:t>
            </a:r>
            <a:r>
              <a:rPr lang="en-GB" dirty="0" smtClean="0"/>
              <a:t>example from the Going Home From Hospital Shared Learning Workshop enabled the </a:t>
            </a:r>
            <a:r>
              <a:rPr lang="en-GB" dirty="0"/>
              <a:t>co-production of a discharge improvement plan. The outputs included:</a:t>
            </a:r>
          </a:p>
          <a:p>
            <a:r>
              <a:rPr lang="en-GB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Co-designed ICS wide D2A patient leaflet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Implemented best practice for board rounds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criteria for </a:t>
            </a:r>
            <a:r>
              <a:rPr lang="en-GB" dirty="0" smtClean="0"/>
              <a:t>discharge</a:t>
            </a:r>
          </a:p>
          <a:p>
            <a:pPr lvl="0"/>
            <a:endParaRPr lang="en-GB" dirty="0"/>
          </a:p>
          <a:p>
            <a:r>
              <a:rPr lang="en-GB" b="1" dirty="0"/>
              <a:t>Impact:</a:t>
            </a:r>
          </a:p>
          <a:p>
            <a:pPr lvl="0"/>
            <a:r>
              <a:rPr lang="en-GB" dirty="0"/>
              <a:t>Decreased pre MSFT LOS by 1 day – reduction of delay related harm potential</a:t>
            </a:r>
          </a:p>
          <a:p>
            <a:pPr lvl="0"/>
            <a:r>
              <a:rPr lang="en-GB" dirty="0"/>
              <a:t>Improved patient involvement in their discharge process using the 4 patient questions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567797" y="4191963"/>
            <a:ext cx="7875742" cy="16853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“The projects and outputs have significantly helped raise the profile and understanding of the importance/benefits of involving patients and adopting a co-production approach and are seen and used as exemplars for patient involvement and QI.” </a:t>
            </a:r>
            <a:r>
              <a:rPr lang="en-GB" b="1"/>
              <a:t>Head of Patient &amp; Public Involvement.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9928">
            <a:off x="-165180" y="6271913"/>
            <a:ext cx="1361596" cy="1307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697333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Our </a:t>
            </a:r>
            <a:r>
              <a:rPr lang="en-GB" sz="1600" dirty="0"/>
              <a:t>example from the Health Watch Appreciative Inquiry Workshop made the following recommendations</a:t>
            </a:r>
            <a:r>
              <a:rPr lang="en-GB" sz="1600" dirty="0" smtClean="0"/>
              <a:t>: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Operational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Shared Purpose and understanding of </a:t>
            </a:r>
            <a:r>
              <a:rPr lang="en-GB" sz="1600" dirty="0" smtClean="0"/>
              <a:t>co-production</a:t>
            </a:r>
          </a:p>
          <a:p>
            <a:endParaRPr lang="en-GB" sz="1600" dirty="0"/>
          </a:p>
          <a:p>
            <a:r>
              <a:rPr lang="en-GB" sz="1600" dirty="0" smtClean="0"/>
              <a:t>Our next steps will be the development of  </a:t>
            </a:r>
            <a:r>
              <a:rPr lang="en-GB" sz="1600" dirty="0"/>
              <a:t>‘Best practice guides' </a:t>
            </a:r>
            <a:r>
              <a:rPr lang="en-GB" sz="1600" dirty="0" smtClean="0"/>
              <a:t>to </a:t>
            </a:r>
            <a:r>
              <a:rPr lang="en-GB" sz="1600" dirty="0"/>
              <a:t>strengthen our foundation by bringing together best practice for improvement and provide an overarching </a:t>
            </a:r>
            <a:r>
              <a:rPr lang="en-GB" sz="1600" dirty="0" smtClean="0"/>
              <a:t>trio of framework </a:t>
            </a:r>
            <a:r>
              <a:rPr lang="en-GB" sz="1600" dirty="0"/>
              <a:t>to furnish people with the requisite knowledge and skills to impact on better care outcomes for patients, better staff and patient experience and better use of resources.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91951" y="3284985"/>
            <a:ext cx="2528521" cy="3384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5287" y="3284984"/>
            <a:ext cx="2528521" cy="338437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9623" y="3284984"/>
            <a:ext cx="2528521" cy="338437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3686" y="3284986"/>
            <a:ext cx="2429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Impact and Effectiveness Framework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557" y="3356992"/>
            <a:ext cx="242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Competency Framework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6156" y="3356992"/>
            <a:ext cx="242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PPI Framework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316" y="3990544"/>
            <a:ext cx="2096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aim of the Impact and effectiveness  ‘How to’ guide is </a:t>
            </a: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an overarching framework that enables anybody undertaking an improvement initiative to deliver successful improvements and tell their improvement story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1651" y="3990543"/>
            <a:ext cx="2096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aim of the </a:t>
            </a: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PPI Framework is to ensure staff and patients have the knowledge and skills to undertake Improvements using a co-designed approach involving patients and carers in all improvement initiatives as a default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8585" y="3991123"/>
            <a:ext cx="2096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of the Competency Framework is to </a:t>
            </a: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 </a:t>
            </a: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anybody undertaking an improvement initiative to have the core competencies and knowledge and skills (technical and non technical) at the appropriate level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864096" cy="80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849" y="-123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Transferability and Dissemination 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15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14862</TotalTime>
  <Words>852</Words>
  <Application>Microsoft Office PowerPoint</Application>
  <PresentationFormat>On-screen Show (4:3)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PowerPoint Presentation</vt:lpstr>
      <vt:lpstr>Nottingham University Hospitals (NUH)</vt:lpstr>
      <vt:lpstr>Strengthening the Foundation – 5 Elements   </vt:lpstr>
      <vt:lpstr>New Thinking </vt:lpstr>
      <vt:lpstr>PowerPoint Presentation</vt:lpstr>
      <vt:lpstr>Leadership – Shifting the balance of power</vt:lpstr>
      <vt:lpstr>Involvement </vt:lpstr>
      <vt:lpstr>Outcomes and Sustainability</vt:lpstr>
      <vt:lpstr>Transferability and Dissemination </vt:lpstr>
      <vt:lpstr>PowerPoint Presentation</vt:lpstr>
    </vt:vector>
  </TitlesOfParts>
  <Company>Nottingham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Minich Sandra (Corporate)</dc:creator>
  <cp:lastModifiedBy>Pitchford Linda (Service Improvement)</cp:lastModifiedBy>
  <cp:revision>186</cp:revision>
  <dcterms:created xsi:type="dcterms:W3CDTF">2021-05-04T08:51:30Z</dcterms:created>
  <dcterms:modified xsi:type="dcterms:W3CDTF">2022-09-16T10:35:38Z</dcterms:modified>
</cp:coreProperties>
</file>