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20"/>
  </p:notesMasterIdLst>
  <p:handoutMasterIdLst>
    <p:handoutMasterId r:id="rId21"/>
  </p:handoutMasterIdLst>
  <p:sldIdLst>
    <p:sldId id="265" r:id="rId5"/>
    <p:sldId id="360" r:id="rId6"/>
    <p:sldId id="364" r:id="rId7"/>
    <p:sldId id="365" r:id="rId8"/>
    <p:sldId id="359" r:id="rId9"/>
    <p:sldId id="363" r:id="rId10"/>
    <p:sldId id="338" r:id="rId11"/>
    <p:sldId id="347" r:id="rId12"/>
    <p:sldId id="353" r:id="rId13"/>
    <p:sldId id="367" r:id="rId14"/>
    <p:sldId id="366" r:id="rId15"/>
    <p:sldId id="355" r:id="rId16"/>
    <p:sldId id="339" r:id="rId17"/>
    <p:sldId id="350" r:id="rId18"/>
    <p:sldId id="362" r:id="rId19"/>
  </p:sldIdLst>
  <p:sldSz cx="9144000" cy="6858000" type="screen4x3"/>
  <p:notesSz cx="6645275" cy="992505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09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njo, Feyisola" initials="BF" lastIdx="6" clrIdx="0">
    <p:extLst>
      <p:ext uri="{19B8F6BF-5375-455C-9EA6-DF929625EA0E}">
        <p15:presenceInfo xmlns:p15="http://schemas.microsoft.com/office/powerpoint/2012/main" userId="S-1-5-21-72706444-2046184769-1246845465-132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1E05"/>
    <a:srgbClr val="CB0526"/>
    <a:srgbClr val="00ADC6"/>
    <a:srgbClr val="008000"/>
    <a:srgbClr val="33CCFF"/>
    <a:srgbClr val="FFFF99"/>
    <a:srgbClr val="0091C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ECBC92-DBDA-4E0B-A102-D4A2891A9B6A}" v="193" dt="2022-09-13T12:30:12.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84" autoAdjust="0"/>
    <p:restoredTop sz="96395" autoAdjust="0"/>
  </p:normalViewPr>
  <p:slideViewPr>
    <p:cSldViewPr snapToObjects="1">
      <p:cViewPr varScale="1">
        <p:scale>
          <a:sx n="115" d="100"/>
          <a:sy n="115" d="100"/>
        </p:scale>
        <p:origin x="214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54"/>
    </p:cViewPr>
  </p:sorterViewPr>
  <p:notesViewPr>
    <p:cSldViewPr snapToObjects="1">
      <p:cViewPr varScale="1">
        <p:scale>
          <a:sx n="76" d="100"/>
          <a:sy n="76" d="100"/>
        </p:scale>
        <p:origin x="-1518" y="-108"/>
      </p:cViewPr>
      <p:guideLst>
        <p:guide orient="horz" pos="3126"/>
        <p:guide pos="209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NJO, Sola (KING'S COLLEGE HOSPITAL NHS FOUNDATION TRUST)" userId="S::sbanjo@nhs.net::a78d9b9f-6b00-4c4c-82f9-c716c987f9f6" providerId="AD" clId="Web-{7FECBC92-DBDA-4E0B-A102-D4A2891A9B6A}"/>
    <pc:docChg chg="modSld sldOrd">
      <pc:chgData name="BANJO, Sola (KING'S COLLEGE HOSPITAL NHS FOUNDATION TRUST)" userId="S::sbanjo@nhs.net::a78d9b9f-6b00-4c4c-82f9-c716c987f9f6" providerId="AD" clId="Web-{7FECBC92-DBDA-4E0B-A102-D4A2891A9B6A}" dt="2022-09-13T12:30:12.321" v="122" actId="20577"/>
      <pc:docMkLst>
        <pc:docMk/>
      </pc:docMkLst>
      <pc:sldChg chg="addSp modSp">
        <pc:chgData name="BANJO, Sola (KING'S COLLEGE HOSPITAL NHS FOUNDATION TRUST)" userId="S::sbanjo@nhs.net::a78d9b9f-6b00-4c4c-82f9-c716c987f9f6" providerId="AD" clId="Web-{7FECBC92-DBDA-4E0B-A102-D4A2891A9B6A}" dt="2022-09-13T12:30:12.321" v="122" actId="20577"/>
        <pc:sldMkLst>
          <pc:docMk/>
          <pc:sldMk cId="3195992255" sldId="338"/>
        </pc:sldMkLst>
        <pc:spChg chg="mod">
          <ac:chgData name="BANJO, Sola (KING'S COLLEGE HOSPITAL NHS FOUNDATION TRUST)" userId="S::sbanjo@nhs.net::a78d9b9f-6b00-4c4c-82f9-c716c987f9f6" providerId="AD" clId="Web-{7FECBC92-DBDA-4E0B-A102-D4A2891A9B6A}" dt="2022-09-13T12:30:12.321" v="122" actId="20577"/>
          <ac:spMkLst>
            <pc:docMk/>
            <pc:sldMk cId="3195992255" sldId="338"/>
            <ac:spMk id="8" creationId="{00000000-0000-0000-0000-000000000000}"/>
          </ac:spMkLst>
        </pc:spChg>
        <pc:spChg chg="add mod">
          <ac:chgData name="BANJO, Sola (KING'S COLLEGE HOSPITAL NHS FOUNDATION TRUST)" userId="S::sbanjo@nhs.net::a78d9b9f-6b00-4c4c-82f9-c716c987f9f6" providerId="AD" clId="Web-{7FECBC92-DBDA-4E0B-A102-D4A2891A9B6A}" dt="2022-09-13T12:28:07.504" v="114"/>
          <ac:spMkLst>
            <pc:docMk/>
            <pc:sldMk cId="3195992255" sldId="338"/>
            <ac:spMk id="21" creationId="{43FD8B5A-D2EF-2E5A-3ACF-A5BF726B699D}"/>
          </ac:spMkLst>
        </pc:spChg>
        <pc:spChg chg="add mod">
          <ac:chgData name="BANJO, Sola (KING'S COLLEGE HOSPITAL NHS FOUNDATION TRUST)" userId="S::sbanjo@nhs.net::a78d9b9f-6b00-4c4c-82f9-c716c987f9f6" providerId="AD" clId="Web-{7FECBC92-DBDA-4E0B-A102-D4A2891A9B6A}" dt="2022-09-13T12:27:21.346" v="102" actId="1076"/>
          <ac:spMkLst>
            <pc:docMk/>
            <pc:sldMk cId="3195992255" sldId="338"/>
            <ac:spMk id="22" creationId="{7794D244-BF46-E147-B634-38CF4ACF2DCE}"/>
          </ac:spMkLst>
        </pc:spChg>
        <pc:spChg chg="add mod">
          <ac:chgData name="BANJO, Sola (KING'S COLLEGE HOSPITAL NHS FOUNDATION TRUST)" userId="S::sbanjo@nhs.net::a78d9b9f-6b00-4c4c-82f9-c716c987f9f6" providerId="AD" clId="Web-{7FECBC92-DBDA-4E0B-A102-D4A2891A9B6A}" dt="2022-09-13T12:27:37.237" v="107" actId="1076"/>
          <ac:spMkLst>
            <pc:docMk/>
            <pc:sldMk cId="3195992255" sldId="338"/>
            <ac:spMk id="23" creationId="{6AE45FDD-5BA3-D5D8-BAF4-84E171276C9B}"/>
          </ac:spMkLst>
        </pc:spChg>
        <pc:graphicFrameChg chg="mod">
          <ac:chgData name="BANJO, Sola (KING'S COLLEGE HOSPITAL NHS FOUNDATION TRUST)" userId="S::sbanjo@nhs.net::a78d9b9f-6b00-4c4c-82f9-c716c987f9f6" providerId="AD" clId="Web-{7FECBC92-DBDA-4E0B-A102-D4A2891A9B6A}" dt="2022-09-13T12:30:07.492" v="121" actId="14100"/>
          <ac:graphicFrameMkLst>
            <pc:docMk/>
            <pc:sldMk cId="3195992255" sldId="338"/>
            <ac:graphicFrameMk id="4" creationId="{00000000-0000-0000-0000-000000000000}"/>
          </ac:graphicFrameMkLst>
        </pc:graphicFrameChg>
      </pc:sldChg>
      <pc:sldChg chg="modSp ord">
        <pc:chgData name="BANJO, Sola (KING'S COLLEGE HOSPITAL NHS FOUNDATION TRUST)" userId="S::sbanjo@nhs.net::a78d9b9f-6b00-4c4c-82f9-c716c987f9f6" providerId="AD" clId="Web-{7FECBC92-DBDA-4E0B-A102-D4A2891A9B6A}" dt="2022-09-13T12:18:22.875" v="2" actId="20577"/>
        <pc:sldMkLst>
          <pc:docMk/>
          <pc:sldMk cId="3494983911" sldId="345"/>
        </pc:sldMkLst>
        <pc:spChg chg="mod">
          <ac:chgData name="BANJO, Sola (KING'S COLLEGE HOSPITAL NHS FOUNDATION TRUST)" userId="S::sbanjo@nhs.net::a78d9b9f-6b00-4c4c-82f9-c716c987f9f6" providerId="AD" clId="Web-{7FECBC92-DBDA-4E0B-A102-D4A2891A9B6A}" dt="2022-09-13T12:18:22.875" v="2" actId="20577"/>
          <ac:spMkLst>
            <pc:docMk/>
            <pc:sldMk cId="3494983911" sldId="345"/>
            <ac:spMk id="27651" creationId="{00000000-0000-0000-0000-000000000000}"/>
          </ac:spMkLst>
        </pc:spChg>
      </pc:sldChg>
      <pc:sldChg chg="addSp modSp">
        <pc:chgData name="BANJO, Sola (KING'S COLLEGE HOSPITAL NHS FOUNDATION TRUST)" userId="S::sbanjo@nhs.net::a78d9b9f-6b00-4c4c-82f9-c716c987f9f6" providerId="AD" clId="Web-{7FECBC92-DBDA-4E0B-A102-D4A2891A9B6A}" dt="2022-09-13T12:24:09.199" v="46" actId="20577"/>
        <pc:sldMkLst>
          <pc:docMk/>
          <pc:sldMk cId="956423906" sldId="350"/>
        </pc:sldMkLst>
        <pc:spChg chg="mod">
          <ac:chgData name="BANJO, Sola (KING'S COLLEGE HOSPITAL NHS FOUNDATION TRUST)" userId="S::sbanjo@nhs.net::a78d9b9f-6b00-4c4c-82f9-c716c987f9f6" providerId="AD" clId="Web-{7FECBC92-DBDA-4E0B-A102-D4A2891A9B6A}" dt="2022-09-13T12:24:09.199" v="46" actId="20577"/>
          <ac:spMkLst>
            <pc:docMk/>
            <pc:sldMk cId="956423906" sldId="350"/>
            <ac:spMk id="2" creationId="{00000000-0000-0000-0000-000000000000}"/>
          </ac:spMkLst>
        </pc:spChg>
        <pc:spChg chg="add mod">
          <ac:chgData name="BANJO, Sola (KING'S COLLEGE HOSPITAL NHS FOUNDATION TRUST)" userId="S::sbanjo@nhs.net::a78d9b9f-6b00-4c4c-82f9-c716c987f9f6" providerId="AD" clId="Web-{7FECBC92-DBDA-4E0B-A102-D4A2891A9B6A}" dt="2022-09-13T12:23:20.072" v="45" actId="20577"/>
          <ac:spMkLst>
            <pc:docMk/>
            <pc:sldMk cId="956423906" sldId="350"/>
            <ac:spMk id="3" creationId="{8A0198A6-6F59-E146-9473-66AE7610FB66}"/>
          </ac:spMkLst>
        </pc:spChg>
      </pc:sldChg>
      <pc:sldChg chg="modSp">
        <pc:chgData name="BANJO, Sola (KING'S COLLEGE HOSPITAL NHS FOUNDATION TRUST)" userId="S::sbanjo@nhs.net::a78d9b9f-6b00-4c4c-82f9-c716c987f9f6" providerId="AD" clId="Web-{7FECBC92-DBDA-4E0B-A102-D4A2891A9B6A}" dt="2022-09-13T12:19:46.299" v="14" actId="20577"/>
        <pc:sldMkLst>
          <pc:docMk/>
          <pc:sldMk cId="1991488643" sldId="355"/>
        </pc:sldMkLst>
        <pc:spChg chg="mod">
          <ac:chgData name="BANJO, Sola (KING'S COLLEGE HOSPITAL NHS FOUNDATION TRUST)" userId="S::sbanjo@nhs.net::a78d9b9f-6b00-4c4c-82f9-c716c987f9f6" providerId="AD" clId="Web-{7FECBC92-DBDA-4E0B-A102-D4A2891A9B6A}" dt="2022-09-13T12:19:46.299" v="14" actId="20577"/>
          <ac:spMkLst>
            <pc:docMk/>
            <pc:sldMk cId="1991488643" sldId="355"/>
            <ac:spMk id="27651"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14CEB4-1E25-43EC-AB51-1F69985FE1D7}" type="doc">
      <dgm:prSet loTypeId="urn:microsoft.com/office/officeart/2005/8/layout/venn2" loCatId="relationship" qsTypeId="urn:microsoft.com/office/officeart/2005/8/quickstyle/simple1" qsCatId="simple" csTypeId="urn:microsoft.com/office/officeart/2005/8/colors/accent2_2" csCatId="accent2" phldr="1"/>
      <dgm:spPr/>
      <dgm:t>
        <a:bodyPr/>
        <a:lstStyle/>
        <a:p>
          <a:endParaRPr lang="en-US"/>
        </a:p>
      </dgm:t>
    </dgm:pt>
    <dgm:pt modelId="{F3AC1FC2-AF9E-4C9C-A2A8-088699AAD46C}">
      <dgm:prSet phldrT="[Text]" custT="1"/>
      <dgm:spPr>
        <a:solidFill>
          <a:srgbClr val="002060"/>
        </a:solidFill>
      </dgm:spPr>
      <dgm:t>
        <a:bodyPr/>
        <a:lstStyle/>
        <a:p>
          <a:r>
            <a:rPr lang="en-US" sz="1400" b="1" dirty="0"/>
            <a:t>South East London </a:t>
          </a:r>
        </a:p>
      </dgm:t>
    </dgm:pt>
    <dgm:pt modelId="{313B8176-F0CE-4F53-8F62-D560BEA2A3C1}" type="parTrans" cxnId="{496D345E-E5EE-42AE-A080-3BC6546154E4}">
      <dgm:prSet/>
      <dgm:spPr/>
      <dgm:t>
        <a:bodyPr/>
        <a:lstStyle/>
        <a:p>
          <a:endParaRPr lang="en-US"/>
        </a:p>
      </dgm:t>
    </dgm:pt>
    <dgm:pt modelId="{0EEE7D8A-AB56-4A52-83DB-71F2AB73B25D}" type="sibTrans" cxnId="{496D345E-E5EE-42AE-A080-3BC6546154E4}">
      <dgm:prSet/>
      <dgm:spPr/>
      <dgm:t>
        <a:bodyPr/>
        <a:lstStyle/>
        <a:p>
          <a:endParaRPr lang="en-US"/>
        </a:p>
      </dgm:t>
    </dgm:pt>
    <dgm:pt modelId="{3992D70C-8AFC-4BFE-AC10-951B66885417}">
      <dgm:prSet phldrT="[Text]" custT="1"/>
      <dgm:spPr>
        <a:solidFill>
          <a:srgbClr val="00ADC6"/>
        </a:solidFill>
      </dgm:spPr>
      <dgm:t>
        <a:bodyPr/>
        <a:lstStyle/>
        <a:p>
          <a:r>
            <a:rPr lang="en-US" sz="1400" b="1" dirty="0"/>
            <a:t>Trust Teams</a:t>
          </a:r>
        </a:p>
      </dgm:t>
    </dgm:pt>
    <dgm:pt modelId="{B05496AE-AC27-4478-A375-4EB33CB7984F}" type="parTrans" cxnId="{15C570E4-3B32-4BAB-AD8A-E8F325BE261D}">
      <dgm:prSet/>
      <dgm:spPr/>
      <dgm:t>
        <a:bodyPr/>
        <a:lstStyle/>
        <a:p>
          <a:endParaRPr lang="en-US"/>
        </a:p>
      </dgm:t>
    </dgm:pt>
    <dgm:pt modelId="{BD93C458-5534-4692-8F4C-DE46B6385243}" type="sibTrans" cxnId="{15C570E4-3B32-4BAB-AD8A-E8F325BE261D}">
      <dgm:prSet/>
      <dgm:spPr/>
      <dgm:t>
        <a:bodyPr/>
        <a:lstStyle/>
        <a:p>
          <a:endParaRPr lang="en-US"/>
        </a:p>
      </dgm:t>
    </dgm:pt>
    <dgm:pt modelId="{64BE88AB-72BD-481B-BCCC-5BD6F27760F7}">
      <dgm:prSet phldrT="[Text]" custT="1"/>
      <dgm:spPr>
        <a:solidFill>
          <a:schemeClr val="accent6">
            <a:lumMod val="60000"/>
            <a:lumOff val="40000"/>
          </a:schemeClr>
        </a:solidFill>
      </dgm:spPr>
      <dgm:t>
        <a:bodyPr/>
        <a:lstStyle/>
        <a:p>
          <a:r>
            <a:rPr lang="en-US" sz="1400" b="1" dirty="0"/>
            <a:t>Wider Breast Care team</a:t>
          </a:r>
        </a:p>
        <a:p>
          <a:r>
            <a:rPr lang="en-US" sz="1300" b="1" dirty="0" smtClean="0"/>
            <a:t>(Engagement Event)</a:t>
          </a:r>
          <a:endParaRPr lang="en-US" sz="1300" b="1" dirty="0"/>
        </a:p>
      </dgm:t>
    </dgm:pt>
    <dgm:pt modelId="{CEDE2B45-E52F-4204-859A-C403F1C73D96}" type="parTrans" cxnId="{FE6177AF-FF8B-4394-9084-47F05E5E7C09}">
      <dgm:prSet/>
      <dgm:spPr/>
      <dgm:t>
        <a:bodyPr/>
        <a:lstStyle/>
        <a:p>
          <a:endParaRPr lang="en-US"/>
        </a:p>
      </dgm:t>
    </dgm:pt>
    <dgm:pt modelId="{90B13734-206A-4E43-8D63-EA500753B4E2}" type="sibTrans" cxnId="{FE6177AF-FF8B-4394-9084-47F05E5E7C09}">
      <dgm:prSet/>
      <dgm:spPr/>
      <dgm:t>
        <a:bodyPr/>
        <a:lstStyle/>
        <a:p>
          <a:endParaRPr lang="en-US"/>
        </a:p>
      </dgm:t>
    </dgm:pt>
    <dgm:pt modelId="{36D0689D-2BE1-426E-BCB5-7D6F0EF7031A}">
      <dgm:prSet phldrT="[Text]" custT="1"/>
      <dgm:spPr/>
      <dgm:t>
        <a:bodyPr/>
        <a:lstStyle/>
        <a:p>
          <a:r>
            <a:rPr lang="en-US" sz="1400" b="1" dirty="0"/>
            <a:t>Kings Cancer Collaborative Working Group</a:t>
          </a:r>
        </a:p>
      </dgm:t>
    </dgm:pt>
    <dgm:pt modelId="{865CDE6D-5486-4C2B-BA23-CC238F68FEE2}" type="parTrans" cxnId="{626C2F56-060E-494A-A7BD-96B3A630520E}">
      <dgm:prSet/>
      <dgm:spPr/>
      <dgm:t>
        <a:bodyPr/>
        <a:lstStyle/>
        <a:p>
          <a:endParaRPr lang="en-US"/>
        </a:p>
      </dgm:t>
    </dgm:pt>
    <dgm:pt modelId="{0822C1DA-E75E-49F1-9C55-8B3A42B2559C}" type="sibTrans" cxnId="{626C2F56-060E-494A-A7BD-96B3A630520E}">
      <dgm:prSet/>
      <dgm:spPr/>
      <dgm:t>
        <a:bodyPr/>
        <a:lstStyle/>
        <a:p>
          <a:endParaRPr lang="en-US"/>
        </a:p>
      </dgm:t>
    </dgm:pt>
    <dgm:pt modelId="{998DA3BD-A653-46E3-B315-97A41AF513A8}" type="pres">
      <dgm:prSet presAssocID="{B014CEB4-1E25-43EC-AB51-1F69985FE1D7}" presName="Name0" presStyleCnt="0">
        <dgm:presLayoutVars>
          <dgm:chMax val="7"/>
          <dgm:resizeHandles val="exact"/>
        </dgm:presLayoutVars>
      </dgm:prSet>
      <dgm:spPr/>
      <dgm:t>
        <a:bodyPr/>
        <a:lstStyle/>
        <a:p>
          <a:endParaRPr lang="en-US"/>
        </a:p>
      </dgm:t>
    </dgm:pt>
    <dgm:pt modelId="{C346AF1C-05EC-48FC-B8F3-A5720A1B329A}" type="pres">
      <dgm:prSet presAssocID="{B014CEB4-1E25-43EC-AB51-1F69985FE1D7}" presName="comp1" presStyleCnt="0"/>
      <dgm:spPr/>
    </dgm:pt>
    <dgm:pt modelId="{3C19FA85-35E6-4994-9B17-0D221E72EBB8}" type="pres">
      <dgm:prSet presAssocID="{B014CEB4-1E25-43EC-AB51-1F69985FE1D7}" presName="circle1" presStyleLbl="node1" presStyleIdx="0" presStyleCnt="4" custScaleX="128571"/>
      <dgm:spPr/>
      <dgm:t>
        <a:bodyPr/>
        <a:lstStyle/>
        <a:p>
          <a:endParaRPr lang="en-US"/>
        </a:p>
      </dgm:t>
    </dgm:pt>
    <dgm:pt modelId="{CC2CD3A1-DBAC-4276-B9E4-0671CB7F6511}" type="pres">
      <dgm:prSet presAssocID="{B014CEB4-1E25-43EC-AB51-1F69985FE1D7}" presName="c1text" presStyleLbl="node1" presStyleIdx="0" presStyleCnt="4">
        <dgm:presLayoutVars>
          <dgm:bulletEnabled val="1"/>
        </dgm:presLayoutVars>
      </dgm:prSet>
      <dgm:spPr/>
      <dgm:t>
        <a:bodyPr/>
        <a:lstStyle/>
        <a:p>
          <a:endParaRPr lang="en-US"/>
        </a:p>
      </dgm:t>
    </dgm:pt>
    <dgm:pt modelId="{304C5F7A-0507-4C05-8A39-9C742F70E072}" type="pres">
      <dgm:prSet presAssocID="{B014CEB4-1E25-43EC-AB51-1F69985FE1D7}" presName="comp2" presStyleCnt="0"/>
      <dgm:spPr/>
    </dgm:pt>
    <dgm:pt modelId="{F9C44B15-762C-4231-9031-E49872166DD5}" type="pres">
      <dgm:prSet presAssocID="{B014CEB4-1E25-43EC-AB51-1F69985FE1D7}" presName="circle2" presStyleLbl="node1" presStyleIdx="1" presStyleCnt="4" custScaleX="123612" custLinFactNeighborX="1167" custLinFactNeighborY="0"/>
      <dgm:spPr/>
      <dgm:t>
        <a:bodyPr/>
        <a:lstStyle/>
        <a:p>
          <a:endParaRPr lang="en-US"/>
        </a:p>
      </dgm:t>
    </dgm:pt>
    <dgm:pt modelId="{1555626A-2ABD-4EEF-AD12-9CC5A870ABC4}" type="pres">
      <dgm:prSet presAssocID="{B014CEB4-1E25-43EC-AB51-1F69985FE1D7}" presName="c2text" presStyleLbl="node1" presStyleIdx="1" presStyleCnt="4">
        <dgm:presLayoutVars>
          <dgm:bulletEnabled val="1"/>
        </dgm:presLayoutVars>
      </dgm:prSet>
      <dgm:spPr/>
      <dgm:t>
        <a:bodyPr/>
        <a:lstStyle/>
        <a:p>
          <a:endParaRPr lang="en-US"/>
        </a:p>
      </dgm:t>
    </dgm:pt>
    <dgm:pt modelId="{D8BC6BC9-62C8-414D-AF54-1229D44DD316}" type="pres">
      <dgm:prSet presAssocID="{B014CEB4-1E25-43EC-AB51-1F69985FE1D7}" presName="comp3" presStyleCnt="0"/>
      <dgm:spPr/>
    </dgm:pt>
    <dgm:pt modelId="{5ABEDBD6-004D-4F46-9362-4822323F0C07}" type="pres">
      <dgm:prSet presAssocID="{B014CEB4-1E25-43EC-AB51-1F69985FE1D7}" presName="circle3" presStyleLbl="node1" presStyleIdx="2" presStyleCnt="4" custScaleX="114581"/>
      <dgm:spPr/>
      <dgm:t>
        <a:bodyPr/>
        <a:lstStyle/>
        <a:p>
          <a:endParaRPr lang="en-US"/>
        </a:p>
      </dgm:t>
    </dgm:pt>
    <dgm:pt modelId="{5681AE27-99D7-4429-9D66-8221BD9456AF}" type="pres">
      <dgm:prSet presAssocID="{B014CEB4-1E25-43EC-AB51-1F69985FE1D7}" presName="c3text" presStyleLbl="node1" presStyleIdx="2" presStyleCnt="4">
        <dgm:presLayoutVars>
          <dgm:bulletEnabled val="1"/>
        </dgm:presLayoutVars>
      </dgm:prSet>
      <dgm:spPr/>
      <dgm:t>
        <a:bodyPr/>
        <a:lstStyle/>
        <a:p>
          <a:endParaRPr lang="en-US"/>
        </a:p>
      </dgm:t>
    </dgm:pt>
    <dgm:pt modelId="{DDB5723A-8481-46A7-A246-56612C0011DC}" type="pres">
      <dgm:prSet presAssocID="{B014CEB4-1E25-43EC-AB51-1F69985FE1D7}" presName="comp4" presStyleCnt="0"/>
      <dgm:spPr/>
    </dgm:pt>
    <dgm:pt modelId="{AE1E6CD2-6CD2-4A57-A033-CBB363DAD845}" type="pres">
      <dgm:prSet presAssocID="{B014CEB4-1E25-43EC-AB51-1F69985FE1D7}" presName="circle4" presStyleLbl="node1" presStyleIdx="3" presStyleCnt="4"/>
      <dgm:spPr/>
      <dgm:t>
        <a:bodyPr/>
        <a:lstStyle/>
        <a:p>
          <a:endParaRPr lang="en-US"/>
        </a:p>
      </dgm:t>
    </dgm:pt>
    <dgm:pt modelId="{4121B3C7-8E04-4A11-AB9E-75112B464AEB}" type="pres">
      <dgm:prSet presAssocID="{B014CEB4-1E25-43EC-AB51-1F69985FE1D7}" presName="c4text" presStyleLbl="node1" presStyleIdx="3" presStyleCnt="4">
        <dgm:presLayoutVars>
          <dgm:bulletEnabled val="1"/>
        </dgm:presLayoutVars>
      </dgm:prSet>
      <dgm:spPr/>
      <dgm:t>
        <a:bodyPr/>
        <a:lstStyle/>
        <a:p>
          <a:endParaRPr lang="en-US"/>
        </a:p>
      </dgm:t>
    </dgm:pt>
  </dgm:ptLst>
  <dgm:cxnLst>
    <dgm:cxn modelId="{B825249A-2017-4EED-806D-09F470AAFCA3}" type="presOf" srcId="{F3AC1FC2-AF9E-4C9C-A2A8-088699AAD46C}" destId="{CC2CD3A1-DBAC-4276-B9E4-0671CB7F6511}" srcOrd="1" destOrd="0" presId="urn:microsoft.com/office/officeart/2005/8/layout/venn2"/>
    <dgm:cxn modelId="{DC7B60B3-FCD9-4408-AE64-E8646B02611D}" type="presOf" srcId="{36D0689D-2BE1-426E-BCB5-7D6F0EF7031A}" destId="{4121B3C7-8E04-4A11-AB9E-75112B464AEB}" srcOrd="1" destOrd="0" presId="urn:microsoft.com/office/officeart/2005/8/layout/venn2"/>
    <dgm:cxn modelId="{FCD889BE-DB64-468F-988F-5BFF13999862}" type="presOf" srcId="{64BE88AB-72BD-481B-BCCC-5BD6F27760F7}" destId="{5681AE27-99D7-4429-9D66-8221BD9456AF}" srcOrd="1" destOrd="0" presId="urn:microsoft.com/office/officeart/2005/8/layout/venn2"/>
    <dgm:cxn modelId="{FE6177AF-FF8B-4394-9084-47F05E5E7C09}" srcId="{B014CEB4-1E25-43EC-AB51-1F69985FE1D7}" destId="{64BE88AB-72BD-481B-BCCC-5BD6F27760F7}" srcOrd="2" destOrd="0" parTransId="{CEDE2B45-E52F-4204-859A-C403F1C73D96}" sibTransId="{90B13734-206A-4E43-8D63-EA500753B4E2}"/>
    <dgm:cxn modelId="{1B196370-284B-4725-86C8-1AE1A0C87E5A}" type="presOf" srcId="{3992D70C-8AFC-4BFE-AC10-951B66885417}" destId="{F9C44B15-762C-4231-9031-E49872166DD5}" srcOrd="0" destOrd="0" presId="urn:microsoft.com/office/officeart/2005/8/layout/venn2"/>
    <dgm:cxn modelId="{496D345E-E5EE-42AE-A080-3BC6546154E4}" srcId="{B014CEB4-1E25-43EC-AB51-1F69985FE1D7}" destId="{F3AC1FC2-AF9E-4C9C-A2A8-088699AAD46C}" srcOrd="0" destOrd="0" parTransId="{313B8176-F0CE-4F53-8F62-D560BEA2A3C1}" sibTransId="{0EEE7D8A-AB56-4A52-83DB-71F2AB73B25D}"/>
    <dgm:cxn modelId="{E8DACBA5-AD07-479C-B24C-640BC529EE19}" type="presOf" srcId="{B014CEB4-1E25-43EC-AB51-1F69985FE1D7}" destId="{998DA3BD-A653-46E3-B315-97A41AF513A8}" srcOrd="0" destOrd="0" presId="urn:microsoft.com/office/officeart/2005/8/layout/venn2"/>
    <dgm:cxn modelId="{15C570E4-3B32-4BAB-AD8A-E8F325BE261D}" srcId="{B014CEB4-1E25-43EC-AB51-1F69985FE1D7}" destId="{3992D70C-8AFC-4BFE-AC10-951B66885417}" srcOrd="1" destOrd="0" parTransId="{B05496AE-AC27-4478-A375-4EB33CB7984F}" sibTransId="{BD93C458-5534-4692-8F4C-DE46B6385243}"/>
    <dgm:cxn modelId="{6CA4A4AD-E0B3-407C-B577-C024FC67EC29}" type="presOf" srcId="{F3AC1FC2-AF9E-4C9C-A2A8-088699AAD46C}" destId="{3C19FA85-35E6-4994-9B17-0D221E72EBB8}" srcOrd="0" destOrd="0" presId="urn:microsoft.com/office/officeart/2005/8/layout/venn2"/>
    <dgm:cxn modelId="{626C2F56-060E-494A-A7BD-96B3A630520E}" srcId="{B014CEB4-1E25-43EC-AB51-1F69985FE1D7}" destId="{36D0689D-2BE1-426E-BCB5-7D6F0EF7031A}" srcOrd="3" destOrd="0" parTransId="{865CDE6D-5486-4C2B-BA23-CC238F68FEE2}" sibTransId="{0822C1DA-E75E-49F1-9C55-8B3A42B2559C}"/>
    <dgm:cxn modelId="{20960B5C-7D27-44E0-8CC2-8D52DCBCADDB}" type="presOf" srcId="{64BE88AB-72BD-481B-BCCC-5BD6F27760F7}" destId="{5ABEDBD6-004D-4F46-9362-4822323F0C07}" srcOrd="0" destOrd="0" presId="urn:microsoft.com/office/officeart/2005/8/layout/venn2"/>
    <dgm:cxn modelId="{2B17506B-61C9-4DAB-BCE8-89B3385D6DC6}" type="presOf" srcId="{36D0689D-2BE1-426E-BCB5-7D6F0EF7031A}" destId="{AE1E6CD2-6CD2-4A57-A033-CBB363DAD845}" srcOrd="0" destOrd="0" presId="urn:microsoft.com/office/officeart/2005/8/layout/venn2"/>
    <dgm:cxn modelId="{8EF355F6-9CA9-4157-B82C-2EBC888C3199}" type="presOf" srcId="{3992D70C-8AFC-4BFE-AC10-951B66885417}" destId="{1555626A-2ABD-4EEF-AD12-9CC5A870ABC4}" srcOrd="1" destOrd="0" presId="urn:microsoft.com/office/officeart/2005/8/layout/venn2"/>
    <dgm:cxn modelId="{6057790B-9CB6-44BF-98BC-6B28EE7D46AC}" type="presParOf" srcId="{998DA3BD-A653-46E3-B315-97A41AF513A8}" destId="{C346AF1C-05EC-48FC-B8F3-A5720A1B329A}" srcOrd="0" destOrd="0" presId="urn:microsoft.com/office/officeart/2005/8/layout/venn2"/>
    <dgm:cxn modelId="{C6FD0DF8-1034-4C7B-96FD-63CD4F876347}" type="presParOf" srcId="{C346AF1C-05EC-48FC-B8F3-A5720A1B329A}" destId="{3C19FA85-35E6-4994-9B17-0D221E72EBB8}" srcOrd="0" destOrd="0" presId="urn:microsoft.com/office/officeart/2005/8/layout/venn2"/>
    <dgm:cxn modelId="{91A093C1-994F-40A4-AC55-FE8BDBA0467C}" type="presParOf" srcId="{C346AF1C-05EC-48FC-B8F3-A5720A1B329A}" destId="{CC2CD3A1-DBAC-4276-B9E4-0671CB7F6511}" srcOrd="1" destOrd="0" presId="urn:microsoft.com/office/officeart/2005/8/layout/venn2"/>
    <dgm:cxn modelId="{1F0896FD-C1AE-4845-90F7-A327C552C719}" type="presParOf" srcId="{998DA3BD-A653-46E3-B315-97A41AF513A8}" destId="{304C5F7A-0507-4C05-8A39-9C742F70E072}" srcOrd="1" destOrd="0" presId="urn:microsoft.com/office/officeart/2005/8/layout/venn2"/>
    <dgm:cxn modelId="{A451A9CF-928E-4F90-8874-93E48E3B59CF}" type="presParOf" srcId="{304C5F7A-0507-4C05-8A39-9C742F70E072}" destId="{F9C44B15-762C-4231-9031-E49872166DD5}" srcOrd="0" destOrd="0" presId="urn:microsoft.com/office/officeart/2005/8/layout/venn2"/>
    <dgm:cxn modelId="{B2B74DC8-78F6-4C07-B31D-783EE377113B}" type="presParOf" srcId="{304C5F7A-0507-4C05-8A39-9C742F70E072}" destId="{1555626A-2ABD-4EEF-AD12-9CC5A870ABC4}" srcOrd="1" destOrd="0" presId="urn:microsoft.com/office/officeart/2005/8/layout/venn2"/>
    <dgm:cxn modelId="{D819268B-EBDB-4768-8491-32F943F5DC3F}" type="presParOf" srcId="{998DA3BD-A653-46E3-B315-97A41AF513A8}" destId="{D8BC6BC9-62C8-414D-AF54-1229D44DD316}" srcOrd="2" destOrd="0" presId="urn:microsoft.com/office/officeart/2005/8/layout/venn2"/>
    <dgm:cxn modelId="{C810E7B7-80FC-46E8-9923-D9B2EF285E70}" type="presParOf" srcId="{D8BC6BC9-62C8-414D-AF54-1229D44DD316}" destId="{5ABEDBD6-004D-4F46-9362-4822323F0C07}" srcOrd="0" destOrd="0" presId="urn:microsoft.com/office/officeart/2005/8/layout/venn2"/>
    <dgm:cxn modelId="{73E823F0-BF85-4EB0-8CDC-8DFD551DAA36}" type="presParOf" srcId="{D8BC6BC9-62C8-414D-AF54-1229D44DD316}" destId="{5681AE27-99D7-4429-9D66-8221BD9456AF}" srcOrd="1" destOrd="0" presId="urn:microsoft.com/office/officeart/2005/8/layout/venn2"/>
    <dgm:cxn modelId="{57D4F49C-8559-471F-9964-2601A5E0F32A}" type="presParOf" srcId="{998DA3BD-A653-46E3-B315-97A41AF513A8}" destId="{DDB5723A-8481-46A7-A246-56612C0011DC}" srcOrd="3" destOrd="0" presId="urn:microsoft.com/office/officeart/2005/8/layout/venn2"/>
    <dgm:cxn modelId="{DB2135D8-127B-4225-970B-3DFA74EC39EE}" type="presParOf" srcId="{DDB5723A-8481-46A7-A246-56612C0011DC}" destId="{AE1E6CD2-6CD2-4A57-A033-CBB363DAD845}" srcOrd="0" destOrd="0" presId="urn:microsoft.com/office/officeart/2005/8/layout/venn2"/>
    <dgm:cxn modelId="{C40723BF-9B3C-4FD2-BBFD-5610DD9A87F8}" type="presParOf" srcId="{DDB5723A-8481-46A7-A246-56612C0011DC}" destId="{4121B3C7-8E04-4A11-AB9E-75112B464AEB}"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D7BA7E-79A5-4150-BFEA-4232775E2046}" type="doc">
      <dgm:prSet loTypeId="urn:microsoft.com/office/officeart/2005/8/layout/vList5" loCatId="list" qsTypeId="urn:microsoft.com/office/officeart/2005/8/quickstyle/3d1" qsCatId="3D" csTypeId="urn:microsoft.com/office/officeart/2005/8/colors/accent2_5" csCatId="accent2" phldr="1"/>
      <dgm:spPr/>
      <dgm:t>
        <a:bodyPr/>
        <a:lstStyle/>
        <a:p>
          <a:endParaRPr lang="en-US"/>
        </a:p>
      </dgm:t>
    </dgm:pt>
    <dgm:pt modelId="{B27BDAAE-4324-4C21-8C59-AE5EFDFEC03F}">
      <dgm:prSet phldrT="[Text]"/>
      <dgm:spPr/>
      <dgm:t>
        <a:bodyPr/>
        <a:lstStyle/>
        <a:p>
          <a:r>
            <a:rPr lang="en-US" dirty="0">
              <a:latin typeface="Arial" panose="020B0604020202020204" pitchFamily="34" charset="0"/>
              <a:cs typeface="Arial" panose="020B0604020202020204" pitchFamily="34" charset="0"/>
            </a:rPr>
            <a:t>Care and Compassion</a:t>
          </a:r>
        </a:p>
      </dgm:t>
    </dgm:pt>
    <dgm:pt modelId="{18DE91FA-5C99-4ED6-B01C-805A31134B16}" type="parTrans" cxnId="{1BBBC094-9F9F-4322-9EC8-8882C265ED60}">
      <dgm:prSet/>
      <dgm:spPr/>
      <dgm:t>
        <a:bodyPr/>
        <a:lstStyle/>
        <a:p>
          <a:endParaRPr lang="en-US"/>
        </a:p>
      </dgm:t>
    </dgm:pt>
    <dgm:pt modelId="{2B95940A-9CE8-461F-92C0-3E8C9150404D}" type="sibTrans" cxnId="{1BBBC094-9F9F-4322-9EC8-8882C265ED60}">
      <dgm:prSet/>
      <dgm:spPr/>
      <dgm:t>
        <a:bodyPr/>
        <a:lstStyle/>
        <a:p>
          <a:endParaRPr lang="en-US"/>
        </a:p>
      </dgm:t>
    </dgm:pt>
    <dgm:pt modelId="{9948E8C4-B64B-40E7-A85A-13F3C8DB3F15}">
      <dgm:prSet phldrT="[Text]"/>
      <dgm:spPr/>
      <dgm:t>
        <a:bodyPr/>
        <a:lstStyle/>
        <a:p>
          <a:r>
            <a:rPr lang="en-GB" dirty="0">
              <a:latin typeface="Arial" panose="020B0604020202020204" pitchFamily="34" charset="0"/>
              <a:cs typeface="Arial" panose="020B0604020202020204" pitchFamily="34" charset="0"/>
            </a:rPr>
            <a:t>CNS and consultant explanation of diagnostic testing, care and compassion is great!!!!  89% of respondents commended this aspect of care</a:t>
          </a:r>
          <a:endParaRPr lang="en-US" dirty="0">
            <a:latin typeface="Arial" panose="020B0604020202020204" pitchFamily="34" charset="0"/>
            <a:cs typeface="Arial" panose="020B0604020202020204" pitchFamily="34" charset="0"/>
          </a:endParaRPr>
        </a:p>
      </dgm:t>
    </dgm:pt>
    <dgm:pt modelId="{0A36360A-C235-4593-80F3-96C1D8CFD15D}" type="parTrans" cxnId="{E82EDD0A-A371-472F-8A45-3BF1838B6DAF}">
      <dgm:prSet/>
      <dgm:spPr/>
      <dgm:t>
        <a:bodyPr/>
        <a:lstStyle/>
        <a:p>
          <a:endParaRPr lang="en-US"/>
        </a:p>
      </dgm:t>
    </dgm:pt>
    <dgm:pt modelId="{9855EAA2-580F-4BB4-BB79-8FB0D63C1E48}" type="sibTrans" cxnId="{E82EDD0A-A371-472F-8A45-3BF1838B6DAF}">
      <dgm:prSet/>
      <dgm:spPr/>
      <dgm:t>
        <a:bodyPr/>
        <a:lstStyle/>
        <a:p>
          <a:endParaRPr lang="en-US"/>
        </a:p>
      </dgm:t>
    </dgm:pt>
    <dgm:pt modelId="{77312104-1889-46D9-994D-284EEBC36A8B}">
      <dgm:prSet phldrT="[Text]"/>
      <dgm:spPr/>
      <dgm:t>
        <a:bodyPr/>
        <a:lstStyle/>
        <a:p>
          <a:r>
            <a:rPr lang="en-US" dirty="0">
              <a:latin typeface="Arial" panose="020B0604020202020204" pitchFamily="34" charset="0"/>
              <a:cs typeface="Arial" panose="020B0604020202020204" pitchFamily="34" charset="0"/>
            </a:rPr>
            <a:t>Wider Experience of Care</a:t>
          </a:r>
        </a:p>
      </dgm:t>
    </dgm:pt>
    <dgm:pt modelId="{4067D51E-D42E-44F8-91C7-10ED5CCB24A8}" type="parTrans" cxnId="{33592314-6565-4D4C-9B6B-1282CD5A3ED7}">
      <dgm:prSet/>
      <dgm:spPr/>
      <dgm:t>
        <a:bodyPr/>
        <a:lstStyle/>
        <a:p>
          <a:endParaRPr lang="en-US"/>
        </a:p>
      </dgm:t>
    </dgm:pt>
    <dgm:pt modelId="{17D8E4C2-0FEA-422B-B3BC-AA1F77AE425B}" type="sibTrans" cxnId="{33592314-6565-4D4C-9B6B-1282CD5A3ED7}">
      <dgm:prSet/>
      <dgm:spPr/>
      <dgm:t>
        <a:bodyPr/>
        <a:lstStyle/>
        <a:p>
          <a:endParaRPr lang="en-US"/>
        </a:p>
      </dgm:t>
    </dgm:pt>
    <dgm:pt modelId="{8EDCF30C-5619-47AF-86F3-EC9A7A3371EF}">
      <dgm:prSet phldrT="[Text]"/>
      <dgm:spPr/>
      <dgm:t>
        <a:bodyPr/>
        <a:lstStyle/>
        <a:p>
          <a:r>
            <a:rPr lang="en-GB" dirty="0">
              <a:latin typeface="Arial" panose="020B0604020202020204" pitchFamily="34" charset="0"/>
              <a:cs typeface="Arial" panose="020B0604020202020204" pitchFamily="34" charset="0"/>
            </a:rPr>
            <a:t>Difficult to talk about one aspect of patient care in isolation, i.e. separating experience of care from support received</a:t>
          </a:r>
          <a:endParaRPr lang="en-US" dirty="0">
            <a:latin typeface="Arial" panose="020B0604020202020204" pitchFamily="34" charset="0"/>
            <a:cs typeface="Arial" panose="020B0604020202020204" pitchFamily="34" charset="0"/>
          </a:endParaRPr>
        </a:p>
      </dgm:t>
    </dgm:pt>
    <dgm:pt modelId="{3E061806-C723-46DD-8C69-034A44A8E2A8}" type="parTrans" cxnId="{26F68878-0D6B-4CFF-89DC-8C533CC785F3}">
      <dgm:prSet/>
      <dgm:spPr/>
      <dgm:t>
        <a:bodyPr/>
        <a:lstStyle/>
        <a:p>
          <a:endParaRPr lang="en-US"/>
        </a:p>
      </dgm:t>
    </dgm:pt>
    <dgm:pt modelId="{A7FE1F78-0736-48D3-A9E2-3518C85554F6}" type="sibTrans" cxnId="{26F68878-0D6B-4CFF-89DC-8C533CC785F3}">
      <dgm:prSet/>
      <dgm:spPr/>
      <dgm:t>
        <a:bodyPr/>
        <a:lstStyle/>
        <a:p>
          <a:endParaRPr lang="en-US"/>
        </a:p>
      </dgm:t>
    </dgm:pt>
    <dgm:pt modelId="{F63BE8FE-E528-47BC-863B-F29B69647A90}">
      <dgm:prSet phldrT="[Text]"/>
      <dgm:spPr/>
      <dgm:t>
        <a:bodyPr/>
        <a:lstStyle/>
        <a:p>
          <a:r>
            <a:rPr lang="en-GB" dirty="0">
              <a:latin typeface="Arial" panose="020B0604020202020204" pitchFamily="34" charset="0"/>
              <a:cs typeface="Arial" panose="020B0604020202020204" pitchFamily="34" charset="0"/>
            </a:rPr>
            <a:t>Communication and access to information is a ‘golden thread’ running through the patient experience programme of work</a:t>
          </a:r>
          <a:endParaRPr lang="en-US" dirty="0">
            <a:latin typeface="Arial" panose="020B0604020202020204" pitchFamily="34" charset="0"/>
            <a:cs typeface="Arial" panose="020B0604020202020204" pitchFamily="34" charset="0"/>
          </a:endParaRPr>
        </a:p>
      </dgm:t>
    </dgm:pt>
    <dgm:pt modelId="{D05ECF54-516F-47C6-8DF8-5306549B916B}" type="parTrans" cxnId="{A177B51C-5DBF-4B25-A5A6-28DE6532A108}">
      <dgm:prSet/>
      <dgm:spPr/>
      <dgm:t>
        <a:bodyPr/>
        <a:lstStyle/>
        <a:p>
          <a:endParaRPr lang="en-US"/>
        </a:p>
      </dgm:t>
    </dgm:pt>
    <dgm:pt modelId="{97D586CD-70B9-4FF9-8E04-501F53C1E7F2}" type="sibTrans" cxnId="{A177B51C-5DBF-4B25-A5A6-28DE6532A108}">
      <dgm:prSet/>
      <dgm:spPr/>
      <dgm:t>
        <a:bodyPr/>
        <a:lstStyle/>
        <a:p>
          <a:endParaRPr lang="en-US"/>
        </a:p>
      </dgm:t>
    </dgm:pt>
    <dgm:pt modelId="{2B372984-340A-4509-9FB5-413EC0EE5E77}">
      <dgm:prSet phldrT="[Text]"/>
      <dgm:spPr/>
      <dgm:t>
        <a:bodyPr/>
        <a:lstStyle/>
        <a:p>
          <a:r>
            <a:rPr lang="en-US" dirty="0">
              <a:latin typeface="Arial" panose="020B0604020202020204" pitchFamily="34" charset="0"/>
              <a:cs typeface="Arial" panose="020B0604020202020204" pitchFamily="34" charset="0"/>
            </a:rPr>
            <a:t>Communication  and Information </a:t>
          </a:r>
        </a:p>
      </dgm:t>
    </dgm:pt>
    <dgm:pt modelId="{A20993C8-E82B-4CA3-993E-A600BCB05EC8}" type="sibTrans" cxnId="{CB00B97E-DF34-4852-A48A-8DDFF1F7A5A3}">
      <dgm:prSet/>
      <dgm:spPr/>
      <dgm:t>
        <a:bodyPr/>
        <a:lstStyle/>
        <a:p>
          <a:endParaRPr lang="en-US"/>
        </a:p>
      </dgm:t>
    </dgm:pt>
    <dgm:pt modelId="{977598B5-F613-49F0-9697-9191EC6C54CF}" type="parTrans" cxnId="{CB00B97E-DF34-4852-A48A-8DDFF1F7A5A3}">
      <dgm:prSet/>
      <dgm:spPr/>
      <dgm:t>
        <a:bodyPr/>
        <a:lstStyle/>
        <a:p>
          <a:endParaRPr lang="en-US"/>
        </a:p>
      </dgm:t>
    </dgm:pt>
    <dgm:pt modelId="{BC9DC728-A823-438B-9824-31AFB63CB29D}">
      <dgm:prSet phldrT="[Text]"/>
      <dgm:spPr/>
      <dgm:t>
        <a:bodyPr/>
        <a:lstStyle/>
        <a:p>
          <a:r>
            <a:rPr lang="en-US" dirty="0">
              <a:latin typeface="Arial" panose="020B0604020202020204" pitchFamily="34" charset="0"/>
              <a:cs typeface="Arial" panose="020B0604020202020204" pitchFamily="34" charset="0"/>
            </a:rPr>
            <a:t>Consistency of information provided </a:t>
          </a:r>
        </a:p>
      </dgm:t>
    </dgm:pt>
    <dgm:pt modelId="{BA8EA601-6495-4840-80CC-21193F41258D}" type="parTrans" cxnId="{E0F5FA39-AD99-4D50-862D-A1EAE7E93554}">
      <dgm:prSet/>
      <dgm:spPr/>
      <dgm:t>
        <a:bodyPr/>
        <a:lstStyle/>
        <a:p>
          <a:endParaRPr lang="en-US"/>
        </a:p>
      </dgm:t>
    </dgm:pt>
    <dgm:pt modelId="{03394688-3B0C-499D-B6D9-2B57DA0E14A2}" type="sibTrans" cxnId="{E0F5FA39-AD99-4D50-862D-A1EAE7E93554}">
      <dgm:prSet/>
      <dgm:spPr/>
      <dgm:t>
        <a:bodyPr/>
        <a:lstStyle/>
        <a:p>
          <a:endParaRPr lang="en-US"/>
        </a:p>
      </dgm:t>
    </dgm:pt>
    <dgm:pt modelId="{A63A6D27-4DD9-4F32-8849-71BB779ADF1F}">
      <dgm:prSet phldrT="[Text]"/>
      <dgm:spPr/>
      <dgm:t>
        <a:bodyPr/>
        <a:lstStyle/>
        <a:p>
          <a:r>
            <a:rPr lang="en-US" dirty="0">
              <a:latin typeface="Arial" panose="020B0604020202020204" pitchFamily="34" charset="0"/>
              <a:cs typeface="Arial" panose="020B0604020202020204" pitchFamily="34" charset="0"/>
            </a:rPr>
            <a:t>Ongoing support and access to CNS and Support Workers</a:t>
          </a:r>
        </a:p>
      </dgm:t>
    </dgm:pt>
    <dgm:pt modelId="{562E1454-6E29-42EE-8140-83A7E512BFBD}" type="parTrans" cxnId="{D0969882-0AE4-48EC-A654-2B8D4531C648}">
      <dgm:prSet/>
      <dgm:spPr/>
      <dgm:t>
        <a:bodyPr/>
        <a:lstStyle/>
        <a:p>
          <a:endParaRPr lang="en-US"/>
        </a:p>
      </dgm:t>
    </dgm:pt>
    <dgm:pt modelId="{F64CCA39-960B-471E-8E0A-B9F2017925A6}" type="sibTrans" cxnId="{D0969882-0AE4-48EC-A654-2B8D4531C648}">
      <dgm:prSet/>
      <dgm:spPr/>
      <dgm:t>
        <a:bodyPr/>
        <a:lstStyle/>
        <a:p>
          <a:endParaRPr lang="en-US"/>
        </a:p>
      </dgm:t>
    </dgm:pt>
    <dgm:pt modelId="{37C01D3A-A546-4714-A21A-2CD56FD5F124}" type="pres">
      <dgm:prSet presAssocID="{2BD7BA7E-79A5-4150-BFEA-4232775E2046}" presName="Name0" presStyleCnt="0">
        <dgm:presLayoutVars>
          <dgm:dir/>
          <dgm:animLvl val="lvl"/>
          <dgm:resizeHandles val="exact"/>
        </dgm:presLayoutVars>
      </dgm:prSet>
      <dgm:spPr/>
      <dgm:t>
        <a:bodyPr/>
        <a:lstStyle/>
        <a:p>
          <a:endParaRPr lang="en-US"/>
        </a:p>
      </dgm:t>
    </dgm:pt>
    <dgm:pt modelId="{5E32A5B2-6AC7-4F4E-8058-3DFAA3C31937}" type="pres">
      <dgm:prSet presAssocID="{B27BDAAE-4324-4C21-8C59-AE5EFDFEC03F}" presName="linNode" presStyleCnt="0"/>
      <dgm:spPr/>
    </dgm:pt>
    <dgm:pt modelId="{AFE36ADC-8CBE-4FA2-ADE7-60ECBF2D1949}" type="pres">
      <dgm:prSet presAssocID="{B27BDAAE-4324-4C21-8C59-AE5EFDFEC03F}" presName="parentText" presStyleLbl="node1" presStyleIdx="0" presStyleCnt="3" custScaleX="64817">
        <dgm:presLayoutVars>
          <dgm:chMax val="1"/>
          <dgm:bulletEnabled val="1"/>
        </dgm:presLayoutVars>
      </dgm:prSet>
      <dgm:spPr/>
      <dgm:t>
        <a:bodyPr/>
        <a:lstStyle/>
        <a:p>
          <a:endParaRPr lang="en-US"/>
        </a:p>
      </dgm:t>
    </dgm:pt>
    <dgm:pt modelId="{9C109A25-1608-4A3B-8E8F-FAA006F91857}" type="pres">
      <dgm:prSet presAssocID="{B27BDAAE-4324-4C21-8C59-AE5EFDFEC03F}" presName="descendantText" presStyleLbl="alignAccFollowNode1" presStyleIdx="0" presStyleCnt="3" custScaleX="148508">
        <dgm:presLayoutVars>
          <dgm:bulletEnabled val="1"/>
        </dgm:presLayoutVars>
      </dgm:prSet>
      <dgm:spPr/>
      <dgm:t>
        <a:bodyPr/>
        <a:lstStyle/>
        <a:p>
          <a:endParaRPr lang="en-US"/>
        </a:p>
      </dgm:t>
    </dgm:pt>
    <dgm:pt modelId="{066B112A-971A-451D-A52A-44FA1998937D}" type="pres">
      <dgm:prSet presAssocID="{2B95940A-9CE8-461F-92C0-3E8C9150404D}" presName="sp" presStyleCnt="0"/>
      <dgm:spPr/>
    </dgm:pt>
    <dgm:pt modelId="{93797597-119A-4768-9563-2F5E3EC53CFD}" type="pres">
      <dgm:prSet presAssocID="{77312104-1889-46D9-994D-284EEBC36A8B}" presName="linNode" presStyleCnt="0"/>
      <dgm:spPr/>
    </dgm:pt>
    <dgm:pt modelId="{8142EF40-8F5A-44AF-BCE6-C08D14C00045}" type="pres">
      <dgm:prSet presAssocID="{77312104-1889-46D9-994D-284EEBC36A8B}" presName="parentText" presStyleLbl="node1" presStyleIdx="1" presStyleCnt="3" custScaleX="55481">
        <dgm:presLayoutVars>
          <dgm:chMax val="1"/>
          <dgm:bulletEnabled val="1"/>
        </dgm:presLayoutVars>
      </dgm:prSet>
      <dgm:spPr/>
      <dgm:t>
        <a:bodyPr/>
        <a:lstStyle/>
        <a:p>
          <a:endParaRPr lang="en-US"/>
        </a:p>
      </dgm:t>
    </dgm:pt>
    <dgm:pt modelId="{BF23FBDB-998B-4F0B-B628-204CAC9A7403}" type="pres">
      <dgm:prSet presAssocID="{77312104-1889-46D9-994D-284EEBC36A8B}" presName="descendantText" presStyleLbl="alignAccFollowNode1" presStyleIdx="1" presStyleCnt="3" custScaleX="134588">
        <dgm:presLayoutVars>
          <dgm:bulletEnabled val="1"/>
        </dgm:presLayoutVars>
      </dgm:prSet>
      <dgm:spPr/>
      <dgm:t>
        <a:bodyPr/>
        <a:lstStyle/>
        <a:p>
          <a:endParaRPr lang="en-US"/>
        </a:p>
      </dgm:t>
    </dgm:pt>
    <dgm:pt modelId="{A13B75E7-3061-47B2-9DAB-47D5522C6409}" type="pres">
      <dgm:prSet presAssocID="{17D8E4C2-0FEA-422B-B3BC-AA1F77AE425B}" presName="sp" presStyleCnt="0"/>
      <dgm:spPr/>
    </dgm:pt>
    <dgm:pt modelId="{882470D3-5E22-41E3-98C7-515FA524C258}" type="pres">
      <dgm:prSet presAssocID="{2B372984-340A-4509-9FB5-413EC0EE5E77}" presName="linNode" presStyleCnt="0"/>
      <dgm:spPr/>
    </dgm:pt>
    <dgm:pt modelId="{012E39E4-E07D-4615-A9AD-4857F78C2EF2}" type="pres">
      <dgm:prSet presAssocID="{2B372984-340A-4509-9FB5-413EC0EE5E77}" presName="parentText" presStyleLbl="node1" presStyleIdx="2" presStyleCnt="3" custScaleX="55481">
        <dgm:presLayoutVars>
          <dgm:chMax val="1"/>
          <dgm:bulletEnabled val="1"/>
        </dgm:presLayoutVars>
      </dgm:prSet>
      <dgm:spPr/>
      <dgm:t>
        <a:bodyPr/>
        <a:lstStyle/>
        <a:p>
          <a:endParaRPr lang="en-US"/>
        </a:p>
      </dgm:t>
    </dgm:pt>
    <dgm:pt modelId="{5497E53F-DF00-48D3-BF25-2681FD2EA964}" type="pres">
      <dgm:prSet presAssocID="{2B372984-340A-4509-9FB5-413EC0EE5E77}" presName="descendantText" presStyleLbl="alignAccFollowNode1" presStyleIdx="2" presStyleCnt="3" custScaleX="131391">
        <dgm:presLayoutVars>
          <dgm:bulletEnabled val="1"/>
        </dgm:presLayoutVars>
      </dgm:prSet>
      <dgm:spPr/>
      <dgm:t>
        <a:bodyPr/>
        <a:lstStyle/>
        <a:p>
          <a:endParaRPr lang="en-US"/>
        </a:p>
      </dgm:t>
    </dgm:pt>
  </dgm:ptLst>
  <dgm:cxnLst>
    <dgm:cxn modelId="{E82EDD0A-A371-472F-8A45-3BF1838B6DAF}" srcId="{B27BDAAE-4324-4C21-8C59-AE5EFDFEC03F}" destId="{9948E8C4-B64B-40E7-A85A-13F3C8DB3F15}" srcOrd="0" destOrd="0" parTransId="{0A36360A-C235-4593-80F3-96C1D8CFD15D}" sibTransId="{9855EAA2-580F-4BB4-BB79-8FB0D63C1E48}"/>
    <dgm:cxn modelId="{446992A3-C5F8-4545-969D-E5741BD6CFE9}" type="presOf" srcId="{BC9DC728-A823-438B-9824-31AFB63CB29D}" destId="{5497E53F-DF00-48D3-BF25-2681FD2EA964}" srcOrd="0" destOrd="0" presId="urn:microsoft.com/office/officeart/2005/8/layout/vList5"/>
    <dgm:cxn modelId="{5A195F57-4A33-481A-842F-5B265B6AB408}" type="presOf" srcId="{8EDCF30C-5619-47AF-86F3-EC9A7A3371EF}" destId="{BF23FBDB-998B-4F0B-B628-204CAC9A7403}" srcOrd="0" destOrd="0" presId="urn:microsoft.com/office/officeart/2005/8/layout/vList5"/>
    <dgm:cxn modelId="{D0969882-0AE4-48EC-A654-2B8D4531C648}" srcId="{2B372984-340A-4509-9FB5-413EC0EE5E77}" destId="{A63A6D27-4DD9-4F32-8849-71BB779ADF1F}" srcOrd="2" destOrd="0" parTransId="{562E1454-6E29-42EE-8140-83A7E512BFBD}" sibTransId="{F64CCA39-960B-471E-8E0A-B9F2017925A6}"/>
    <dgm:cxn modelId="{7F174756-6AA6-4A3A-B94F-1674BED4B397}" type="presOf" srcId="{A63A6D27-4DD9-4F32-8849-71BB779ADF1F}" destId="{5497E53F-DF00-48D3-BF25-2681FD2EA964}" srcOrd="0" destOrd="2" presId="urn:microsoft.com/office/officeart/2005/8/layout/vList5"/>
    <dgm:cxn modelId="{F75993CC-0C43-49FB-8EB9-EA78B5318A37}" type="presOf" srcId="{77312104-1889-46D9-994D-284EEBC36A8B}" destId="{8142EF40-8F5A-44AF-BCE6-C08D14C00045}" srcOrd="0" destOrd="0" presId="urn:microsoft.com/office/officeart/2005/8/layout/vList5"/>
    <dgm:cxn modelId="{0BA34A6F-62C9-4E04-9F55-49D9595A7D26}" type="presOf" srcId="{F63BE8FE-E528-47BC-863B-F29B69647A90}" destId="{5497E53F-DF00-48D3-BF25-2681FD2EA964}" srcOrd="0" destOrd="1" presId="urn:microsoft.com/office/officeart/2005/8/layout/vList5"/>
    <dgm:cxn modelId="{BC63ED03-D49A-4DBC-9CB1-11A33380F65A}" type="presOf" srcId="{2BD7BA7E-79A5-4150-BFEA-4232775E2046}" destId="{37C01D3A-A546-4714-A21A-2CD56FD5F124}" srcOrd="0" destOrd="0" presId="urn:microsoft.com/office/officeart/2005/8/layout/vList5"/>
    <dgm:cxn modelId="{26F68878-0D6B-4CFF-89DC-8C533CC785F3}" srcId="{77312104-1889-46D9-994D-284EEBC36A8B}" destId="{8EDCF30C-5619-47AF-86F3-EC9A7A3371EF}" srcOrd="0" destOrd="0" parTransId="{3E061806-C723-46DD-8C69-034A44A8E2A8}" sibTransId="{A7FE1F78-0736-48D3-A9E2-3518C85554F6}"/>
    <dgm:cxn modelId="{A177B51C-5DBF-4B25-A5A6-28DE6532A108}" srcId="{2B372984-340A-4509-9FB5-413EC0EE5E77}" destId="{F63BE8FE-E528-47BC-863B-F29B69647A90}" srcOrd="1" destOrd="0" parTransId="{D05ECF54-516F-47C6-8DF8-5306549B916B}" sibTransId="{97D586CD-70B9-4FF9-8E04-501F53C1E7F2}"/>
    <dgm:cxn modelId="{F57FD0D3-CCE0-406B-BF63-EB30E75DF5CF}" type="presOf" srcId="{2B372984-340A-4509-9FB5-413EC0EE5E77}" destId="{012E39E4-E07D-4615-A9AD-4857F78C2EF2}" srcOrd="0" destOrd="0" presId="urn:microsoft.com/office/officeart/2005/8/layout/vList5"/>
    <dgm:cxn modelId="{CB00B97E-DF34-4852-A48A-8DDFF1F7A5A3}" srcId="{2BD7BA7E-79A5-4150-BFEA-4232775E2046}" destId="{2B372984-340A-4509-9FB5-413EC0EE5E77}" srcOrd="2" destOrd="0" parTransId="{977598B5-F613-49F0-9697-9191EC6C54CF}" sibTransId="{A20993C8-E82B-4CA3-993E-A600BCB05EC8}"/>
    <dgm:cxn modelId="{3AB68BD5-6038-4B29-95BB-3D1858A55436}" type="presOf" srcId="{9948E8C4-B64B-40E7-A85A-13F3C8DB3F15}" destId="{9C109A25-1608-4A3B-8E8F-FAA006F91857}" srcOrd="0" destOrd="0" presId="urn:microsoft.com/office/officeart/2005/8/layout/vList5"/>
    <dgm:cxn modelId="{33592314-6565-4D4C-9B6B-1282CD5A3ED7}" srcId="{2BD7BA7E-79A5-4150-BFEA-4232775E2046}" destId="{77312104-1889-46D9-994D-284EEBC36A8B}" srcOrd="1" destOrd="0" parTransId="{4067D51E-D42E-44F8-91C7-10ED5CCB24A8}" sibTransId="{17D8E4C2-0FEA-422B-B3BC-AA1F77AE425B}"/>
    <dgm:cxn modelId="{E0F5FA39-AD99-4D50-862D-A1EAE7E93554}" srcId="{2B372984-340A-4509-9FB5-413EC0EE5E77}" destId="{BC9DC728-A823-438B-9824-31AFB63CB29D}" srcOrd="0" destOrd="0" parTransId="{BA8EA601-6495-4840-80CC-21193F41258D}" sibTransId="{03394688-3B0C-499D-B6D9-2B57DA0E14A2}"/>
    <dgm:cxn modelId="{1BBBC094-9F9F-4322-9EC8-8882C265ED60}" srcId="{2BD7BA7E-79A5-4150-BFEA-4232775E2046}" destId="{B27BDAAE-4324-4C21-8C59-AE5EFDFEC03F}" srcOrd="0" destOrd="0" parTransId="{18DE91FA-5C99-4ED6-B01C-805A31134B16}" sibTransId="{2B95940A-9CE8-461F-92C0-3E8C9150404D}"/>
    <dgm:cxn modelId="{46519462-D00A-4F4E-B726-4092E69DD540}" type="presOf" srcId="{B27BDAAE-4324-4C21-8C59-AE5EFDFEC03F}" destId="{AFE36ADC-8CBE-4FA2-ADE7-60ECBF2D1949}" srcOrd="0" destOrd="0" presId="urn:microsoft.com/office/officeart/2005/8/layout/vList5"/>
    <dgm:cxn modelId="{1144934C-3EC4-44C0-85A3-96AF5D8CAE1C}" type="presParOf" srcId="{37C01D3A-A546-4714-A21A-2CD56FD5F124}" destId="{5E32A5B2-6AC7-4F4E-8058-3DFAA3C31937}" srcOrd="0" destOrd="0" presId="urn:microsoft.com/office/officeart/2005/8/layout/vList5"/>
    <dgm:cxn modelId="{44087975-65C9-4058-9C0A-D372C3E5EEF4}" type="presParOf" srcId="{5E32A5B2-6AC7-4F4E-8058-3DFAA3C31937}" destId="{AFE36ADC-8CBE-4FA2-ADE7-60ECBF2D1949}" srcOrd="0" destOrd="0" presId="urn:microsoft.com/office/officeart/2005/8/layout/vList5"/>
    <dgm:cxn modelId="{3CA77301-2E7D-4961-BC1B-6F581982BC52}" type="presParOf" srcId="{5E32A5B2-6AC7-4F4E-8058-3DFAA3C31937}" destId="{9C109A25-1608-4A3B-8E8F-FAA006F91857}" srcOrd="1" destOrd="0" presId="urn:microsoft.com/office/officeart/2005/8/layout/vList5"/>
    <dgm:cxn modelId="{076578FE-80AA-4756-9DA0-51CD241E4EA1}" type="presParOf" srcId="{37C01D3A-A546-4714-A21A-2CD56FD5F124}" destId="{066B112A-971A-451D-A52A-44FA1998937D}" srcOrd="1" destOrd="0" presId="urn:microsoft.com/office/officeart/2005/8/layout/vList5"/>
    <dgm:cxn modelId="{4D835878-309D-4CE6-935A-66303E9C3DAA}" type="presParOf" srcId="{37C01D3A-A546-4714-A21A-2CD56FD5F124}" destId="{93797597-119A-4768-9563-2F5E3EC53CFD}" srcOrd="2" destOrd="0" presId="urn:microsoft.com/office/officeart/2005/8/layout/vList5"/>
    <dgm:cxn modelId="{249197A1-EFB9-4FA9-A729-85878BB45D1F}" type="presParOf" srcId="{93797597-119A-4768-9563-2F5E3EC53CFD}" destId="{8142EF40-8F5A-44AF-BCE6-C08D14C00045}" srcOrd="0" destOrd="0" presId="urn:microsoft.com/office/officeart/2005/8/layout/vList5"/>
    <dgm:cxn modelId="{6F86F975-155E-4F6B-A63E-181CAE1D41E8}" type="presParOf" srcId="{93797597-119A-4768-9563-2F5E3EC53CFD}" destId="{BF23FBDB-998B-4F0B-B628-204CAC9A7403}" srcOrd="1" destOrd="0" presId="urn:microsoft.com/office/officeart/2005/8/layout/vList5"/>
    <dgm:cxn modelId="{E838F03E-1201-4A38-8E86-8CD24CD82BDD}" type="presParOf" srcId="{37C01D3A-A546-4714-A21A-2CD56FD5F124}" destId="{A13B75E7-3061-47B2-9DAB-47D5522C6409}" srcOrd="3" destOrd="0" presId="urn:microsoft.com/office/officeart/2005/8/layout/vList5"/>
    <dgm:cxn modelId="{3243B079-D544-4619-93D6-4461DD437FD5}" type="presParOf" srcId="{37C01D3A-A546-4714-A21A-2CD56FD5F124}" destId="{882470D3-5E22-41E3-98C7-515FA524C258}" srcOrd="4" destOrd="0" presId="urn:microsoft.com/office/officeart/2005/8/layout/vList5"/>
    <dgm:cxn modelId="{14F8595D-3844-4A65-99EA-1B8CEDADBF37}" type="presParOf" srcId="{882470D3-5E22-41E3-98C7-515FA524C258}" destId="{012E39E4-E07D-4615-A9AD-4857F78C2EF2}" srcOrd="0" destOrd="0" presId="urn:microsoft.com/office/officeart/2005/8/layout/vList5"/>
    <dgm:cxn modelId="{B8658FD9-0676-4B82-ACA1-75B9AEDFA1E7}" type="presParOf" srcId="{882470D3-5E22-41E3-98C7-515FA524C258}" destId="{5497E53F-DF00-48D3-BF25-2681FD2EA96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414587-062E-4095-B2D7-030F45C669BA}" type="doc">
      <dgm:prSet loTypeId="urn:microsoft.com/office/officeart/2005/8/layout/hProcess9" loCatId="process" qsTypeId="urn:microsoft.com/office/officeart/2005/8/quickstyle/simple4" qsCatId="simple" csTypeId="urn:microsoft.com/office/officeart/2005/8/colors/colorful1" csCatId="colorful" phldr="1"/>
      <dgm:spPr/>
    </dgm:pt>
    <dgm:pt modelId="{5810F9BB-E3A9-40BF-956B-0DD51D54D37B}">
      <dgm:prSet phldrT="[Text]"/>
      <dgm:spPr>
        <a:solidFill>
          <a:srgbClr val="0070C0"/>
        </a:solidFill>
      </dgm:spPr>
      <dgm:t>
        <a:bodyPr/>
        <a:lstStyle/>
        <a:p>
          <a:r>
            <a:rPr lang="en-US" b="1" dirty="0"/>
            <a:t>Breast care flowchart for diagnostic </a:t>
          </a:r>
          <a:r>
            <a:rPr lang="en-US" b="1" dirty="0" smtClean="0"/>
            <a:t>tests</a:t>
          </a:r>
          <a:endParaRPr lang="en-US" b="1" dirty="0"/>
        </a:p>
      </dgm:t>
    </dgm:pt>
    <dgm:pt modelId="{218CA343-DB3E-49F1-88B1-5C89F39F524A}" type="parTrans" cxnId="{841D0D73-BB9A-404B-B361-CA2B7D390817}">
      <dgm:prSet/>
      <dgm:spPr/>
      <dgm:t>
        <a:bodyPr/>
        <a:lstStyle/>
        <a:p>
          <a:endParaRPr lang="en-US"/>
        </a:p>
      </dgm:t>
    </dgm:pt>
    <dgm:pt modelId="{3E297948-855F-4D26-8692-8F4E0773CCE8}" type="sibTrans" cxnId="{841D0D73-BB9A-404B-B361-CA2B7D390817}">
      <dgm:prSet/>
      <dgm:spPr/>
      <dgm:t>
        <a:bodyPr/>
        <a:lstStyle/>
        <a:p>
          <a:endParaRPr lang="en-US"/>
        </a:p>
      </dgm:t>
    </dgm:pt>
    <dgm:pt modelId="{48216EEB-6A38-499F-8384-E38B9D791563}">
      <dgm:prSet phldrT="[Text]"/>
      <dgm:spPr>
        <a:solidFill>
          <a:srgbClr val="0070C0"/>
        </a:solidFill>
      </dgm:spPr>
      <dgm:t>
        <a:bodyPr/>
        <a:lstStyle/>
        <a:p>
          <a:r>
            <a:rPr lang="en-US" b="1" dirty="0" smtClean="0"/>
            <a:t>Updated 2ww clinic letter </a:t>
          </a:r>
          <a:endParaRPr lang="en-US" b="1" dirty="0"/>
        </a:p>
      </dgm:t>
    </dgm:pt>
    <dgm:pt modelId="{77942D32-300F-4C70-9FBB-99EE46ECEBC3}" type="parTrans" cxnId="{B5D11103-3A1F-40FE-9683-F194A1C1B1C2}">
      <dgm:prSet/>
      <dgm:spPr/>
      <dgm:t>
        <a:bodyPr/>
        <a:lstStyle/>
        <a:p>
          <a:endParaRPr lang="en-US"/>
        </a:p>
      </dgm:t>
    </dgm:pt>
    <dgm:pt modelId="{B22EF87B-7AFC-41E1-ABFF-47E64491651A}" type="sibTrans" cxnId="{B5D11103-3A1F-40FE-9683-F194A1C1B1C2}">
      <dgm:prSet/>
      <dgm:spPr/>
      <dgm:t>
        <a:bodyPr/>
        <a:lstStyle/>
        <a:p>
          <a:endParaRPr lang="en-US"/>
        </a:p>
      </dgm:t>
    </dgm:pt>
    <dgm:pt modelId="{59B11D60-4484-46D3-9CD1-5120EDD06D89}">
      <dgm:prSet phldrT="[Text]"/>
      <dgm:spPr>
        <a:solidFill>
          <a:srgbClr val="00B050"/>
        </a:solidFill>
      </dgm:spPr>
      <dgm:t>
        <a:bodyPr/>
        <a:lstStyle/>
        <a:p>
          <a:r>
            <a:rPr lang="en-US" b="1" dirty="0"/>
            <a:t/>
          </a:r>
          <a:br>
            <a:rPr lang="en-US" b="1" dirty="0"/>
          </a:br>
          <a:r>
            <a:rPr lang="en-US" b="1" dirty="0"/>
            <a:t>Staff Training Video</a:t>
          </a:r>
        </a:p>
      </dgm:t>
    </dgm:pt>
    <dgm:pt modelId="{4B702A6F-F6AE-438C-BB34-F3ED6623BD94}" type="parTrans" cxnId="{8A688B1C-A615-4C25-9089-E2A8885948ED}">
      <dgm:prSet/>
      <dgm:spPr/>
      <dgm:t>
        <a:bodyPr/>
        <a:lstStyle/>
        <a:p>
          <a:endParaRPr lang="en-US"/>
        </a:p>
      </dgm:t>
    </dgm:pt>
    <dgm:pt modelId="{58853FAB-8FFC-4124-9153-F98615EB972C}" type="sibTrans" cxnId="{8A688B1C-A615-4C25-9089-E2A8885948ED}">
      <dgm:prSet/>
      <dgm:spPr/>
      <dgm:t>
        <a:bodyPr/>
        <a:lstStyle/>
        <a:p>
          <a:endParaRPr lang="en-US"/>
        </a:p>
      </dgm:t>
    </dgm:pt>
    <dgm:pt modelId="{CE177916-5614-41B8-9EF6-12438B0AC03E}">
      <dgm:prSet phldrT="[Text]"/>
      <dgm:spPr>
        <a:solidFill>
          <a:srgbClr val="00B050"/>
        </a:solidFill>
      </dgm:spPr>
      <dgm:t>
        <a:bodyPr/>
        <a:lstStyle/>
        <a:p>
          <a:r>
            <a:rPr lang="en-US" b="1" dirty="0"/>
            <a:t>Consistent presence of CNSs in 2ww / One Stop Clinic</a:t>
          </a:r>
        </a:p>
      </dgm:t>
    </dgm:pt>
    <dgm:pt modelId="{45352F17-D204-4884-8198-5718CD54C21D}" type="parTrans" cxnId="{FFC41F16-6726-4F0D-9E94-479C21DDE512}">
      <dgm:prSet/>
      <dgm:spPr/>
      <dgm:t>
        <a:bodyPr/>
        <a:lstStyle/>
        <a:p>
          <a:endParaRPr lang="en-US"/>
        </a:p>
      </dgm:t>
    </dgm:pt>
    <dgm:pt modelId="{BE2AD001-A64A-48E9-AAFC-29AD32D48BF3}" type="sibTrans" cxnId="{FFC41F16-6726-4F0D-9E94-479C21DDE512}">
      <dgm:prSet/>
      <dgm:spPr/>
      <dgm:t>
        <a:bodyPr/>
        <a:lstStyle/>
        <a:p>
          <a:endParaRPr lang="en-US"/>
        </a:p>
      </dgm:t>
    </dgm:pt>
    <dgm:pt modelId="{43EE26C9-C85D-433F-9CC7-C78DB4A8C4CA}">
      <dgm:prSet phldrT="[Text]"/>
      <dgm:spPr>
        <a:solidFill>
          <a:srgbClr val="0070C0"/>
        </a:solidFill>
      </dgm:spPr>
      <dgm:t>
        <a:bodyPr/>
        <a:lstStyle/>
        <a:p>
          <a:r>
            <a:rPr lang="en-US" b="1" dirty="0" smtClean="0"/>
            <a:t>Updated breast care unit webpages</a:t>
          </a:r>
          <a:endParaRPr lang="en-US" b="1" dirty="0"/>
        </a:p>
      </dgm:t>
    </dgm:pt>
    <dgm:pt modelId="{8C168ED2-D5CF-406D-B5EB-B2D44362DBEA}" type="parTrans" cxnId="{3A3AD80C-40E7-44A5-A88C-CCB381431BF7}">
      <dgm:prSet/>
      <dgm:spPr/>
      <dgm:t>
        <a:bodyPr/>
        <a:lstStyle/>
        <a:p>
          <a:endParaRPr lang="en-US"/>
        </a:p>
      </dgm:t>
    </dgm:pt>
    <dgm:pt modelId="{78540AEB-E8EB-4B5E-982C-31C0CF8CA0D3}" type="sibTrans" cxnId="{3A3AD80C-40E7-44A5-A88C-CCB381431BF7}">
      <dgm:prSet/>
      <dgm:spPr/>
      <dgm:t>
        <a:bodyPr/>
        <a:lstStyle/>
        <a:p>
          <a:endParaRPr lang="en-US"/>
        </a:p>
      </dgm:t>
    </dgm:pt>
    <dgm:pt modelId="{5619EC96-4924-49C4-B706-405772CDCA33}" type="pres">
      <dgm:prSet presAssocID="{CE414587-062E-4095-B2D7-030F45C669BA}" presName="CompostProcess" presStyleCnt="0">
        <dgm:presLayoutVars>
          <dgm:dir/>
          <dgm:resizeHandles val="exact"/>
        </dgm:presLayoutVars>
      </dgm:prSet>
      <dgm:spPr/>
    </dgm:pt>
    <dgm:pt modelId="{1C4510FE-B1B3-4503-86AD-F96C0B5FAF6F}" type="pres">
      <dgm:prSet presAssocID="{CE414587-062E-4095-B2D7-030F45C669BA}" presName="arrow" presStyleLbl="bgShp" presStyleIdx="0" presStyleCnt="1" custScaleX="117217"/>
      <dgm:spPr/>
    </dgm:pt>
    <dgm:pt modelId="{1FFC52DE-5D46-47D3-AAA9-5DFDB961397F}" type="pres">
      <dgm:prSet presAssocID="{CE414587-062E-4095-B2D7-030F45C669BA}" presName="linearProcess" presStyleCnt="0"/>
      <dgm:spPr/>
    </dgm:pt>
    <dgm:pt modelId="{05A50925-DA43-45F2-8474-9D944974EF70}" type="pres">
      <dgm:prSet presAssocID="{5810F9BB-E3A9-40BF-956B-0DD51D54D37B}" presName="textNode" presStyleLbl="node1" presStyleIdx="0" presStyleCnt="5">
        <dgm:presLayoutVars>
          <dgm:bulletEnabled val="1"/>
        </dgm:presLayoutVars>
      </dgm:prSet>
      <dgm:spPr/>
      <dgm:t>
        <a:bodyPr/>
        <a:lstStyle/>
        <a:p>
          <a:endParaRPr lang="en-US"/>
        </a:p>
      </dgm:t>
    </dgm:pt>
    <dgm:pt modelId="{9D38C6FA-5610-4E0C-8A71-6C039FDD45C7}" type="pres">
      <dgm:prSet presAssocID="{3E297948-855F-4D26-8692-8F4E0773CCE8}" presName="sibTrans" presStyleCnt="0"/>
      <dgm:spPr/>
    </dgm:pt>
    <dgm:pt modelId="{5C3A1F56-D4B8-470D-8F91-414D774E7574}" type="pres">
      <dgm:prSet presAssocID="{48216EEB-6A38-499F-8384-E38B9D791563}" presName="textNode" presStyleLbl="node1" presStyleIdx="1" presStyleCnt="5">
        <dgm:presLayoutVars>
          <dgm:bulletEnabled val="1"/>
        </dgm:presLayoutVars>
      </dgm:prSet>
      <dgm:spPr/>
      <dgm:t>
        <a:bodyPr/>
        <a:lstStyle/>
        <a:p>
          <a:endParaRPr lang="en-US"/>
        </a:p>
      </dgm:t>
    </dgm:pt>
    <dgm:pt modelId="{E706CE96-878B-4642-AC2A-B110E005E9F4}" type="pres">
      <dgm:prSet presAssocID="{B22EF87B-7AFC-41E1-ABFF-47E64491651A}" presName="sibTrans" presStyleCnt="0"/>
      <dgm:spPr/>
    </dgm:pt>
    <dgm:pt modelId="{6FDC0D20-92B4-4991-BB2D-9EBFA82CB9D6}" type="pres">
      <dgm:prSet presAssocID="{43EE26C9-C85D-433F-9CC7-C78DB4A8C4CA}" presName="textNode" presStyleLbl="node1" presStyleIdx="2" presStyleCnt="5">
        <dgm:presLayoutVars>
          <dgm:bulletEnabled val="1"/>
        </dgm:presLayoutVars>
      </dgm:prSet>
      <dgm:spPr/>
      <dgm:t>
        <a:bodyPr/>
        <a:lstStyle/>
        <a:p>
          <a:endParaRPr lang="en-US"/>
        </a:p>
      </dgm:t>
    </dgm:pt>
    <dgm:pt modelId="{FA6D5A98-2C0A-4133-BBE1-746F96C21DC3}" type="pres">
      <dgm:prSet presAssocID="{78540AEB-E8EB-4B5E-982C-31C0CF8CA0D3}" presName="sibTrans" presStyleCnt="0"/>
      <dgm:spPr/>
    </dgm:pt>
    <dgm:pt modelId="{84C15A4A-0B04-4255-8479-DF2A9AEE0369}" type="pres">
      <dgm:prSet presAssocID="{CE177916-5614-41B8-9EF6-12438B0AC03E}" presName="textNode" presStyleLbl="node1" presStyleIdx="3" presStyleCnt="5">
        <dgm:presLayoutVars>
          <dgm:bulletEnabled val="1"/>
        </dgm:presLayoutVars>
      </dgm:prSet>
      <dgm:spPr/>
      <dgm:t>
        <a:bodyPr/>
        <a:lstStyle/>
        <a:p>
          <a:endParaRPr lang="en-US"/>
        </a:p>
      </dgm:t>
    </dgm:pt>
    <dgm:pt modelId="{6E3A4AE4-D5DE-4AB2-8B64-356617D299A0}" type="pres">
      <dgm:prSet presAssocID="{BE2AD001-A64A-48E9-AAFC-29AD32D48BF3}" presName="sibTrans" presStyleCnt="0"/>
      <dgm:spPr/>
    </dgm:pt>
    <dgm:pt modelId="{505EAEB7-8956-422B-8FC1-F5C9A3D24EE5}" type="pres">
      <dgm:prSet presAssocID="{59B11D60-4484-46D3-9CD1-5120EDD06D89}" presName="textNode" presStyleLbl="node1" presStyleIdx="4" presStyleCnt="5">
        <dgm:presLayoutVars>
          <dgm:bulletEnabled val="1"/>
        </dgm:presLayoutVars>
      </dgm:prSet>
      <dgm:spPr/>
      <dgm:t>
        <a:bodyPr/>
        <a:lstStyle/>
        <a:p>
          <a:endParaRPr lang="en-US"/>
        </a:p>
      </dgm:t>
    </dgm:pt>
  </dgm:ptLst>
  <dgm:cxnLst>
    <dgm:cxn modelId="{B5D11103-3A1F-40FE-9683-F194A1C1B1C2}" srcId="{CE414587-062E-4095-B2D7-030F45C669BA}" destId="{48216EEB-6A38-499F-8384-E38B9D791563}" srcOrd="1" destOrd="0" parTransId="{77942D32-300F-4C70-9FBB-99EE46ECEBC3}" sibTransId="{B22EF87B-7AFC-41E1-ABFF-47E64491651A}"/>
    <dgm:cxn modelId="{54EDF0D2-96B3-4130-8816-A9BA937384CD}" type="presOf" srcId="{48216EEB-6A38-499F-8384-E38B9D791563}" destId="{5C3A1F56-D4B8-470D-8F91-414D774E7574}" srcOrd="0" destOrd="0" presId="urn:microsoft.com/office/officeart/2005/8/layout/hProcess9"/>
    <dgm:cxn modelId="{54E485CC-81BE-4FFA-A1D7-8FB97F0564E1}" type="presOf" srcId="{59B11D60-4484-46D3-9CD1-5120EDD06D89}" destId="{505EAEB7-8956-422B-8FC1-F5C9A3D24EE5}" srcOrd="0" destOrd="0" presId="urn:microsoft.com/office/officeart/2005/8/layout/hProcess9"/>
    <dgm:cxn modelId="{8A688B1C-A615-4C25-9089-E2A8885948ED}" srcId="{CE414587-062E-4095-B2D7-030F45C669BA}" destId="{59B11D60-4484-46D3-9CD1-5120EDD06D89}" srcOrd="4" destOrd="0" parTransId="{4B702A6F-F6AE-438C-BB34-F3ED6623BD94}" sibTransId="{58853FAB-8FFC-4124-9153-F98615EB972C}"/>
    <dgm:cxn modelId="{841D0D73-BB9A-404B-B361-CA2B7D390817}" srcId="{CE414587-062E-4095-B2D7-030F45C669BA}" destId="{5810F9BB-E3A9-40BF-956B-0DD51D54D37B}" srcOrd="0" destOrd="0" parTransId="{218CA343-DB3E-49F1-88B1-5C89F39F524A}" sibTransId="{3E297948-855F-4D26-8692-8F4E0773CCE8}"/>
    <dgm:cxn modelId="{BA2E2AF1-ED78-4827-AEF5-3FFB4714727D}" type="presOf" srcId="{CE414587-062E-4095-B2D7-030F45C669BA}" destId="{5619EC96-4924-49C4-B706-405772CDCA33}" srcOrd="0" destOrd="0" presId="urn:microsoft.com/office/officeart/2005/8/layout/hProcess9"/>
    <dgm:cxn modelId="{350AB2D1-98E5-421C-BA9D-78F5CB811F63}" type="presOf" srcId="{5810F9BB-E3A9-40BF-956B-0DD51D54D37B}" destId="{05A50925-DA43-45F2-8474-9D944974EF70}" srcOrd="0" destOrd="0" presId="urn:microsoft.com/office/officeart/2005/8/layout/hProcess9"/>
    <dgm:cxn modelId="{0861A8D9-5E80-45DE-954D-31D6A807D086}" type="presOf" srcId="{CE177916-5614-41B8-9EF6-12438B0AC03E}" destId="{84C15A4A-0B04-4255-8479-DF2A9AEE0369}" srcOrd="0" destOrd="0" presId="urn:microsoft.com/office/officeart/2005/8/layout/hProcess9"/>
    <dgm:cxn modelId="{3A3AD80C-40E7-44A5-A88C-CCB381431BF7}" srcId="{CE414587-062E-4095-B2D7-030F45C669BA}" destId="{43EE26C9-C85D-433F-9CC7-C78DB4A8C4CA}" srcOrd="2" destOrd="0" parTransId="{8C168ED2-D5CF-406D-B5EB-B2D44362DBEA}" sibTransId="{78540AEB-E8EB-4B5E-982C-31C0CF8CA0D3}"/>
    <dgm:cxn modelId="{FFC41F16-6726-4F0D-9E94-479C21DDE512}" srcId="{CE414587-062E-4095-B2D7-030F45C669BA}" destId="{CE177916-5614-41B8-9EF6-12438B0AC03E}" srcOrd="3" destOrd="0" parTransId="{45352F17-D204-4884-8198-5718CD54C21D}" sibTransId="{BE2AD001-A64A-48E9-AAFC-29AD32D48BF3}"/>
    <dgm:cxn modelId="{3DB8EBAF-8BDD-4374-B122-76DAB4CF670F}" type="presOf" srcId="{43EE26C9-C85D-433F-9CC7-C78DB4A8C4CA}" destId="{6FDC0D20-92B4-4991-BB2D-9EBFA82CB9D6}" srcOrd="0" destOrd="0" presId="urn:microsoft.com/office/officeart/2005/8/layout/hProcess9"/>
    <dgm:cxn modelId="{5D05031C-2C88-475D-B6FA-FC145FF0037A}" type="presParOf" srcId="{5619EC96-4924-49C4-B706-405772CDCA33}" destId="{1C4510FE-B1B3-4503-86AD-F96C0B5FAF6F}" srcOrd="0" destOrd="0" presId="urn:microsoft.com/office/officeart/2005/8/layout/hProcess9"/>
    <dgm:cxn modelId="{C375BA97-39AB-48F5-ADE7-78A214F5B9C3}" type="presParOf" srcId="{5619EC96-4924-49C4-B706-405772CDCA33}" destId="{1FFC52DE-5D46-47D3-AAA9-5DFDB961397F}" srcOrd="1" destOrd="0" presId="urn:microsoft.com/office/officeart/2005/8/layout/hProcess9"/>
    <dgm:cxn modelId="{462AC772-8364-49DC-8A33-A0D9FE9877D6}" type="presParOf" srcId="{1FFC52DE-5D46-47D3-AAA9-5DFDB961397F}" destId="{05A50925-DA43-45F2-8474-9D944974EF70}" srcOrd="0" destOrd="0" presId="urn:microsoft.com/office/officeart/2005/8/layout/hProcess9"/>
    <dgm:cxn modelId="{1D08ED7F-E4FA-460D-9487-45A056F8E920}" type="presParOf" srcId="{1FFC52DE-5D46-47D3-AAA9-5DFDB961397F}" destId="{9D38C6FA-5610-4E0C-8A71-6C039FDD45C7}" srcOrd="1" destOrd="0" presId="urn:microsoft.com/office/officeart/2005/8/layout/hProcess9"/>
    <dgm:cxn modelId="{AE97FB60-B822-4DDC-89B1-E6FF68392D8B}" type="presParOf" srcId="{1FFC52DE-5D46-47D3-AAA9-5DFDB961397F}" destId="{5C3A1F56-D4B8-470D-8F91-414D774E7574}" srcOrd="2" destOrd="0" presId="urn:microsoft.com/office/officeart/2005/8/layout/hProcess9"/>
    <dgm:cxn modelId="{AAEC5673-E0C6-4402-8CA2-89C5546B8498}" type="presParOf" srcId="{1FFC52DE-5D46-47D3-AAA9-5DFDB961397F}" destId="{E706CE96-878B-4642-AC2A-B110E005E9F4}" srcOrd="3" destOrd="0" presId="urn:microsoft.com/office/officeart/2005/8/layout/hProcess9"/>
    <dgm:cxn modelId="{C026144A-CA22-4E3D-BF8C-1F6FB7B3D5AC}" type="presParOf" srcId="{1FFC52DE-5D46-47D3-AAA9-5DFDB961397F}" destId="{6FDC0D20-92B4-4991-BB2D-9EBFA82CB9D6}" srcOrd="4" destOrd="0" presId="urn:microsoft.com/office/officeart/2005/8/layout/hProcess9"/>
    <dgm:cxn modelId="{0C8421B7-E379-4D05-AD96-25422BDBBE94}" type="presParOf" srcId="{1FFC52DE-5D46-47D3-AAA9-5DFDB961397F}" destId="{FA6D5A98-2C0A-4133-BBE1-746F96C21DC3}" srcOrd="5" destOrd="0" presId="urn:microsoft.com/office/officeart/2005/8/layout/hProcess9"/>
    <dgm:cxn modelId="{9328485E-3903-4884-9BB4-E7D7563FD8D1}" type="presParOf" srcId="{1FFC52DE-5D46-47D3-AAA9-5DFDB961397F}" destId="{84C15A4A-0B04-4255-8479-DF2A9AEE0369}" srcOrd="6" destOrd="0" presId="urn:microsoft.com/office/officeart/2005/8/layout/hProcess9"/>
    <dgm:cxn modelId="{A3459417-0BD4-4916-9013-A1B43393BED3}" type="presParOf" srcId="{1FFC52DE-5D46-47D3-AAA9-5DFDB961397F}" destId="{6E3A4AE4-D5DE-4AB2-8B64-356617D299A0}" srcOrd="7" destOrd="0" presId="urn:microsoft.com/office/officeart/2005/8/layout/hProcess9"/>
    <dgm:cxn modelId="{F1A8ADF7-A93F-4461-8BE7-93DA2E451102}" type="presParOf" srcId="{1FFC52DE-5D46-47D3-AAA9-5DFDB961397F}" destId="{505EAEB7-8956-422B-8FC1-F5C9A3D24EE5}"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19FA85-35E6-4994-9B17-0D221E72EBB8}">
      <dsp:nvSpPr>
        <dsp:cNvPr id="0" name=""/>
        <dsp:cNvSpPr/>
      </dsp:nvSpPr>
      <dsp:spPr>
        <a:xfrm>
          <a:off x="1230586" y="0"/>
          <a:ext cx="6682827" cy="5197772"/>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South East London </a:t>
          </a:r>
        </a:p>
      </dsp:txBody>
      <dsp:txXfrm>
        <a:off x="3637740" y="259888"/>
        <a:ext cx="1868518" cy="779665"/>
      </dsp:txXfrm>
    </dsp:sp>
    <dsp:sp modelId="{F9C44B15-762C-4231-9031-E49872166DD5}">
      <dsp:nvSpPr>
        <dsp:cNvPr id="0" name=""/>
        <dsp:cNvSpPr/>
      </dsp:nvSpPr>
      <dsp:spPr>
        <a:xfrm>
          <a:off x="2050498" y="1039554"/>
          <a:ext cx="5140055" cy="4158217"/>
        </a:xfrm>
        <a:prstGeom prst="ellipse">
          <a:avLst/>
        </a:prstGeom>
        <a:solidFill>
          <a:srgbClr val="00AD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Trust Teams</a:t>
          </a:r>
        </a:p>
      </dsp:txBody>
      <dsp:txXfrm>
        <a:off x="3722301" y="1289047"/>
        <a:ext cx="1796449" cy="748479"/>
      </dsp:txXfrm>
    </dsp:sp>
    <dsp:sp modelId="{5ABEDBD6-004D-4F46-9362-4822323F0C07}">
      <dsp:nvSpPr>
        <dsp:cNvPr id="0" name=""/>
        <dsp:cNvSpPr/>
      </dsp:nvSpPr>
      <dsp:spPr>
        <a:xfrm>
          <a:off x="2785302" y="2079108"/>
          <a:ext cx="3573395" cy="3118663"/>
        </a:xfrm>
        <a:prstGeom prst="ellipse">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Wider Breast Care team</a:t>
          </a:r>
        </a:p>
        <a:p>
          <a:pPr lvl="0" algn="ctr" defTabSz="622300">
            <a:lnSpc>
              <a:spcPct val="90000"/>
            </a:lnSpc>
            <a:spcBef>
              <a:spcPct val="0"/>
            </a:spcBef>
            <a:spcAft>
              <a:spcPct val="35000"/>
            </a:spcAft>
          </a:pPr>
          <a:r>
            <a:rPr lang="en-US" sz="1300" b="1" kern="1200" dirty="0" smtClean="0"/>
            <a:t>(Engagement Event)</a:t>
          </a:r>
          <a:endParaRPr lang="en-US" sz="1300" b="1" kern="1200" dirty="0"/>
        </a:p>
      </dsp:txBody>
      <dsp:txXfrm>
        <a:off x="3739398" y="2313008"/>
        <a:ext cx="1665202" cy="701699"/>
      </dsp:txXfrm>
    </dsp:sp>
    <dsp:sp modelId="{AE1E6CD2-6CD2-4A57-A033-CBB363DAD845}">
      <dsp:nvSpPr>
        <dsp:cNvPr id="0" name=""/>
        <dsp:cNvSpPr/>
      </dsp:nvSpPr>
      <dsp:spPr>
        <a:xfrm>
          <a:off x="3532445" y="3118663"/>
          <a:ext cx="2079108" cy="207910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a:t>Kings Cancer Collaborative Working Group</a:t>
          </a:r>
        </a:p>
      </dsp:txBody>
      <dsp:txXfrm>
        <a:off x="3836924" y="3638440"/>
        <a:ext cx="1470151" cy="1039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09A25-1608-4A3B-8E8F-FAA006F91857}">
      <dsp:nvSpPr>
        <dsp:cNvPr id="0" name=""/>
        <dsp:cNvSpPr/>
      </dsp:nvSpPr>
      <dsp:spPr>
        <a:xfrm rot="5400000">
          <a:off x="4609580" y="-2788433"/>
          <a:ext cx="1039615" cy="6880324"/>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CNS and consultant explanation of diagnostic testing, care and compassion is great!!!!  89% of respondents commended this aspect of care</a:t>
          </a:r>
          <a:endParaRPr lang="en-US" sz="1500" kern="1200" dirty="0">
            <a:latin typeface="Arial" panose="020B0604020202020204" pitchFamily="34" charset="0"/>
            <a:cs typeface="Arial" panose="020B0604020202020204" pitchFamily="34" charset="0"/>
          </a:endParaRPr>
        </a:p>
      </dsp:txBody>
      <dsp:txXfrm rot="-5400000">
        <a:off x="1689226" y="182671"/>
        <a:ext cx="6829574" cy="938115"/>
      </dsp:txXfrm>
    </dsp:sp>
    <dsp:sp modelId="{AFE36ADC-8CBE-4FA2-ADE7-60ECBF2D1949}">
      <dsp:nvSpPr>
        <dsp:cNvPr id="0" name=""/>
        <dsp:cNvSpPr/>
      </dsp:nvSpPr>
      <dsp:spPr>
        <a:xfrm>
          <a:off x="67" y="1968"/>
          <a:ext cx="1689158" cy="1299519"/>
        </a:xfrm>
        <a:prstGeom prst="roundRect">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kern="1200" dirty="0">
              <a:latin typeface="Arial" panose="020B0604020202020204" pitchFamily="34" charset="0"/>
              <a:cs typeface="Arial" panose="020B0604020202020204" pitchFamily="34" charset="0"/>
            </a:rPr>
            <a:t>Care and Compassion</a:t>
          </a:r>
        </a:p>
      </dsp:txBody>
      <dsp:txXfrm>
        <a:off x="63504" y="65405"/>
        <a:ext cx="1562284" cy="1172645"/>
      </dsp:txXfrm>
    </dsp:sp>
    <dsp:sp modelId="{BF23FBDB-998B-4F0B-B628-204CAC9A7403}">
      <dsp:nvSpPr>
        <dsp:cNvPr id="0" name=""/>
        <dsp:cNvSpPr/>
      </dsp:nvSpPr>
      <dsp:spPr>
        <a:xfrm rot="5400000">
          <a:off x="4571406" y="-1461912"/>
          <a:ext cx="1039615" cy="6956272"/>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Difficult to talk about one aspect of patient care in isolation, i.e. separating experience of care from support received</a:t>
          </a:r>
          <a:endParaRPr lang="en-US" sz="1500" kern="1200" dirty="0">
            <a:latin typeface="Arial" panose="020B0604020202020204" pitchFamily="34" charset="0"/>
            <a:cs typeface="Arial" panose="020B0604020202020204" pitchFamily="34" charset="0"/>
          </a:endParaRPr>
        </a:p>
      </dsp:txBody>
      <dsp:txXfrm rot="-5400000">
        <a:off x="1613078" y="1547166"/>
        <a:ext cx="6905522" cy="938115"/>
      </dsp:txXfrm>
    </dsp:sp>
    <dsp:sp modelId="{8142EF40-8F5A-44AF-BCE6-C08D14C00045}">
      <dsp:nvSpPr>
        <dsp:cNvPr id="0" name=""/>
        <dsp:cNvSpPr/>
      </dsp:nvSpPr>
      <dsp:spPr>
        <a:xfrm>
          <a:off x="67" y="1366464"/>
          <a:ext cx="1613010" cy="1299519"/>
        </a:xfrm>
        <a:prstGeom prst="roundRect">
          <a:avLst/>
        </a:prstGeom>
        <a:gradFill rotWithShape="0">
          <a:gsLst>
            <a:gs pos="0">
              <a:schemeClr val="accent2">
                <a:alpha val="90000"/>
                <a:hueOff val="0"/>
                <a:satOff val="0"/>
                <a:lumOff val="0"/>
                <a:alphaOff val="-20000"/>
                <a:shade val="51000"/>
                <a:satMod val="130000"/>
              </a:schemeClr>
            </a:gs>
            <a:gs pos="80000">
              <a:schemeClr val="accent2">
                <a:alpha val="90000"/>
                <a:hueOff val="0"/>
                <a:satOff val="0"/>
                <a:lumOff val="0"/>
                <a:alphaOff val="-20000"/>
                <a:shade val="93000"/>
                <a:satMod val="130000"/>
              </a:schemeClr>
            </a:gs>
            <a:gs pos="100000">
              <a:schemeClr val="accent2">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kern="1200" dirty="0">
              <a:latin typeface="Arial" panose="020B0604020202020204" pitchFamily="34" charset="0"/>
              <a:cs typeface="Arial" panose="020B0604020202020204" pitchFamily="34" charset="0"/>
            </a:rPr>
            <a:t>Wider Experience of Care</a:t>
          </a:r>
        </a:p>
      </dsp:txBody>
      <dsp:txXfrm>
        <a:off x="63504" y="1429901"/>
        <a:ext cx="1486136" cy="1172645"/>
      </dsp:txXfrm>
    </dsp:sp>
    <dsp:sp modelId="{5497E53F-DF00-48D3-BF25-2681FD2EA964}">
      <dsp:nvSpPr>
        <dsp:cNvPr id="0" name=""/>
        <dsp:cNvSpPr/>
      </dsp:nvSpPr>
      <dsp:spPr>
        <a:xfrm rot="5400000">
          <a:off x="4587400" y="-81652"/>
          <a:ext cx="1039615" cy="6924743"/>
        </a:xfrm>
        <a:prstGeom prst="round2Same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Consistency of information provided </a:t>
          </a:r>
        </a:p>
        <a:p>
          <a:pPr marL="114300" lvl="1" indent="-114300" algn="l" defTabSz="666750">
            <a:lnSpc>
              <a:spcPct val="90000"/>
            </a:lnSpc>
            <a:spcBef>
              <a:spcPct val="0"/>
            </a:spcBef>
            <a:spcAft>
              <a:spcPct val="15000"/>
            </a:spcAft>
            <a:buChar char="••"/>
          </a:pPr>
          <a:r>
            <a:rPr lang="en-GB" sz="1500" kern="1200" dirty="0">
              <a:latin typeface="Arial" panose="020B0604020202020204" pitchFamily="34" charset="0"/>
              <a:cs typeface="Arial" panose="020B0604020202020204" pitchFamily="34" charset="0"/>
            </a:rPr>
            <a:t>Communication and access to information is a ‘golden thread’ running through the patient experience programme of work</a:t>
          </a:r>
          <a:endParaRPr lang="en-US"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n-US" sz="1500" kern="1200" dirty="0">
              <a:latin typeface="Arial" panose="020B0604020202020204" pitchFamily="34" charset="0"/>
              <a:cs typeface="Arial" panose="020B0604020202020204" pitchFamily="34" charset="0"/>
            </a:rPr>
            <a:t>Ongoing support and access to CNS and Support Workers</a:t>
          </a:r>
        </a:p>
      </dsp:txBody>
      <dsp:txXfrm rot="-5400000">
        <a:off x="1644836" y="2911662"/>
        <a:ext cx="6873993" cy="938115"/>
      </dsp:txXfrm>
    </dsp:sp>
    <dsp:sp modelId="{012E39E4-E07D-4615-A9AD-4857F78C2EF2}">
      <dsp:nvSpPr>
        <dsp:cNvPr id="0" name=""/>
        <dsp:cNvSpPr/>
      </dsp:nvSpPr>
      <dsp:spPr>
        <a:xfrm>
          <a:off x="67" y="2730959"/>
          <a:ext cx="1644768" cy="1299519"/>
        </a:xfrm>
        <a:prstGeom prst="roundRect">
          <a:avLst/>
        </a:prstGeom>
        <a:gradFill rotWithShape="0">
          <a:gsLst>
            <a:gs pos="0">
              <a:schemeClr val="accent2">
                <a:alpha val="90000"/>
                <a:hueOff val="0"/>
                <a:satOff val="0"/>
                <a:lumOff val="0"/>
                <a:alphaOff val="-4000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kern="1200" dirty="0">
              <a:latin typeface="Arial" panose="020B0604020202020204" pitchFamily="34" charset="0"/>
              <a:cs typeface="Arial" panose="020B0604020202020204" pitchFamily="34" charset="0"/>
            </a:rPr>
            <a:t>Communication  and Information </a:t>
          </a:r>
        </a:p>
      </dsp:txBody>
      <dsp:txXfrm>
        <a:off x="63504" y="2794396"/>
        <a:ext cx="1517894" cy="1172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510FE-B1B3-4503-86AD-F96C0B5FAF6F}">
      <dsp:nvSpPr>
        <dsp:cNvPr id="0" name=""/>
        <dsp:cNvSpPr/>
      </dsp:nvSpPr>
      <dsp:spPr>
        <a:xfrm>
          <a:off x="15858" y="0"/>
          <a:ext cx="8644739" cy="4731747"/>
        </a:xfrm>
        <a:prstGeom prst="rightArrow">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5A50925-DA43-45F2-8474-9D944974EF70}">
      <dsp:nvSpPr>
        <dsp:cNvPr id="0" name=""/>
        <dsp:cNvSpPr/>
      </dsp:nvSpPr>
      <dsp:spPr>
        <a:xfrm>
          <a:off x="3812" y="1419524"/>
          <a:ext cx="1667082" cy="1892698"/>
        </a:xfrm>
        <a:prstGeom prst="roundRect">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Breast care flowchart for diagnostic </a:t>
          </a:r>
          <a:r>
            <a:rPr lang="en-US" sz="2000" b="1" kern="1200" dirty="0" smtClean="0"/>
            <a:t>tests</a:t>
          </a:r>
          <a:endParaRPr lang="en-US" sz="2000" b="1" kern="1200" dirty="0"/>
        </a:p>
      </dsp:txBody>
      <dsp:txXfrm>
        <a:off x="85192" y="1500904"/>
        <a:ext cx="1504322" cy="1729938"/>
      </dsp:txXfrm>
    </dsp:sp>
    <dsp:sp modelId="{5C3A1F56-D4B8-470D-8F91-414D774E7574}">
      <dsp:nvSpPr>
        <dsp:cNvPr id="0" name=""/>
        <dsp:cNvSpPr/>
      </dsp:nvSpPr>
      <dsp:spPr>
        <a:xfrm>
          <a:off x="1754249" y="1419524"/>
          <a:ext cx="1667082" cy="1892698"/>
        </a:xfrm>
        <a:prstGeom prst="roundRect">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Updated 2ww clinic letter </a:t>
          </a:r>
          <a:endParaRPr lang="en-US" sz="2000" b="1" kern="1200" dirty="0"/>
        </a:p>
      </dsp:txBody>
      <dsp:txXfrm>
        <a:off x="1835629" y="1500904"/>
        <a:ext cx="1504322" cy="1729938"/>
      </dsp:txXfrm>
    </dsp:sp>
    <dsp:sp modelId="{6FDC0D20-92B4-4991-BB2D-9EBFA82CB9D6}">
      <dsp:nvSpPr>
        <dsp:cNvPr id="0" name=""/>
        <dsp:cNvSpPr/>
      </dsp:nvSpPr>
      <dsp:spPr>
        <a:xfrm>
          <a:off x="3504686" y="1419524"/>
          <a:ext cx="1667082" cy="1892698"/>
        </a:xfrm>
        <a:prstGeom prst="roundRect">
          <a:avLst/>
        </a:prstGeom>
        <a:solidFill>
          <a:srgbClr val="0070C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Updated breast care unit webpages</a:t>
          </a:r>
          <a:endParaRPr lang="en-US" sz="2000" b="1" kern="1200" dirty="0"/>
        </a:p>
      </dsp:txBody>
      <dsp:txXfrm>
        <a:off x="3586066" y="1500904"/>
        <a:ext cx="1504322" cy="1729938"/>
      </dsp:txXfrm>
    </dsp:sp>
    <dsp:sp modelId="{84C15A4A-0B04-4255-8479-DF2A9AEE0369}">
      <dsp:nvSpPr>
        <dsp:cNvPr id="0" name=""/>
        <dsp:cNvSpPr/>
      </dsp:nvSpPr>
      <dsp:spPr>
        <a:xfrm>
          <a:off x="5255123" y="1419524"/>
          <a:ext cx="1667082" cy="1892698"/>
        </a:xfrm>
        <a:prstGeom prst="roundRect">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Consistent presence of CNSs in 2ww / One Stop Clinic</a:t>
          </a:r>
        </a:p>
      </dsp:txBody>
      <dsp:txXfrm>
        <a:off x="5336503" y="1500904"/>
        <a:ext cx="1504322" cy="1729938"/>
      </dsp:txXfrm>
    </dsp:sp>
    <dsp:sp modelId="{505EAEB7-8956-422B-8FC1-F5C9A3D24EE5}">
      <dsp:nvSpPr>
        <dsp:cNvPr id="0" name=""/>
        <dsp:cNvSpPr/>
      </dsp:nvSpPr>
      <dsp:spPr>
        <a:xfrm>
          <a:off x="7005560" y="1419524"/>
          <a:ext cx="1667082" cy="1892698"/>
        </a:xfrm>
        <a:prstGeom prst="roundRect">
          <a:avLst/>
        </a:prstGeom>
        <a:solidFill>
          <a:srgbClr val="00B05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t/>
          </a:r>
          <a:br>
            <a:rPr lang="en-US" sz="2000" b="1" kern="1200" dirty="0"/>
          </a:br>
          <a:r>
            <a:rPr lang="en-US" sz="2000" b="1" kern="1200" dirty="0"/>
            <a:t>Staff Training Video</a:t>
          </a:r>
        </a:p>
      </dsp:txBody>
      <dsp:txXfrm>
        <a:off x="7086940" y="1500904"/>
        <a:ext cx="1504322" cy="1729938"/>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0"/>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t" anchorCtr="0" compatLnSpc="1">
            <a:prstTxWarp prst="textNoShape">
              <a:avLst/>
            </a:prstTxWarp>
          </a:bodyPr>
          <a:lstStyle>
            <a:lvl1pPr algn="l" eaLnBrk="1" hangingPunct="1">
              <a:defRPr sz="1100">
                <a:latin typeface="Arial" charset="0"/>
              </a:defRPr>
            </a:lvl1pPr>
          </a:lstStyle>
          <a:p>
            <a:pPr>
              <a:defRPr/>
            </a:pPr>
            <a:r>
              <a:rPr lang="en-GB" altLang="en-US" dirty="0"/>
              <a:t>King’s College Hospital</a:t>
            </a:r>
          </a:p>
        </p:txBody>
      </p:sp>
      <p:sp>
        <p:nvSpPr>
          <p:cNvPr id="52227" name="Rectangle 3"/>
          <p:cNvSpPr>
            <a:spLocks noGrp="1" noChangeArrowheads="1"/>
          </p:cNvSpPr>
          <p:nvPr>
            <p:ph type="dt" sz="quarter" idx="1"/>
          </p:nvPr>
        </p:nvSpPr>
        <p:spPr bwMode="auto">
          <a:xfrm>
            <a:off x="3763973" y="0"/>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t" anchorCtr="0" compatLnSpc="1">
            <a:prstTxWarp prst="textNoShape">
              <a:avLst/>
            </a:prstTxWarp>
          </a:bodyPr>
          <a:lstStyle>
            <a:lvl1pPr algn="r" eaLnBrk="1" hangingPunct="1">
              <a:defRPr sz="1100">
                <a:latin typeface="Arial" charset="0"/>
              </a:defRPr>
            </a:lvl1pPr>
          </a:lstStyle>
          <a:p>
            <a:pPr>
              <a:defRPr/>
            </a:pPr>
            <a:endParaRPr lang="en-GB" altLang="en-US" dirty="0"/>
          </a:p>
        </p:txBody>
      </p:sp>
      <p:sp>
        <p:nvSpPr>
          <p:cNvPr id="52228" name="Rectangle 4"/>
          <p:cNvSpPr>
            <a:spLocks noGrp="1" noChangeArrowheads="1"/>
          </p:cNvSpPr>
          <p:nvPr>
            <p:ph type="ftr" sz="quarter" idx="2"/>
          </p:nvPr>
        </p:nvSpPr>
        <p:spPr bwMode="auto">
          <a:xfrm>
            <a:off x="1" y="9427797"/>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b" anchorCtr="0" compatLnSpc="1">
            <a:prstTxWarp prst="textNoShape">
              <a:avLst/>
            </a:prstTxWarp>
          </a:bodyPr>
          <a:lstStyle>
            <a:lvl1pPr algn="l" eaLnBrk="1" hangingPunct="1">
              <a:defRPr sz="1100">
                <a:latin typeface="Arial" charset="0"/>
              </a:defRPr>
            </a:lvl1pPr>
          </a:lstStyle>
          <a:p>
            <a:pPr>
              <a:defRPr/>
            </a:pPr>
            <a:r>
              <a:rPr lang="en-GB" altLang="en-US" dirty="0"/>
              <a:t>www.kch.nhs.uk</a:t>
            </a:r>
          </a:p>
        </p:txBody>
      </p:sp>
      <p:sp>
        <p:nvSpPr>
          <p:cNvPr id="52229" name="Rectangle 5"/>
          <p:cNvSpPr>
            <a:spLocks noGrp="1" noChangeArrowheads="1"/>
          </p:cNvSpPr>
          <p:nvPr>
            <p:ph type="sldNum" sz="quarter" idx="3"/>
          </p:nvPr>
        </p:nvSpPr>
        <p:spPr bwMode="auto">
          <a:xfrm>
            <a:off x="3763973" y="9427797"/>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b" anchorCtr="0" compatLnSpc="1">
            <a:prstTxWarp prst="textNoShape">
              <a:avLst/>
            </a:prstTxWarp>
          </a:bodyPr>
          <a:lstStyle>
            <a:lvl1pPr algn="r" eaLnBrk="1" hangingPunct="1">
              <a:defRPr sz="1100"/>
            </a:lvl1pPr>
          </a:lstStyle>
          <a:p>
            <a:pPr>
              <a:defRPr/>
            </a:pPr>
            <a:fld id="{C2E98BE8-272C-4963-97B3-64C3D352E435}"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t" anchorCtr="0" compatLnSpc="1">
            <a:prstTxWarp prst="textNoShape">
              <a:avLst/>
            </a:prstTxWarp>
          </a:bodyPr>
          <a:lstStyle>
            <a:lvl1pPr algn="l" eaLnBrk="1" hangingPunct="1">
              <a:defRPr sz="1100">
                <a:latin typeface="Arial" charset="0"/>
              </a:defRPr>
            </a:lvl1pPr>
          </a:lstStyle>
          <a:p>
            <a:pPr>
              <a:defRPr/>
            </a:pPr>
            <a:endParaRPr lang="en-GB" altLang="en-US" dirty="0"/>
          </a:p>
        </p:txBody>
      </p:sp>
      <p:sp>
        <p:nvSpPr>
          <p:cNvPr id="63491" name="Rectangle 3"/>
          <p:cNvSpPr>
            <a:spLocks noGrp="1" noChangeArrowheads="1"/>
          </p:cNvSpPr>
          <p:nvPr>
            <p:ph type="dt" idx="1"/>
          </p:nvPr>
        </p:nvSpPr>
        <p:spPr bwMode="auto">
          <a:xfrm>
            <a:off x="3763973" y="0"/>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t" anchorCtr="0" compatLnSpc="1">
            <a:prstTxWarp prst="textNoShape">
              <a:avLst/>
            </a:prstTxWarp>
          </a:bodyPr>
          <a:lstStyle>
            <a:lvl1pPr algn="r" eaLnBrk="1" hangingPunct="1">
              <a:defRPr sz="1100">
                <a:latin typeface="Arial" charset="0"/>
              </a:defRPr>
            </a:lvl1pPr>
          </a:lstStyle>
          <a:p>
            <a:pPr>
              <a:defRPr/>
            </a:pPr>
            <a:endParaRPr lang="en-GB" altLang="en-US" dirty="0"/>
          </a:p>
        </p:txBody>
      </p:sp>
      <p:sp>
        <p:nvSpPr>
          <p:cNvPr id="2052" name="Rectangle 4"/>
          <p:cNvSpPr>
            <a:spLocks noGrp="1" noRot="1" noChangeAspect="1" noChangeArrowheads="1" noTextEdit="1"/>
          </p:cNvSpPr>
          <p:nvPr>
            <p:ph type="sldImg" idx="2"/>
          </p:nvPr>
        </p:nvSpPr>
        <p:spPr bwMode="auto">
          <a:xfrm>
            <a:off x="842963" y="744538"/>
            <a:ext cx="4959350"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64231" y="4713898"/>
            <a:ext cx="5316814" cy="446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3494" name="Rectangle 6"/>
          <p:cNvSpPr>
            <a:spLocks noGrp="1" noChangeArrowheads="1"/>
          </p:cNvSpPr>
          <p:nvPr>
            <p:ph type="ftr" sz="quarter" idx="4"/>
          </p:nvPr>
        </p:nvSpPr>
        <p:spPr bwMode="auto">
          <a:xfrm>
            <a:off x="1" y="9427797"/>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b" anchorCtr="0" compatLnSpc="1">
            <a:prstTxWarp prst="textNoShape">
              <a:avLst/>
            </a:prstTxWarp>
          </a:bodyPr>
          <a:lstStyle>
            <a:lvl1pPr algn="l" eaLnBrk="1" hangingPunct="1">
              <a:defRPr sz="1100">
                <a:latin typeface="Arial" charset="0"/>
              </a:defRPr>
            </a:lvl1pPr>
          </a:lstStyle>
          <a:p>
            <a:pPr>
              <a:defRPr/>
            </a:pPr>
            <a:endParaRPr lang="en-GB" altLang="en-US" dirty="0"/>
          </a:p>
        </p:txBody>
      </p:sp>
      <p:sp>
        <p:nvSpPr>
          <p:cNvPr id="63495" name="Rectangle 7"/>
          <p:cNvSpPr>
            <a:spLocks noGrp="1" noChangeArrowheads="1"/>
          </p:cNvSpPr>
          <p:nvPr>
            <p:ph type="sldNum" sz="quarter" idx="5"/>
          </p:nvPr>
        </p:nvSpPr>
        <p:spPr bwMode="auto">
          <a:xfrm>
            <a:off x="3763973" y="9427797"/>
            <a:ext cx="2879817" cy="49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07" tIns="43704" rIns="87407" bIns="43704" numCol="1" anchor="b" anchorCtr="0" compatLnSpc="1">
            <a:prstTxWarp prst="textNoShape">
              <a:avLst/>
            </a:prstTxWarp>
          </a:bodyPr>
          <a:lstStyle>
            <a:lvl1pPr algn="r" eaLnBrk="1" hangingPunct="1">
              <a:defRPr sz="1100"/>
            </a:lvl1pPr>
          </a:lstStyle>
          <a:p>
            <a:pPr>
              <a:defRPr/>
            </a:pPr>
            <a:fld id="{EB71C916-BCC6-4769-A7C2-C0D71D6BCB10}"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100">
                <a:solidFill>
                  <a:schemeClr val="tx1"/>
                </a:solidFill>
                <a:latin typeface="Arial" panose="020B0604020202020204" pitchFamily="34" charset="0"/>
              </a:defRPr>
            </a:lvl1pPr>
            <a:lvl2pPr marL="710186" indent="-273148">
              <a:spcBef>
                <a:spcPct val="30000"/>
              </a:spcBef>
              <a:defRPr sz="1100">
                <a:solidFill>
                  <a:schemeClr val="tx1"/>
                </a:solidFill>
                <a:latin typeface="Arial" panose="020B0604020202020204" pitchFamily="34" charset="0"/>
              </a:defRPr>
            </a:lvl2pPr>
            <a:lvl3pPr marL="1092594" indent="-218519">
              <a:spcBef>
                <a:spcPct val="30000"/>
              </a:spcBef>
              <a:defRPr sz="1100">
                <a:solidFill>
                  <a:schemeClr val="tx1"/>
                </a:solidFill>
                <a:latin typeface="Arial" panose="020B0604020202020204" pitchFamily="34" charset="0"/>
              </a:defRPr>
            </a:lvl3pPr>
            <a:lvl4pPr marL="1529631" indent="-218519">
              <a:spcBef>
                <a:spcPct val="30000"/>
              </a:spcBef>
              <a:defRPr sz="1100">
                <a:solidFill>
                  <a:schemeClr val="tx1"/>
                </a:solidFill>
                <a:latin typeface="Arial" panose="020B0604020202020204" pitchFamily="34" charset="0"/>
              </a:defRPr>
            </a:lvl4pPr>
            <a:lvl5pPr marL="1966669" indent="-218519">
              <a:spcBef>
                <a:spcPct val="30000"/>
              </a:spcBef>
              <a:defRPr sz="1100">
                <a:solidFill>
                  <a:schemeClr val="tx1"/>
                </a:solidFill>
                <a:latin typeface="Arial" panose="020B0604020202020204" pitchFamily="34" charset="0"/>
              </a:defRPr>
            </a:lvl5pPr>
            <a:lvl6pPr marL="2403706" indent="-218519" eaLnBrk="0" fontAlgn="base" hangingPunct="0">
              <a:spcBef>
                <a:spcPct val="30000"/>
              </a:spcBef>
              <a:spcAft>
                <a:spcPct val="0"/>
              </a:spcAft>
              <a:defRPr sz="1100">
                <a:solidFill>
                  <a:schemeClr val="tx1"/>
                </a:solidFill>
                <a:latin typeface="Arial" panose="020B0604020202020204" pitchFamily="34" charset="0"/>
              </a:defRPr>
            </a:lvl6pPr>
            <a:lvl7pPr marL="2840744" indent="-218519" eaLnBrk="0" fontAlgn="base" hangingPunct="0">
              <a:spcBef>
                <a:spcPct val="30000"/>
              </a:spcBef>
              <a:spcAft>
                <a:spcPct val="0"/>
              </a:spcAft>
              <a:defRPr sz="1100">
                <a:solidFill>
                  <a:schemeClr val="tx1"/>
                </a:solidFill>
                <a:latin typeface="Arial" panose="020B0604020202020204" pitchFamily="34" charset="0"/>
              </a:defRPr>
            </a:lvl7pPr>
            <a:lvl8pPr marL="3277781" indent="-218519" eaLnBrk="0" fontAlgn="base" hangingPunct="0">
              <a:spcBef>
                <a:spcPct val="30000"/>
              </a:spcBef>
              <a:spcAft>
                <a:spcPct val="0"/>
              </a:spcAft>
              <a:defRPr sz="1100">
                <a:solidFill>
                  <a:schemeClr val="tx1"/>
                </a:solidFill>
                <a:latin typeface="Arial" panose="020B0604020202020204" pitchFamily="34" charset="0"/>
              </a:defRPr>
            </a:lvl8pPr>
            <a:lvl9pPr marL="3714819" indent="-218519" eaLnBrk="0" fontAlgn="base" hangingPunct="0">
              <a:spcBef>
                <a:spcPct val="30000"/>
              </a:spcBef>
              <a:spcAft>
                <a:spcPct val="0"/>
              </a:spcAft>
              <a:defRPr sz="1100">
                <a:solidFill>
                  <a:schemeClr val="tx1"/>
                </a:solidFill>
                <a:latin typeface="Arial" panose="020B0604020202020204" pitchFamily="34" charset="0"/>
              </a:defRPr>
            </a:lvl9pPr>
          </a:lstStyle>
          <a:p>
            <a:pPr>
              <a:spcBef>
                <a:spcPct val="0"/>
              </a:spcBef>
            </a:pPr>
            <a:fld id="{3D691BF5-77F7-4B96-BBCF-4D09663415B3}" type="slidenum">
              <a:rPr lang="en-GB" altLang="en-US" smtClean="0"/>
              <a:pPr>
                <a:spcBef>
                  <a:spcPct val="0"/>
                </a:spcBef>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Impact &amp; Success So Far (including tackling Health Inequalities)</a:t>
            </a:r>
          </a:p>
          <a:p>
            <a:r>
              <a:rPr lang="en-GB" altLang="en-US" b="1" dirty="0">
                <a:latin typeface="Arial"/>
                <a:cs typeface="Arial"/>
              </a:rPr>
              <a:t> - </a:t>
            </a:r>
            <a:r>
              <a:rPr lang="en-GB" sz="1200" b="1" dirty="0">
                <a:latin typeface="Arial"/>
                <a:cs typeface="Arial"/>
              </a:rPr>
              <a:t>feel free to include what you have done, measures if you've tested a change idea, unintended impact (ripple effects), what hasn't worked, the difference people who use services (LEPs) have made </a:t>
            </a:r>
          </a:p>
          <a:p>
            <a:endParaRPr lang="en-GB" altLang="en-US" sz="1200" b="1" dirty="0">
              <a:latin typeface="Arial"/>
              <a:cs typeface="Arial"/>
            </a:endParaRPr>
          </a:p>
          <a:p>
            <a:endParaRPr lang="en-GB" altLang="en-US" sz="1200" b="1" dirty="0">
              <a:latin typeface="Arial"/>
              <a:cs typeface="Arial"/>
            </a:endParaRPr>
          </a:p>
          <a:p>
            <a:r>
              <a:rPr lang="en-GB" altLang="en-US" sz="1200" b="1" dirty="0">
                <a:latin typeface="Arial"/>
                <a:cs typeface="Arial"/>
              </a:rPr>
              <a:t>2ww letter </a:t>
            </a:r>
            <a:endParaRPr lang="en-US" altLang="en-US"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11</a:t>
            </a:fld>
            <a:endParaRPr lang="en-GB" altLang="en-US" dirty="0"/>
          </a:p>
        </p:txBody>
      </p:sp>
    </p:spTree>
    <p:extLst>
      <p:ext uri="{BB962C8B-B14F-4D97-AF65-F5344CB8AC3E}">
        <p14:creationId xmlns:p14="http://schemas.microsoft.com/office/powerpoint/2010/main" val="2161509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Impact &amp; Success So Far (including tackling Health Inequalities)</a:t>
            </a:r>
          </a:p>
          <a:p>
            <a:r>
              <a:rPr lang="en-GB" altLang="en-US" b="1" dirty="0">
                <a:latin typeface="Arial"/>
                <a:cs typeface="Arial"/>
              </a:rPr>
              <a:t> - </a:t>
            </a:r>
            <a:r>
              <a:rPr lang="en-GB" sz="1200" b="1" dirty="0">
                <a:latin typeface="Arial"/>
                <a:cs typeface="Arial"/>
              </a:rPr>
              <a:t>feel free to include what you have done, measures if you've tested a change idea, unintended impact (ripple effects), what hasn't worked, the difference people who use services (LEPs) have made </a:t>
            </a:r>
          </a:p>
          <a:p>
            <a:endParaRPr lang="en-GB" altLang="en-US" sz="1200" b="1" dirty="0">
              <a:latin typeface="Arial"/>
              <a:cs typeface="Arial"/>
            </a:endParaRPr>
          </a:p>
          <a:p>
            <a:endParaRPr lang="en-GB" altLang="en-US" sz="1200" b="1" dirty="0">
              <a:latin typeface="Arial"/>
              <a:cs typeface="Arial"/>
            </a:endParaRPr>
          </a:p>
          <a:p>
            <a:r>
              <a:rPr lang="en-GB" altLang="en-US" sz="1200" b="1" dirty="0">
                <a:latin typeface="Arial"/>
                <a:cs typeface="Arial"/>
              </a:rPr>
              <a:t>2ww letter </a:t>
            </a:r>
            <a:endParaRPr lang="en-US" altLang="en-US"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12</a:t>
            </a:fld>
            <a:endParaRPr lang="en-GB" altLang="en-US" dirty="0"/>
          </a:p>
        </p:txBody>
      </p:sp>
    </p:spTree>
    <p:extLst>
      <p:ext uri="{BB962C8B-B14F-4D97-AF65-F5344CB8AC3E}">
        <p14:creationId xmlns:p14="http://schemas.microsoft.com/office/powerpoint/2010/main" val="1475745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4075">
              <a:defRPr/>
            </a:pPr>
            <a:r>
              <a:rPr lang="en-US" dirty="0" smtClean="0"/>
              <a:t>Sola to present</a:t>
            </a:r>
            <a:endParaRPr lang="en-GB" dirty="0" smtClean="0"/>
          </a:p>
          <a:p>
            <a:endParaRPr lang="en-GB" dirty="0" smtClean="0"/>
          </a:p>
          <a:p>
            <a:r>
              <a:rPr lang="en-GB" dirty="0" smtClean="0"/>
              <a:t>Sustainability </a:t>
            </a:r>
          </a:p>
          <a:p>
            <a:endParaRPr lang="en-GB" dirty="0" smtClean="0"/>
          </a:p>
          <a:p>
            <a:r>
              <a:rPr lang="en-GB" sz="1100" dirty="0"/>
              <a:t>Expect to have multi-media communication to support patients around their diagnosis</a:t>
            </a:r>
          </a:p>
          <a:p>
            <a:pPr marL="163889" indent="-163889">
              <a:buFont typeface="Arial" panose="020B0604020202020204" pitchFamily="34" charset="0"/>
              <a:buChar char="•"/>
            </a:pPr>
            <a:r>
              <a:rPr lang="en-GB" sz="1100" dirty="0"/>
              <a:t>NCPES and RTF to ensure continued monitoring of patient experience and immediate actions to address adverse changes in patient experience </a:t>
            </a:r>
          </a:p>
          <a:p>
            <a:endParaRPr lang="en-GB" dirty="0" smtClean="0"/>
          </a:p>
          <a:p>
            <a:r>
              <a:rPr lang="en-GB" sz="1100" dirty="0"/>
              <a:t>Spread</a:t>
            </a:r>
          </a:p>
          <a:p>
            <a:pPr marL="163889" indent="-163889">
              <a:buFont typeface="Arial" panose="020B0604020202020204" pitchFamily="34" charset="0"/>
              <a:buChar char="•"/>
            </a:pPr>
            <a:r>
              <a:rPr lang="en-GB" sz="1100" dirty="0"/>
              <a:t>If we prove its working present at SELCA and other breast units and other tumor groups across SEL, nd happy to present at Pan London level </a:t>
            </a:r>
          </a:p>
          <a:p>
            <a:pPr marL="163889" indent="-163889">
              <a:buFont typeface="Arial" panose="020B0604020202020204" pitchFamily="34" charset="0"/>
              <a:buChar char="•"/>
            </a:pPr>
            <a:r>
              <a:rPr lang="en-GB" sz="1100" dirty="0"/>
              <a:t>Submitting work for national recognition (PENA, HSJ)</a:t>
            </a:r>
          </a:p>
          <a:p>
            <a:pPr marL="163889" indent="-163889">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15</a:t>
            </a:fld>
            <a:endParaRPr lang="en-GB" altLang="en-US" dirty="0"/>
          </a:p>
        </p:txBody>
      </p:sp>
    </p:spTree>
    <p:extLst>
      <p:ext uri="{BB962C8B-B14F-4D97-AF65-F5344CB8AC3E}">
        <p14:creationId xmlns:p14="http://schemas.microsoft.com/office/powerpoint/2010/main" val="4034856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a:t>Irina- The above slide highlights the growing gap in the disparity between the Kings white and ethnic minority breast cancer population in understanding the explanation of their diagnostic test results </a:t>
            </a:r>
          </a:p>
          <a:p>
            <a:endParaRPr lang="en-GB" baseline="0" dirty="0"/>
          </a:p>
          <a:p>
            <a:r>
              <a:rPr lang="en-GB" baseline="0" dirty="0"/>
              <a:t>Comparison between GSTT and LGT National Cancer Patient Experience Survey (NCPES) results for this question as follows:</a:t>
            </a:r>
          </a:p>
          <a:p>
            <a:pPr marL="163889" indent="-163889">
              <a:buFont typeface="Arial" panose="020B0604020202020204" pitchFamily="34" charset="0"/>
              <a:buChar char="•"/>
            </a:pPr>
            <a:r>
              <a:rPr lang="en-GB" baseline="0" dirty="0"/>
              <a:t>GSTT – no difference with Kings</a:t>
            </a:r>
          </a:p>
          <a:p>
            <a:pPr marL="163889" indent="-163889">
              <a:buFont typeface="Arial" panose="020B0604020202020204" pitchFamily="34" charset="0"/>
              <a:buChar char="•"/>
            </a:pPr>
            <a:r>
              <a:rPr lang="en-GB" baseline="0" dirty="0"/>
              <a:t>LGT – no disparity found between white and ethnic minority population (however very small sample sizes compared to KCH and GSTT)</a:t>
            </a:r>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2</a:t>
            </a:fld>
            <a:endParaRPr lang="en-GB" altLang="en-US" dirty="0"/>
          </a:p>
        </p:txBody>
      </p:sp>
    </p:spTree>
    <p:extLst>
      <p:ext uri="{BB962C8B-B14F-4D97-AF65-F5344CB8AC3E}">
        <p14:creationId xmlns:p14="http://schemas.microsoft.com/office/powerpoint/2010/main" val="3428207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4075">
              <a:defRPr/>
            </a:pPr>
            <a:r>
              <a:rPr lang="en-US" dirty="0" smtClean="0"/>
              <a:t>Sola to present</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3</a:t>
            </a:fld>
            <a:endParaRPr lang="en-GB" altLang="en-US" dirty="0"/>
          </a:p>
        </p:txBody>
      </p:sp>
    </p:spTree>
    <p:extLst>
      <p:ext uri="{BB962C8B-B14F-4D97-AF65-F5344CB8AC3E}">
        <p14:creationId xmlns:p14="http://schemas.microsoft.com/office/powerpoint/2010/main" val="3392693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4075">
              <a:defRPr/>
            </a:pPr>
            <a:r>
              <a:rPr lang="en-US" dirty="0"/>
              <a:t>Sola to present</a:t>
            </a:r>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5</a:t>
            </a:fld>
            <a:endParaRPr lang="en-GB" altLang="en-US" dirty="0"/>
          </a:p>
        </p:txBody>
      </p:sp>
    </p:spTree>
    <p:extLst>
      <p:ext uri="{BB962C8B-B14F-4D97-AF65-F5344CB8AC3E}">
        <p14:creationId xmlns:p14="http://schemas.microsoft.com/office/powerpoint/2010/main" val="3337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4075">
              <a:defRPr/>
            </a:pPr>
            <a:r>
              <a:rPr lang="en-US" dirty="0" smtClean="0"/>
              <a:t>Sola to present</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6</a:t>
            </a:fld>
            <a:endParaRPr lang="en-GB" altLang="en-US" dirty="0"/>
          </a:p>
        </p:txBody>
      </p:sp>
    </p:spTree>
    <p:extLst>
      <p:ext uri="{BB962C8B-B14F-4D97-AF65-F5344CB8AC3E}">
        <p14:creationId xmlns:p14="http://schemas.microsoft.com/office/powerpoint/2010/main" val="1994459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74075">
              <a:defRPr/>
            </a:pPr>
            <a:r>
              <a:rPr lang="en-US" dirty="0"/>
              <a:t>Emma</a:t>
            </a:r>
            <a:r>
              <a:rPr lang="en-US" baseline="0" dirty="0"/>
              <a:t> </a:t>
            </a:r>
            <a:r>
              <a:rPr lang="en-US" dirty="0"/>
              <a:t>to present</a:t>
            </a:r>
            <a:endParaRPr lang="en-GB" dirty="0"/>
          </a:p>
          <a:p>
            <a:endParaRPr lang="en-GB" dirty="0"/>
          </a:p>
          <a:p>
            <a:pPr defTabSz="874075">
              <a:defRPr/>
            </a:pPr>
            <a:r>
              <a:rPr lang="en-GB" dirty="0"/>
              <a:t>Staff Engagement events -</a:t>
            </a:r>
            <a:r>
              <a:rPr lang="en-GB" baseline="0" dirty="0"/>
              <a:t> </a:t>
            </a:r>
            <a:r>
              <a:rPr lang="en-GB" dirty="0"/>
              <a:t>Oct and Nov 2021 – presentation</a:t>
            </a:r>
            <a:r>
              <a:rPr lang="en-GB" baseline="0" dirty="0"/>
              <a:t> of collaborative work, change ideas being discussed and invitations to engage in the change</a:t>
            </a:r>
          </a:p>
          <a:p>
            <a:pPr defTabSz="874075">
              <a:defRPr/>
            </a:pPr>
            <a:endParaRPr lang="en-GB" baseline="0" dirty="0"/>
          </a:p>
          <a:p>
            <a:r>
              <a:rPr lang="en-GB" dirty="0"/>
              <a:t>Flowchart links to GPs as well to see if making impact </a:t>
            </a:r>
          </a:p>
          <a:p>
            <a:r>
              <a:rPr lang="en-GB" dirty="0"/>
              <a:t>Website</a:t>
            </a:r>
          </a:p>
          <a:p>
            <a:pPr defTabSz="874075">
              <a:defRPr/>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7</a:t>
            </a:fld>
            <a:endParaRPr lang="en-GB" altLang="en-US" dirty="0"/>
          </a:p>
        </p:txBody>
      </p:sp>
    </p:spTree>
    <p:extLst>
      <p:ext uri="{BB962C8B-B14F-4D97-AF65-F5344CB8AC3E}">
        <p14:creationId xmlns:p14="http://schemas.microsoft.com/office/powerpoint/2010/main" val="240474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Impact &amp; Success So Far (including tackling Health Inequalities)</a:t>
            </a:r>
          </a:p>
          <a:p>
            <a:r>
              <a:rPr lang="en-GB" altLang="en-US" b="1" dirty="0">
                <a:latin typeface="Arial"/>
                <a:cs typeface="Arial"/>
              </a:rPr>
              <a:t> - </a:t>
            </a:r>
            <a:r>
              <a:rPr lang="en-GB" sz="1200" b="1" dirty="0">
                <a:latin typeface="Arial"/>
                <a:cs typeface="Arial"/>
              </a:rPr>
              <a:t>feel free to include what you have done, measures if you've tested a change idea, unintended impact (ripple effects), what hasn't worked, the difference people who use services (LEPs) have made </a:t>
            </a:r>
          </a:p>
          <a:p>
            <a:endParaRPr lang="en-GB" altLang="en-US" sz="1200" b="1" dirty="0">
              <a:latin typeface="Arial"/>
              <a:cs typeface="Arial"/>
            </a:endParaRPr>
          </a:p>
          <a:p>
            <a:endParaRPr lang="en-GB" altLang="en-US" sz="1200" b="1" dirty="0">
              <a:latin typeface="Arial"/>
              <a:cs typeface="Arial"/>
            </a:endParaRPr>
          </a:p>
          <a:p>
            <a:r>
              <a:rPr lang="en-GB" altLang="en-US" sz="1200" b="1" dirty="0">
                <a:latin typeface="Arial"/>
                <a:cs typeface="Arial"/>
              </a:rPr>
              <a:t>2ww letter </a:t>
            </a:r>
            <a:endParaRPr lang="en-US" altLang="en-US"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8</a:t>
            </a:fld>
            <a:endParaRPr lang="en-GB" altLang="en-US" dirty="0"/>
          </a:p>
        </p:txBody>
      </p:sp>
    </p:spTree>
    <p:extLst>
      <p:ext uri="{BB962C8B-B14F-4D97-AF65-F5344CB8AC3E}">
        <p14:creationId xmlns:p14="http://schemas.microsoft.com/office/powerpoint/2010/main" val="3655269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Impact &amp; Success So Far (including tackling Health Inequalities)</a:t>
            </a:r>
          </a:p>
          <a:p>
            <a:r>
              <a:rPr lang="en-GB" altLang="en-US" b="1" dirty="0">
                <a:latin typeface="Arial"/>
                <a:cs typeface="Arial"/>
              </a:rPr>
              <a:t> - </a:t>
            </a:r>
            <a:r>
              <a:rPr lang="en-GB" sz="1200" b="1" dirty="0">
                <a:latin typeface="Arial"/>
                <a:cs typeface="Arial"/>
              </a:rPr>
              <a:t>feel free to include what you have done, measures if you've tested a change idea, unintended impact (ripple effects), what hasn't worked, the difference people who use services (LEPs) have made </a:t>
            </a:r>
          </a:p>
          <a:p>
            <a:endParaRPr lang="en-GB" altLang="en-US" sz="1200" b="1" dirty="0">
              <a:latin typeface="Arial"/>
              <a:cs typeface="Arial"/>
            </a:endParaRPr>
          </a:p>
          <a:p>
            <a:endParaRPr lang="en-GB" altLang="en-US" sz="1200" b="1" dirty="0">
              <a:latin typeface="Arial"/>
              <a:cs typeface="Arial"/>
            </a:endParaRPr>
          </a:p>
          <a:p>
            <a:r>
              <a:rPr lang="en-GB" altLang="en-US" sz="1200" b="1" dirty="0">
                <a:latin typeface="Arial"/>
                <a:cs typeface="Arial"/>
              </a:rPr>
              <a:t>2ww letter </a:t>
            </a:r>
            <a:endParaRPr lang="en-US" altLang="en-US"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9</a:t>
            </a:fld>
            <a:endParaRPr lang="en-GB" altLang="en-US" dirty="0"/>
          </a:p>
        </p:txBody>
      </p:sp>
    </p:spTree>
    <p:extLst>
      <p:ext uri="{BB962C8B-B14F-4D97-AF65-F5344CB8AC3E}">
        <p14:creationId xmlns:p14="http://schemas.microsoft.com/office/powerpoint/2010/main" val="3014117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rPr>
              <a:t>Impact &amp; Success So Far (including tackling Health Inequalities)</a:t>
            </a:r>
          </a:p>
          <a:p>
            <a:r>
              <a:rPr lang="en-GB" altLang="en-US" b="1" dirty="0">
                <a:latin typeface="Arial"/>
                <a:cs typeface="Arial"/>
              </a:rPr>
              <a:t> - </a:t>
            </a:r>
            <a:r>
              <a:rPr lang="en-GB" sz="1200" b="1" dirty="0">
                <a:latin typeface="Arial"/>
                <a:cs typeface="Arial"/>
              </a:rPr>
              <a:t>feel free to include what you have done, measures if you've tested a change idea, unintended impact (ripple effects), what hasn't worked, the difference people who use services (LEPs) have made </a:t>
            </a:r>
          </a:p>
          <a:p>
            <a:endParaRPr lang="en-GB" altLang="en-US" sz="1200" b="1" dirty="0">
              <a:latin typeface="Arial"/>
              <a:cs typeface="Arial"/>
            </a:endParaRPr>
          </a:p>
          <a:p>
            <a:endParaRPr lang="en-GB" altLang="en-US" sz="1200" b="1" dirty="0">
              <a:latin typeface="Arial"/>
              <a:cs typeface="Arial"/>
            </a:endParaRPr>
          </a:p>
          <a:p>
            <a:r>
              <a:rPr lang="en-GB" altLang="en-US" sz="1200" b="1" dirty="0">
                <a:latin typeface="Arial"/>
                <a:cs typeface="Arial"/>
              </a:rPr>
              <a:t>2ww letter </a:t>
            </a:r>
            <a:endParaRPr lang="en-US" altLang="en-US"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EB71C916-BCC6-4769-A7C2-C0D71D6BCB10}" type="slidenum">
              <a:rPr lang="en-GB" altLang="en-US" smtClean="0"/>
              <a:pPr>
                <a:defRPr/>
              </a:pPr>
              <a:t>10</a:t>
            </a:fld>
            <a:endParaRPr lang="en-GB" altLang="en-US" dirty="0"/>
          </a:p>
        </p:txBody>
      </p:sp>
    </p:spTree>
    <p:extLst>
      <p:ext uri="{BB962C8B-B14F-4D97-AF65-F5344CB8AC3E}">
        <p14:creationId xmlns:p14="http://schemas.microsoft.com/office/powerpoint/2010/main" val="396607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D62831-4F7A-4A3A-891D-00BCD5BBA258}" type="slidenum">
              <a:rPr lang="en-GB" altLang="en-US"/>
              <a:pPr>
                <a:defRPr/>
              </a:pPr>
              <a:t>‹#›</a:t>
            </a:fld>
            <a:endParaRPr lang="en-GB" altLang="en-US" dirty="0"/>
          </a:p>
        </p:txBody>
      </p:sp>
    </p:spTree>
    <p:extLst>
      <p:ext uri="{BB962C8B-B14F-4D97-AF65-F5344CB8AC3E}">
        <p14:creationId xmlns:p14="http://schemas.microsoft.com/office/powerpoint/2010/main" val="426855695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45D059-A621-48FD-BE5E-5D29EC13425B}" type="slidenum">
              <a:rPr lang="en-GB" altLang="en-US"/>
              <a:pPr>
                <a:defRPr/>
              </a:pPr>
              <a:t>‹#›</a:t>
            </a:fld>
            <a:endParaRPr lang="en-GB" altLang="en-US" dirty="0"/>
          </a:p>
        </p:txBody>
      </p:sp>
    </p:spTree>
    <p:extLst>
      <p:ext uri="{BB962C8B-B14F-4D97-AF65-F5344CB8AC3E}">
        <p14:creationId xmlns:p14="http://schemas.microsoft.com/office/powerpoint/2010/main" val="185550415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38225"/>
            <a:ext cx="2058988" cy="54419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038225"/>
            <a:ext cx="6029325" cy="5441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57C2B6-7E36-4A8C-B0D9-984F688D444F}" type="slidenum">
              <a:rPr lang="en-GB" altLang="en-US"/>
              <a:pPr>
                <a:defRPr/>
              </a:pPr>
              <a:t>‹#›</a:t>
            </a:fld>
            <a:endParaRPr lang="en-GB" altLang="en-US" dirty="0"/>
          </a:p>
        </p:txBody>
      </p:sp>
    </p:spTree>
    <p:extLst>
      <p:ext uri="{BB962C8B-B14F-4D97-AF65-F5344CB8AC3E}">
        <p14:creationId xmlns:p14="http://schemas.microsoft.com/office/powerpoint/2010/main" val="3717603212"/>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D8AA35-F058-408A-8F18-B1D2E4D7C546}" type="slidenum">
              <a:rPr lang="en-GB" altLang="en-US"/>
              <a:pPr>
                <a:defRPr/>
              </a:pPr>
              <a:t>‹#›</a:t>
            </a:fld>
            <a:endParaRPr lang="en-GB" altLang="en-US" dirty="0"/>
          </a:p>
        </p:txBody>
      </p:sp>
    </p:spTree>
    <p:extLst>
      <p:ext uri="{BB962C8B-B14F-4D97-AF65-F5344CB8AC3E}">
        <p14:creationId xmlns:p14="http://schemas.microsoft.com/office/powerpoint/2010/main" val="25965133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42FC7C-AA2B-4CC6-9F2E-2FE94040ABA4}" type="slidenum">
              <a:rPr lang="en-GB" altLang="en-US"/>
              <a:pPr>
                <a:defRPr/>
              </a:pPr>
              <a:t>‹#›</a:t>
            </a:fld>
            <a:endParaRPr lang="en-GB" altLang="en-US" dirty="0"/>
          </a:p>
        </p:txBody>
      </p:sp>
    </p:spTree>
    <p:extLst>
      <p:ext uri="{BB962C8B-B14F-4D97-AF65-F5344CB8AC3E}">
        <p14:creationId xmlns:p14="http://schemas.microsoft.com/office/powerpoint/2010/main" val="1262294339"/>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006600"/>
            <a:ext cx="4038600" cy="4473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006600"/>
            <a:ext cx="4038600" cy="4473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E8C853-A463-4F5C-B893-EBA0629876E3}" type="slidenum">
              <a:rPr lang="en-GB" altLang="en-US"/>
              <a:pPr>
                <a:defRPr/>
              </a:pPr>
              <a:t>‹#›</a:t>
            </a:fld>
            <a:endParaRPr lang="en-GB" altLang="en-US" dirty="0"/>
          </a:p>
        </p:txBody>
      </p:sp>
    </p:spTree>
    <p:extLst>
      <p:ext uri="{BB962C8B-B14F-4D97-AF65-F5344CB8AC3E}">
        <p14:creationId xmlns:p14="http://schemas.microsoft.com/office/powerpoint/2010/main" val="1969365557"/>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D7D4DC8-40B9-4068-9B5F-46341C59EC39}" type="slidenum">
              <a:rPr lang="en-GB" altLang="en-US"/>
              <a:pPr>
                <a:defRPr/>
              </a:pPr>
              <a:t>‹#›</a:t>
            </a:fld>
            <a:endParaRPr lang="en-GB" altLang="en-US" dirty="0"/>
          </a:p>
        </p:txBody>
      </p:sp>
    </p:spTree>
    <p:extLst>
      <p:ext uri="{BB962C8B-B14F-4D97-AF65-F5344CB8AC3E}">
        <p14:creationId xmlns:p14="http://schemas.microsoft.com/office/powerpoint/2010/main" val="354491072"/>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5683DC3-8127-43C1-A07E-7FE7FF30F560}" type="slidenum">
              <a:rPr lang="en-GB" altLang="en-US"/>
              <a:pPr>
                <a:defRPr/>
              </a:pPr>
              <a:t>‹#›</a:t>
            </a:fld>
            <a:endParaRPr lang="en-GB" altLang="en-US" dirty="0"/>
          </a:p>
        </p:txBody>
      </p:sp>
    </p:spTree>
    <p:extLst>
      <p:ext uri="{BB962C8B-B14F-4D97-AF65-F5344CB8AC3E}">
        <p14:creationId xmlns:p14="http://schemas.microsoft.com/office/powerpoint/2010/main" val="344793773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30AE689-4257-4A80-9562-4B249CDCE040}" type="slidenum">
              <a:rPr lang="en-GB" altLang="en-US"/>
              <a:pPr>
                <a:defRPr/>
              </a:pPr>
              <a:t>‹#›</a:t>
            </a:fld>
            <a:endParaRPr lang="en-GB" altLang="en-US" dirty="0"/>
          </a:p>
        </p:txBody>
      </p:sp>
    </p:spTree>
    <p:extLst>
      <p:ext uri="{BB962C8B-B14F-4D97-AF65-F5344CB8AC3E}">
        <p14:creationId xmlns:p14="http://schemas.microsoft.com/office/powerpoint/2010/main" val="74327502"/>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D4BFC47-97E6-48CF-A590-322D668E0F54}" type="slidenum">
              <a:rPr lang="en-GB" altLang="en-US"/>
              <a:pPr>
                <a:defRPr/>
              </a:pPr>
              <a:t>‹#›</a:t>
            </a:fld>
            <a:endParaRPr lang="en-GB" altLang="en-US" dirty="0"/>
          </a:p>
        </p:txBody>
      </p:sp>
    </p:spTree>
    <p:extLst>
      <p:ext uri="{BB962C8B-B14F-4D97-AF65-F5344CB8AC3E}">
        <p14:creationId xmlns:p14="http://schemas.microsoft.com/office/powerpoint/2010/main" val="112104602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DA83FC-D08D-4927-B88C-1E6E1FC63786}" type="slidenum">
              <a:rPr lang="en-GB" altLang="en-US"/>
              <a:pPr>
                <a:defRPr/>
              </a:pPr>
              <a:t>‹#›</a:t>
            </a:fld>
            <a:endParaRPr lang="en-GB" altLang="en-US" dirty="0"/>
          </a:p>
        </p:txBody>
      </p:sp>
    </p:spTree>
    <p:extLst>
      <p:ext uri="{BB962C8B-B14F-4D97-AF65-F5344CB8AC3E}">
        <p14:creationId xmlns:p14="http://schemas.microsoft.com/office/powerpoint/2010/main" val="402734352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9525"/>
            <a:ext cx="9144000" cy="906463"/>
          </a:xfrm>
          <a:prstGeom prst="rect">
            <a:avLst/>
          </a:prstGeom>
          <a:solidFill>
            <a:srgbClr val="0072C6"/>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dirty="0"/>
          </a:p>
        </p:txBody>
      </p:sp>
      <p:sp>
        <p:nvSpPr>
          <p:cNvPr id="1027" name="Rectangle 2"/>
          <p:cNvSpPr>
            <a:spLocks noGrp="1" noChangeArrowheads="1"/>
          </p:cNvSpPr>
          <p:nvPr>
            <p:ph type="title"/>
          </p:nvPr>
        </p:nvSpPr>
        <p:spPr bwMode="auto">
          <a:xfrm>
            <a:off x="468313" y="1038225"/>
            <a:ext cx="82296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457200" y="2006600"/>
            <a:ext cx="82296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172" name="Rectangle 4"/>
          <p:cNvSpPr>
            <a:spLocks noGrp="1" noChangeArrowheads="1"/>
          </p:cNvSpPr>
          <p:nvPr>
            <p:ph type="dt" sz="half" idx="2"/>
          </p:nvPr>
        </p:nvSpPr>
        <p:spPr bwMode="auto">
          <a:xfrm>
            <a:off x="457200" y="6545263"/>
            <a:ext cx="2133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latin typeface="+mn-lt"/>
              </a:defRPr>
            </a:lvl1pPr>
          </a:lstStyle>
          <a:p>
            <a:pPr>
              <a:defRPr/>
            </a:pPr>
            <a:endParaRPr lang="en-GB" altLang="en-US" dirty="0"/>
          </a:p>
        </p:txBody>
      </p:sp>
      <p:sp>
        <p:nvSpPr>
          <p:cNvPr id="7173"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dirty="0"/>
          </a:p>
        </p:txBody>
      </p:sp>
      <p:sp>
        <p:nvSpPr>
          <p:cNvPr id="7174" name="Rectangle 6"/>
          <p:cNvSpPr>
            <a:spLocks noGrp="1" noChangeArrowheads="1"/>
          </p:cNvSpPr>
          <p:nvPr>
            <p:ph type="sldNum" sz="quarter" idx="4"/>
          </p:nvPr>
        </p:nvSpPr>
        <p:spPr bwMode="auto">
          <a:xfrm>
            <a:off x="6553200" y="6545263"/>
            <a:ext cx="2133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Frutiger 55 Roman" pitchFamily="50" charset="0"/>
              </a:defRPr>
            </a:lvl1pPr>
          </a:lstStyle>
          <a:p>
            <a:pPr>
              <a:defRPr/>
            </a:pPr>
            <a:fld id="{B32F626F-293D-4F52-9DCD-286E0A9CEB8D}" type="slidenum">
              <a:rPr lang="en-GB" altLang="en-US"/>
              <a:pPr>
                <a:defRPr/>
              </a:pPr>
              <a:t>‹#›</a:t>
            </a:fld>
            <a:endParaRPr lang="en-GB" altLang="en-US" dirty="0"/>
          </a:p>
        </p:txBody>
      </p:sp>
      <p:sp>
        <p:nvSpPr>
          <p:cNvPr id="1032" name="Freeform 22"/>
          <p:cNvSpPr>
            <a:spLocks/>
          </p:cNvSpPr>
          <p:nvPr userDrawn="1"/>
        </p:nvSpPr>
        <p:spPr bwMode="auto">
          <a:xfrm>
            <a:off x="90488" y="58738"/>
            <a:ext cx="755650" cy="755650"/>
          </a:xfrm>
          <a:custGeom>
            <a:avLst/>
            <a:gdLst>
              <a:gd name="T0" fmla="*/ 0 w 1088"/>
              <a:gd name="T1" fmla="*/ 2147483646 h 1088"/>
              <a:gd name="T2" fmla="*/ 0 w 1088"/>
              <a:gd name="T3" fmla="*/ 2147483646 h 1088"/>
              <a:gd name="T4" fmla="*/ 2147483646 w 1088"/>
              <a:gd name="T5" fmla="*/ 2147483646 h 1088"/>
              <a:gd name="T6" fmla="*/ 2147483646 w 1088"/>
              <a:gd name="T7" fmla="*/ 2147483646 h 1088"/>
              <a:gd name="T8" fmla="*/ 2147483646 w 1088"/>
              <a:gd name="T9" fmla="*/ 2147483646 h 1088"/>
              <a:gd name="T10" fmla="*/ 2147483646 w 1088"/>
              <a:gd name="T11" fmla="*/ 2147483646 h 1088"/>
              <a:gd name="T12" fmla="*/ 2147483646 w 1088"/>
              <a:gd name="T13" fmla="*/ 2147483646 h 1088"/>
              <a:gd name="T14" fmla="*/ 2147483646 w 1088"/>
              <a:gd name="T15" fmla="*/ 2147483646 h 1088"/>
              <a:gd name="T16" fmla="*/ 2147483646 w 1088"/>
              <a:gd name="T17" fmla="*/ 2147483646 h 1088"/>
              <a:gd name="T18" fmla="*/ 2147483646 w 1088"/>
              <a:gd name="T19" fmla="*/ 2147483646 h 1088"/>
              <a:gd name="T20" fmla="*/ 2147483646 w 1088"/>
              <a:gd name="T21" fmla="*/ 2147483646 h 1088"/>
              <a:gd name="T22" fmla="*/ 2147483646 w 1088"/>
              <a:gd name="T23" fmla="*/ 2147483646 h 1088"/>
              <a:gd name="T24" fmla="*/ 2147483646 w 1088"/>
              <a:gd name="T25" fmla="*/ 2147483646 h 1088"/>
              <a:gd name="T26" fmla="*/ 2147483646 w 1088"/>
              <a:gd name="T27" fmla="*/ 2147483646 h 1088"/>
              <a:gd name="T28" fmla="*/ 2147483646 w 1088"/>
              <a:gd name="T29" fmla="*/ 2147483646 h 1088"/>
              <a:gd name="T30" fmla="*/ 2147483646 w 1088"/>
              <a:gd name="T31" fmla="*/ 2147483646 h 1088"/>
              <a:gd name="T32" fmla="*/ 2147483646 w 1088"/>
              <a:gd name="T33" fmla="*/ 2147483646 h 1088"/>
              <a:gd name="T34" fmla="*/ 2147483646 w 1088"/>
              <a:gd name="T35" fmla="*/ 2147483646 h 1088"/>
              <a:gd name="T36" fmla="*/ 2147483646 w 1088"/>
              <a:gd name="T37" fmla="*/ 0 h 1088"/>
              <a:gd name="T38" fmla="*/ 2147483646 w 1088"/>
              <a:gd name="T39" fmla="*/ 0 h 1088"/>
              <a:gd name="T40" fmla="*/ 2147483646 w 1088"/>
              <a:gd name="T41" fmla="*/ 2147483646 h 1088"/>
              <a:gd name="T42" fmla="*/ 2147483646 w 1088"/>
              <a:gd name="T43" fmla="*/ 2147483646 h 1088"/>
              <a:gd name="T44" fmla="*/ 2147483646 w 1088"/>
              <a:gd name="T45" fmla="*/ 2147483646 h 1088"/>
              <a:gd name="T46" fmla="*/ 2147483646 w 1088"/>
              <a:gd name="T47" fmla="*/ 2147483646 h 1088"/>
              <a:gd name="T48" fmla="*/ 0 w 1088"/>
              <a:gd name="T49" fmla="*/ 2147483646 h 1088"/>
              <a:gd name="T50" fmla="*/ 0 w 1088"/>
              <a:gd name="T51" fmla="*/ 2147483646 h 10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88" h="1088">
                <a:moveTo>
                  <a:pt x="0" y="67"/>
                </a:moveTo>
                <a:lnTo>
                  <a:pt x="0" y="1020"/>
                </a:lnTo>
                <a:lnTo>
                  <a:pt x="4" y="1041"/>
                </a:lnTo>
                <a:lnTo>
                  <a:pt x="13" y="1060"/>
                </a:lnTo>
                <a:lnTo>
                  <a:pt x="28" y="1075"/>
                </a:lnTo>
                <a:lnTo>
                  <a:pt x="47" y="1084"/>
                </a:lnTo>
                <a:lnTo>
                  <a:pt x="68" y="1088"/>
                </a:lnTo>
                <a:lnTo>
                  <a:pt x="1021" y="1088"/>
                </a:lnTo>
                <a:lnTo>
                  <a:pt x="1041" y="1084"/>
                </a:lnTo>
                <a:lnTo>
                  <a:pt x="1060" y="1075"/>
                </a:lnTo>
                <a:lnTo>
                  <a:pt x="1075" y="1060"/>
                </a:lnTo>
                <a:lnTo>
                  <a:pt x="1084" y="1041"/>
                </a:lnTo>
                <a:lnTo>
                  <a:pt x="1088" y="1022"/>
                </a:lnTo>
                <a:lnTo>
                  <a:pt x="1088" y="66"/>
                </a:lnTo>
                <a:lnTo>
                  <a:pt x="1084" y="47"/>
                </a:lnTo>
                <a:lnTo>
                  <a:pt x="1075" y="28"/>
                </a:lnTo>
                <a:lnTo>
                  <a:pt x="1060" y="13"/>
                </a:lnTo>
                <a:lnTo>
                  <a:pt x="1041" y="4"/>
                </a:lnTo>
                <a:lnTo>
                  <a:pt x="1022" y="0"/>
                </a:lnTo>
                <a:lnTo>
                  <a:pt x="66" y="0"/>
                </a:lnTo>
                <a:lnTo>
                  <a:pt x="47" y="4"/>
                </a:lnTo>
                <a:lnTo>
                  <a:pt x="28" y="13"/>
                </a:lnTo>
                <a:lnTo>
                  <a:pt x="13" y="28"/>
                </a:lnTo>
                <a:lnTo>
                  <a:pt x="4" y="47"/>
                </a:lnTo>
                <a:lnTo>
                  <a:pt x="0" y="67"/>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33" name="Freeform 23"/>
          <p:cNvSpPr>
            <a:spLocks noEditPoints="1"/>
          </p:cNvSpPr>
          <p:nvPr userDrawn="1"/>
        </p:nvSpPr>
        <p:spPr bwMode="auto">
          <a:xfrm rot="-5400000">
            <a:off x="-61119" y="297657"/>
            <a:ext cx="663575" cy="265112"/>
          </a:xfrm>
          <a:custGeom>
            <a:avLst/>
            <a:gdLst>
              <a:gd name="T0" fmla="*/ 2147483646 w 954"/>
              <a:gd name="T1" fmla="*/ 2147483646 h 379"/>
              <a:gd name="T2" fmla="*/ 2147483646 w 954"/>
              <a:gd name="T3" fmla="*/ 2147483646 h 379"/>
              <a:gd name="T4" fmla="*/ 2147483646 w 954"/>
              <a:gd name="T5" fmla="*/ 2147483646 h 379"/>
              <a:gd name="T6" fmla="*/ 2147483646 w 954"/>
              <a:gd name="T7" fmla="*/ 2147483646 h 379"/>
              <a:gd name="T8" fmla="*/ 2147483646 w 954"/>
              <a:gd name="T9" fmla="*/ 2147483646 h 379"/>
              <a:gd name="T10" fmla="*/ 2147483646 w 954"/>
              <a:gd name="T11" fmla="*/ 2147483646 h 379"/>
              <a:gd name="T12" fmla="*/ 2147483646 w 954"/>
              <a:gd name="T13" fmla="*/ 2147483646 h 379"/>
              <a:gd name="T14" fmla="*/ 2147483646 w 954"/>
              <a:gd name="T15" fmla="*/ 2147483646 h 379"/>
              <a:gd name="T16" fmla="*/ 2147483646 w 954"/>
              <a:gd name="T17" fmla="*/ 2147483646 h 379"/>
              <a:gd name="T18" fmla="*/ 2147483646 w 954"/>
              <a:gd name="T19" fmla="*/ 2147483646 h 379"/>
              <a:gd name="T20" fmla="*/ 2147483646 w 954"/>
              <a:gd name="T21" fmla="*/ 2147483646 h 379"/>
              <a:gd name="T22" fmla="*/ 2147483646 w 954"/>
              <a:gd name="T23" fmla="*/ 2147483646 h 379"/>
              <a:gd name="T24" fmla="*/ 2147483646 w 954"/>
              <a:gd name="T25" fmla="*/ 2147483646 h 379"/>
              <a:gd name="T26" fmla="*/ 2147483646 w 954"/>
              <a:gd name="T27" fmla="*/ 2147483646 h 379"/>
              <a:gd name="T28" fmla="*/ 2147483646 w 954"/>
              <a:gd name="T29" fmla="*/ 2147483646 h 379"/>
              <a:gd name="T30" fmla="*/ 2147483646 w 954"/>
              <a:gd name="T31" fmla="*/ 2147483646 h 379"/>
              <a:gd name="T32" fmla="*/ 2147483646 w 954"/>
              <a:gd name="T33" fmla="*/ 2147483646 h 379"/>
              <a:gd name="T34" fmla="*/ 2147483646 w 954"/>
              <a:gd name="T35" fmla="*/ 2147483646 h 379"/>
              <a:gd name="T36" fmla="*/ 2147483646 w 954"/>
              <a:gd name="T37" fmla="*/ 2147483646 h 379"/>
              <a:gd name="T38" fmla="*/ 2147483646 w 954"/>
              <a:gd name="T39" fmla="*/ 2147483646 h 379"/>
              <a:gd name="T40" fmla="*/ 2147483646 w 954"/>
              <a:gd name="T41" fmla="*/ 2147483646 h 379"/>
              <a:gd name="T42" fmla="*/ 2147483646 w 954"/>
              <a:gd name="T43" fmla="*/ 2147483646 h 379"/>
              <a:gd name="T44" fmla="*/ 2147483646 w 954"/>
              <a:gd name="T45" fmla="*/ 2147483646 h 379"/>
              <a:gd name="T46" fmla="*/ 2147483646 w 954"/>
              <a:gd name="T47" fmla="*/ 2147483646 h 379"/>
              <a:gd name="T48" fmla="*/ 2147483646 w 954"/>
              <a:gd name="T49" fmla="*/ 2147483646 h 379"/>
              <a:gd name="T50" fmla="*/ 2147483646 w 954"/>
              <a:gd name="T51" fmla="*/ 2147483646 h 379"/>
              <a:gd name="T52" fmla="*/ 2147483646 w 954"/>
              <a:gd name="T53" fmla="*/ 2147483646 h 379"/>
              <a:gd name="T54" fmla="*/ 2147483646 w 954"/>
              <a:gd name="T55" fmla="*/ 2147483646 h 379"/>
              <a:gd name="T56" fmla="*/ 2147483646 w 954"/>
              <a:gd name="T57" fmla="*/ 2147483646 h 379"/>
              <a:gd name="T58" fmla="*/ 2147483646 w 954"/>
              <a:gd name="T59" fmla="*/ 2147483646 h 379"/>
              <a:gd name="T60" fmla="*/ 2147483646 w 954"/>
              <a:gd name="T61" fmla="*/ 2147483646 h 379"/>
              <a:gd name="T62" fmla="*/ 2147483646 w 954"/>
              <a:gd name="T63" fmla="*/ 2147483646 h 379"/>
              <a:gd name="T64" fmla="*/ 2147483646 w 954"/>
              <a:gd name="T65" fmla="*/ 2147483646 h 379"/>
              <a:gd name="T66" fmla="*/ 2147483646 w 954"/>
              <a:gd name="T67" fmla="*/ 2147483646 h 379"/>
              <a:gd name="T68" fmla="*/ 2147483646 w 954"/>
              <a:gd name="T69" fmla="*/ 2147483646 h 379"/>
              <a:gd name="T70" fmla="*/ 2147483646 w 954"/>
              <a:gd name="T71" fmla="*/ 2147483646 h 379"/>
              <a:gd name="T72" fmla="*/ 2147483646 w 954"/>
              <a:gd name="T73" fmla="*/ 2147483646 h 379"/>
              <a:gd name="T74" fmla="*/ 2147483646 w 954"/>
              <a:gd name="T75" fmla="*/ 2147483646 h 379"/>
              <a:gd name="T76" fmla="*/ 2147483646 w 954"/>
              <a:gd name="T77" fmla="*/ 2147483646 h 379"/>
              <a:gd name="T78" fmla="*/ 2147483646 w 954"/>
              <a:gd name="T79" fmla="*/ 2147483646 h 379"/>
              <a:gd name="T80" fmla="*/ 2147483646 w 954"/>
              <a:gd name="T81" fmla="*/ 2147483646 h 379"/>
              <a:gd name="T82" fmla="*/ 2147483646 w 954"/>
              <a:gd name="T83" fmla="*/ 2147483646 h 379"/>
              <a:gd name="T84" fmla="*/ 2147483646 w 954"/>
              <a:gd name="T85" fmla="*/ 2147483646 h 379"/>
              <a:gd name="T86" fmla="*/ 2147483646 w 954"/>
              <a:gd name="T87" fmla="*/ 2147483646 h 379"/>
              <a:gd name="T88" fmla="*/ 2147483646 w 954"/>
              <a:gd name="T89" fmla="*/ 2147483646 h 379"/>
              <a:gd name="T90" fmla="*/ 2147483646 w 954"/>
              <a:gd name="T91" fmla="*/ 2147483646 h 379"/>
              <a:gd name="T92" fmla="*/ 2147483646 w 954"/>
              <a:gd name="T93" fmla="*/ 2147483646 h 379"/>
              <a:gd name="T94" fmla="*/ 2147483646 w 954"/>
              <a:gd name="T95" fmla="*/ 2147483646 h 379"/>
              <a:gd name="T96" fmla="*/ 2147483646 w 954"/>
              <a:gd name="T97" fmla="*/ 2147483646 h 379"/>
              <a:gd name="T98" fmla="*/ 2147483646 w 954"/>
              <a:gd name="T99" fmla="*/ 2147483646 h 379"/>
              <a:gd name="T100" fmla="*/ 2147483646 w 954"/>
              <a:gd name="T101" fmla="*/ 2147483646 h 37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54" h="379">
                <a:moveTo>
                  <a:pt x="216" y="291"/>
                </a:moveTo>
                <a:lnTo>
                  <a:pt x="160" y="291"/>
                </a:lnTo>
                <a:lnTo>
                  <a:pt x="39" y="154"/>
                </a:lnTo>
                <a:lnTo>
                  <a:pt x="39" y="291"/>
                </a:lnTo>
                <a:lnTo>
                  <a:pt x="0" y="291"/>
                </a:lnTo>
                <a:lnTo>
                  <a:pt x="0" y="12"/>
                </a:lnTo>
                <a:lnTo>
                  <a:pt x="39" y="12"/>
                </a:lnTo>
                <a:lnTo>
                  <a:pt x="39" y="134"/>
                </a:lnTo>
                <a:lnTo>
                  <a:pt x="155" y="12"/>
                </a:lnTo>
                <a:lnTo>
                  <a:pt x="205" y="12"/>
                </a:lnTo>
                <a:lnTo>
                  <a:pt x="79" y="143"/>
                </a:lnTo>
                <a:lnTo>
                  <a:pt x="216" y="291"/>
                </a:lnTo>
                <a:close/>
                <a:moveTo>
                  <a:pt x="240" y="42"/>
                </a:moveTo>
                <a:lnTo>
                  <a:pt x="240" y="0"/>
                </a:lnTo>
                <a:lnTo>
                  <a:pt x="281" y="0"/>
                </a:lnTo>
                <a:lnTo>
                  <a:pt x="281" y="42"/>
                </a:lnTo>
                <a:lnTo>
                  <a:pt x="240" y="42"/>
                </a:lnTo>
                <a:close/>
                <a:moveTo>
                  <a:pt x="278" y="291"/>
                </a:moveTo>
                <a:lnTo>
                  <a:pt x="242" y="291"/>
                </a:lnTo>
                <a:lnTo>
                  <a:pt x="242" y="87"/>
                </a:lnTo>
                <a:lnTo>
                  <a:pt x="278" y="87"/>
                </a:lnTo>
                <a:lnTo>
                  <a:pt x="278" y="291"/>
                </a:lnTo>
                <a:close/>
                <a:moveTo>
                  <a:pt x="468" y="291"/>
                </a:moveTo>
                <a:lnTo>
                  <a:pt x="468" y="185"/>
                </a:lnTo>
                <a:lnTo>
                  <a:pt x="467" y="159"/>
                </a:lnTo>
                <a:lnTo>
                  <a:pt x="462" y="140"/>
                </a:lnTo>
                <a:lnTo>
                  <a:pt x="454" y="125"/>
                </a:lnTo>
                <a:lnTo>
                  <a:pt x="442" y="116"/>
                </a:lnTo>
                <a:lnTo>
                  <a:pt x="426" y="112"/>
                </a:lnTo>
                <a:lnTo>
                  <a:pt x="407" y="115"/>
                </a:lnTo>
                <a:lnTo>
                  <a:pt x="392" y="123"/>
                </a:lnTo>
                <a:lnTo>
                  <a:pt x="380" y="135"/>
                </a:lnTo>
                <a:lnTo>
                  <a:pt x="372" y="152"/>
                </a:lnTo>
                <a:lnTo>
                  <a:pt x="367" y="172"/>
                </a:lnTo>
                <a:lnTo>
                  <a:pt x="366" y="196"/>
                </a:lnTo>
                <a:lnTo>
                  <a:pt x="366" y="291"/>
                </a:lnTo>
                <a:lnTo>
                  <a:pt x="330" y="291"/>
                </a:lnTo>
                <a:lnTo>
                  <a:pt x="330" y="87"/>
                </a:lnTo>
                <a:lnTo>
                  <a:pt x="365" y="87"/>
                </a:lnTo>
                <a:lnTo>
                  <a:pt x="365" y="118"/>
                </a:lnTo>
                <a:lnTo>
                  <a:pt x="366" y="118"/>
                </a:lnTo>
                <a:lnTo>
                  <a:pt x="377" y="103"/>
                </a:lnTo>
                <a:lnTo>
                  <a:pt x="392" y="92"/>
                </a:lnTo>
                <a:lnTo>
                  <a:pt x="410" y="85"/>
                </a:lnTo>
                <a:lnTo>
                  <a:pt x="430" y="82"/>
                </a:lnTo>
                <a:lnTo>
                  <a:pt x="452" y="85"/>
                </a:lnTo>
                <a:lnTo>
                  <a:pt x="472" y="93"/>
                </a:lnTo>
                <a:lnTo>
                  <a:pt x="486" y="105"/>
                </a:lnTo>
                <a:lnTo>
                  <a:pt x="497" y="122"/>
                </a:lnTo>
                <a:lnTo>
                  <a:pt x="503" y="143"/>
                </a:lnTo>
                <a:lnTo>
                  <a:pt x="504" y="170"/>
                </a:lnTo>
                <a:lnTo>
                  <a:pt x="504" y="291"/>
                </a:lnTo>
                <a:lnTo>
                  <a:pt x="468" y="291"/>
                </a:lnTo>
                <a:close/>
                <a:moveTo>
                  <a:pt x="625" y="379"/>
                </a:moveTo>
                <a:lnTo>
                  <a:pt x="606" y="377"/>
                </a:lnTo>
                <a:lnTo>
                  <a:pt x="582" y="373"/>
                </a:lnTo>
                <a:lnTo>
                  <a:pt x="554" y="364"/>
                </a:lnTo>
                <a:lnTo>
                  <a:pt x="559" y="331"/>
                </a:lnTo>
                <a:lnTo>
                  <a:pt x="583" y="340"/>
                </a:lnTo>
                <a:lnTo>
                  <a:pt x="606" y="346"/>
                </a:lnTo>
                <a:lnTo>
                  <a:pt x="630" y="349"/>
                </a:lnTo>
                <a:lnTo>
                  <a:pt x="648" y="346"/>
                </a:lnTo>
                <a:lnTo>
                  <a:pt x="663" y="340"/>
                </a:lnTo>
                <a:lnTo>
                  <a:pt x="675" y="331"/>
                </a:lnTo>
                <a:lnTo>
                  <a:pt x="684" y="317"/>
                </a:lnTo>
                <a:lnTo>
                  <a:pt x="689" y="299"/>
                </a:lnTo>
                <a:lnTo>
                  <a:pt x="691" y="279"/>
                </a:lnTo>
                <a:lnTo>
                  <a:pt x="691" y="259"/>
                </a:lnTo>
                <a:lnTo>
                  <a:pt x="690" y="259"/>
                </a:lnTo>
                <a:lnTo>
                  <a:pt x="677" y="273"/>
                </a:lnTo>
                <a:lnTo>
                  <a:pt x="661" y="283"/>
                </a:lnTo>
                <a:lnTo>
                  <a:pt x="643" y="289"/>
                </a:lnTo>
                <a:lnTo>
                  <a:pt x="624" y="291"/>
                </a:lnTo>
                <a:lnTo>
                  <a:pt x="605" y="289"/>
                </a:lnTo>
                <a:lnTo>
                  <a:pt x="587" y="283"/>
                </a:lnTo>
                <a:lnTo>
                  <a:pt x="572" y="273"/>
                </a:lnTo>
                <a:lnTo>
                  <a:pt x="561" y="260"/>
                </a:lnTo>
                <a:lnTo>
                  <a:pt x="549" y="239"/>
                </a:lnTo>
                <a:lnTo>
                  <a:pt x="542" y="217"/>
                </a:lnTo>
                <a:lnTo>
                  <a:pt x="540" y="190"/>
                </a:lnTo>
                <a:lnTo>
                  <a:pt x="542" y="164"/>
                </a:lnTo>
                <a:lnTo>
                  <a:pt x="549" y="139"/>
                </a:lnTo>
                <a:lnTo>
                  <a:pt x="561" y="116"/>
                </a:lnTo>
                <a:lnTo>
                  <a:pt x="573" y="102"/>
                </a:lnTo>
                <a:lnTo>
                  <a:pt x="589" y="92"/>
                </a:lnTo>
                <a:lnTo>
                  <a:pt x="607" y="85"/>
                </a:lnTo>
                <a:lnTo>
                  <a:pt x="627" y="82"/>
                </a:lnTo>
                <a:lnTo>
                  <a:pt x="644" y="84"/>
                </a:lnTo>
                <a:lnTo>
                  <a:pt x="659" y="86"/>
                </a:lnTo>
                <a:lnTo>
                  <a:pt x="669" y="92"/>
                </a:lnTo>
                <a:lnTo>
                  <a:pt x="684" y="103"/>
                </a:lnTo>
                <a:lnTo>
                  <a:pt x="693" y="117"/>
                </a:lnTo>
                <a:lnTo>
                  <a:pt x="693" y="87"/>
                </a:lnTo>
                <a:lnTo>
                  <a:pt x="727" y="87"/>
                </a:lnTo>
                <a:lnTo>
                  <a:pt x="727" y="281"/>
                </a:lnTo>
                <a:lnTo>
                  <a:pt x="726" y="307"/>
                </a:lnTo>
                <a:lnTo>
                  <a:pt x="720" y="328"/>
                </a:lnTo>
                <a:lnTo>
                  <a:pt x="709" y="346"/>
                </a:lnTo>
                <a:lnTo>
                  <a:pt x="695" y="361"/>
                </a:lnTo>
                <a:lnTo>
                  <a:pt x="675" y="370"/>
                </a:lnTo>
                <a:lnTo>
                  <a:pt x="653" y="376"/>
                </a:lnTo>
                <a:lnTo>
                  <a:pt x="625" y="379"/>
                </a:lnTo>
                <a:close/>
                <a:moveTo>
                  <a:pt x="677" y="135"/>
                </a:moveTo>
                <a:lnTo>
                  <a:pt x="666" y="123"/>
                </a:lnTo>
                <a:lnTo>
                  <a:pt x="651" y="115"/>
                </a:lnTo>
                <a:lnTo>
                  <a:pt x="633" y="112"/>
                </a:lnTo>
                <a:lnTo>
                  <a:pt x="617" y="116"/>
                </a:lnTo>
                <a:lnTo>
                  <a:pt x="603" y="124"/>
                </a:lnTo>
                <a:lnTo>
                  <a:pt x="593" y="137"/>
                </a:lnTo>
                <a:lnTo>
                  <a:pt x="582" y="161"/>
                </a:lnTo>
                <a:lnTo>
                  <a:pt x="578" y="188"/>
                </a:lnTo>
                <a:lnTo>
                  <a:pt x="579" y="207"/>
                </a:lnTo>
                <a:lnTo>
                  <a:pt x="585" y="224"/>
                </a:lnTo>
                <a:lnTo>
                  <a:pt x="594" y="238"/>
                </a:lnTo>
                <a:lnTo>
                  <a:pt x="605" y="250"/>
                </a:lnTo>
                <a:lnTo>
                  <a:pt x="618" y="257"/>
                </a:lnTo>
                <a:lnTo>
                  <a:pt x="633" y="260"/>
                </a:lnTo>
                <a:lnTo>
                  <a:pt x="650" y="257"/>
                </a:lnTo>
                <a:lnTo>
                  <a:pt x="663" y="250"/>
                </a:lnTo>
                <a:lnTo>
                  <a:pt x="675" y="239"/>
                </a:lnTo>
                <a:lnTo>
                  <a:pt x="684" y="225"/>
                </a:lnTo>
                <a:lnTo>
                  <a:pt x="689" y="209"/>
                </a:lnTo>
                <a:lnTo>
                  <a:pt x="691" y="191"/>
                </a:lnTo>
                <a:lnTo>
                  <a:pt x="690" y="170"/>
                </a:lnTo>
                <a:lnTo>
                  <a:pt x="685" y="152"/>
                </a:lnTo>
                <a:lnTo>
                  <a:pt x="677" y="135"/>
                </a:lnTo>
                <a:close/>
                <a:moveTo>
                  <a:pt x="799" y="110"/>
                </a:moveTo>
                <a:lnTo>
                  <a:pt x="765" y="110"/>
                </a:lnTo>
                <a:lnTo>
                  <a:pt x="789" y="12"/>
                </a:lnTo>
                <a:lnTo>
                  <a:pt x="833" y="12"/>
                </a:lnTo>
                <a:lnTo>
                  <a:pt x="799" y="110"/>
                </a:lnTo>
                <a:close/>
                <a:moveTo>
                  <a:pt x="880" y="160"/>
                </a:moveTo>
                <a:lnTo>
                  <a:pt x="888" y="164"/>
                </a:lnTo>
                <a:lnTo>
                  <a:pt x="895" y="167"/>
                </a:lnTo>
                <a:lnTo>
                  <a:pt x="902" y="171"/>
                </a:lnTo>
                <a:lnTo>
                  <a:pt x="910" y="176"/>
                </a:lnTo>
                <a:lnTo>
                  <a:pt x="919" y="179"/>
                </a:lnTo>
                <a:lnTo>
                  <a:pt x="927" y="184"/>
                </a:lnTo>
                <a:lnTo>
                  <a:pt x="934" y="189"/>
                </a:lnTo>
                <a:lnTo>
                  <a:pt x="940" y="195"/>
                </a:lnTo>
                <a:lnTo>
                  <a:pt x="944" y="200"/>
                </a:lnTo>
                <a:lnTo>
                  <a:pt x="948" y="205"/>
                </a:lnTo>
                <a:lnTo>
                  <a:pt x="950" y="209"/>
                </a:lnTo>
                <a:lnTo>
                  <a:pt x="952" y="220"/>
                </a:lnTo>
                <a:lnTo>
                  <a:pt x="954" y="232"/>
                </a:lnTo>
                <a:lnTo>
                  <a:pt x="950" y="251"/>
                </a:lnTo>
                <a:lnTo>
                  <a:pt x="944" y="267"/>
                </a:lnTo>
                <a:lnTo>
                  <a:pt x="932" y="279"/>
                </a:lnTo>
                <a:lnTo>
                  <a:pt x="918" y="289"/>
                </a:lnTo>
                <a:lnTo>
                  <a:pt x="902" y="293"/>
                </a:lnTo>
                <a:lnTo>
                  <a:pt x="884" y="295"/>
                </a:lnTo>
                <a:lnTo>
                  <a:pt x="870" y="295"/>
                </a:lnTo>
                <a:lnTo>
                  <a:pt x="856" y="292"/>
                </a:lnTo>
                <a:lnTo>
                  <a:pt x="843" y="289"/>
                </a:lnTo>
                <a:lnTo>
                  <a:pt x="830" y="284"/>
                </a:lnTo>
                <a:lnTo>
                  <a:pt x="831" y="250"/>
                </a:lnTo>
                <a:lnTo>
                  <a:pt x="843" y="256"/>
                </a:lnTo>
                <a:lnTo>
                  <a:pt x="856" y="261"/>
                </a:lnTo>
                <a:lnTo>
                  <a:pt x="868" y="263"/>
                </a:lnTo>
                <a:lnTo>
                  <a:pt x="877" y="265"/>
                </a:lnTo>
                <a:lnTo>
                  <a:pt x="890" y="263"/>
                </a:lnTo>
                <a:lnTo>
                  <a:pt x="902" y="257"/>
                </a:lnTo>
                <a:lnTo>
                  <a:pt x="909" y="253"/>
                </a:lnTo>
                <a:lnTo>
                  <a:pt x="913" y="245"/>
                </a:lnTo>
                <a:lnTo>
                  <a:pt x="914" y="236"/>
                </a:lnTo>
                <a:lnTo>
                  <a:pt x="914" y="229"/>
                </a:lnTo>
                <a:lnTo>
                  <a:pt x="912" y="223"/>
                </a:lnTo>
                <a:lnTo>
                  <a:pt x="907" y="218"/>
                </a:lnTo>
                <a:lnTo>
                  <a:pt x="902" y="213"/>
                </a:lnTo>
                <a:lnTo>
                  <a:pt x="888" y="206"/>
                </a:lnTo>
                <a:lnTo>
                  <a:pt x="872" y="197"/>
                </a:lnTo>
                <a:lnTo>
                  <a:pt x="864" y="193"/>
                </a:lnTo>
                <a:lnTo>
                  <a:pt x="856" y="188"/>
                </a:lnTo>
                <a:lnTo>
                  <a:pt x="849" y="183"/>
                </a:lnTo>
                <a:lnTo>
                  <a:pt x="842" y="177"/>
                </a:lnTo>
                <a:lnTo>
                  <a:pt x="835" y="169"/>
                </a:lnTo>
                <a:lnTo>
                  <a:pt x="830" y="158"/>
                </a:lnTo>
                <a:lnTo>
                  <a:pt x="829" y="145"/>
                </a:lnTo>
                <a:lnTo>
                  <a:pt x="831" y="125"/>
                </a:lnTo>
                <a:lnTo>
                  <a:pt x="837" y="110"/>
                </a:lnTo>
                <a:lnTo>
                  <a:pt x="849" y="98"/>
                </a:lnTo>
                <a:lnTo>
                  <a:pt x="864" y="90"/>
                </a:lnTo>
                <a:lnTo>
                  <a:pt x="879" y="84"/>
                </a:lnTo>
                <a:lnTo>
                  <a:pt x="898" y="82"/>
                </a:lnTo>
                <a:lnTo>
                  <a:pt x="922" y="85"/>
                </a:lnTo>
                <a:lnTo>
                  <a:pt x="944" y="90"/>
                </a:lnTo>
                <a:lnTo>
                  <a:pt x="940" y="122"/>
                </a:lnTo>
                <a:lnTo>
                  <a:pt x="936" y="120"/>
                </a:lnTo>
                <a:lnTo>
                  <a:pt x="930" y="117"/>
                </a:lnTo>
                <a:lnTo>
                  <a:pt x="922" y="115"/>
                </a:lnTo>
                <a:lnTo>
                  <a:pt x="910" y="114"/>
                </a:lnTo>
                <a:lnTo>
                  <a:pt x="902" y="112"/>
                </a:lnTo>
                <a:lnTo>
                  <a:pt x="889" y="114"/>
                </a:lnTo>
                <a:lnTo>
                  <a:pt x="878" y="118"/>
                </a:lnTo>
                <a:lnTo>
                  <a:pt x="873" y="122"/>
                </a:lnTo>
                <a:lnTo>
                  <a:pt x="870" y="127"/>
                </a:lnTo>
                <a:lnTo>
                  <a:pt x="867" y="131"/>
                </a:lnTo>
                <a:lnTo>
                  <a:pt x="867" y="137"/>
                </a:lnTo>
                <a:lnTo>
                  <a:pt x="867" y="142"/>
                </a:lnTo>
                <a:lnTo>
                  <a:pt x="868" y="146"/>
                </a:lnTo>
                <a:lnTo>
                  <a:pt x="871" y="149"/>
                </a:lnTo>
                <a:lnTo>
                  <a:pt x="876" y="155"/>
                </a:lnTo>
                <a:lnTo>
                  <a:pt x="880" y="160"/>
                </a:lnTo>
                <a:close/>
              </a:path>
            </a:pathLst>
          </a:custGeom>
          <a:solidFill>
            <a:srgbClr val="0072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fade thruBlk="1"/>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rutiger 55 Roman" pitchFamily="50" charset="0"/>
        </a:defRPr>
      </a:lvl2pPr>
      <a:lvl3pPr algn="ctr" rtl="0" eaLnBrk="0" fontAlgn="base" hangingPunct="0">
        <a:spcBef>
          <a:spcPct val="0"/>
        </a:spcBef>
        <a:spcAft>
          <a:spcPct val="0"/>
        </a:spcAft>
        <a:defRPr sz="4400">
          <a:solidFill>
            <a:schemeClr val="tx1"/>
          </a:solidFill>
          <a:latin typeface="Frutiger 55 Roman" pitchFamily="50" charset="0"/>
        </a:defRPr>
      </a:lvl3pPr>
      <a:lvl4pPr algn="ctr" rtl="0" eaLnBrk="0" fontAlgn="base" hangingPunct="0">
        <a:spcBef>
          <a:spcPct val="0"/>
        </a:spcBef>
        <a:spcAft>
          <a:spcPct val="0"/>
        </a:spcAft>
        <a:defRPr sz="4400">
          <a:solidFill>
            <a:schemeClr val="tx1"/>
          </a:solidFill>
          <a:latin typeface="Frutiger 55 Roman" pitchFamily="50" charset="0"/>
        </a:defRPr>
      </a:lvl4pPr>
      <a:lvl5pPr algn="ctr" rtl="0" eaLnBrk="0" fontAlgn="base" hangingPunct="0">
        <a:spcBef>
          <a:spcPct val="0"/>
        </a:spcBef>
        <a:spcAft>
          <a:spcPct val="0"/>
        </a:spcAft>
        <a:defRPr sz="4400">
          <a:solidFill>
            <a:schemeClr val="tx1"/>
          </a:solidFill>
          <a:latin typeface="Frutiger 55 Roman" pitchFamily="50" charset="0"/>
        </a:defRPr>
      </a:lvl5pPr>
      <a:lvl6pPr marL="457200" algn="ctr" rtl="0" fontAlgn="base">
        <a:spcBef>
          <a:spcPct val="0"/>
        </a:spcBef>
        <a:spcAft>
          <a:spcPct val="0"/>
        </a:spcAft>
        <a:defRPr sz="4400">
          <a:solidFill>
            <a:schemeClr val="tx1"/>
          </a:solidFill>
          <a:latin typeface="Frutiger 55 Roman" pitchFamily="50" charset="0"/>
        </a:defRPr>
      </a:lvl6pPr>
      <a:lvl7pPr marL="914400" algn="ctr" rtl="0" fontAlgn="base">
        <a:spcBef>
          <a:spcPct val="0"/>
        </a:spcBef>
        <a:spcAft>
          <a:spcPct val="0"/>
        </a:spcAft>
        <a:defRPr sz="4400">
          <a:solidFill>
            <a:schemeClr val="tx1"/>
          </a:solidFill>
          <a:latin typeface="Frutiger 55 Roman" pitchFamily="50" charset="0"/>
        </a:defRPr>
      </a:lvl7pPr>
      <a:lvl8pPr marL="1371600" algn="ctr" rtl="0" fontAlgn="base">
        <a:spcBef>
          <a:spcPct val="0"/>
        </a:spcBef>
        <a:spcAft>
          <a:spcPct val="0"/>
        </a:spcAft>
        <a:defRPr sz="4400">
          <a:solidFill>
            <a:schemeClr val="tx1"/>
          </a:solidFill>
          <a:latin typeface="Frutiger 55 Roman" pitchFamily="50" charset="0"/>
        </a:defRPr>
      </a:lvl8pPr>
      <a:lvl9pPr marL="1828800" algn="ctr" rtl="0" fontAlgn="base">
        <a:spcBef>
          <a:spcPct val="0"/>
        </a:spcBef>
        <a:spcAft>
          <a:spcPct val="0"/>
        </a:spcAft>
        <a:defRPr sz="4400">
          <a:solidFill>
            <a:schemeClr val="tx1"/>
          </a:solidFill>
          <a:latin typeface="Frutiger 55 Roman" pitchFamily="50" charset="0"/>
        </a:defRPr>
      </a:lvl9pPr>
    </p:titleStyle>
    <p:bodyStyle>
      <a:lvl1pPr marL="342900" indent="-342900" algn="l" rtl="0" eaLnBrk="0" fontAlgn="base" hangingPunct="0">
        <a:spcBef>
          <a:spcPct val="20000"/>
        </a:spcBef>
        <a:spcAft>
          <a:spcPct val="0"/>
        </a:spcAft>
        <a:buClr>
          <a:srgbClr val="0072C6"/>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72C6"/>
        </a:buClr>
        <a:buChar char="–"/>
        <a:defRPr sz="2800">
          <a:solidFill>
            <a:schemeClr val="tx1"/>
          </a:solidFill>
          <a:latin typeface="+mn-lt"/>
        </a:defRPr>
      </a:lvl2pPr>
      <a:lvl3pPr marL="1143000" indent="-228600" algn="l" rtl="0" eaLnBrk="0" fontAlgn="base" hangingPunct="0">
        <a:spcBef>
          <a:spcPct val="20000"/>
        </a:spcBef>
        <a:spcAft>
          <a:spcPct val="0"/>
        </a:spcAft>
        <a:buClr>
          <a:srgbClr val="0072C6"/>
        </a:buClr>
        <a:buChar char="•"/>
        <a:defRPr sz="2400">
          <a:solidFill>
            <a:schemeClr val="tx1"/>
          </a:solidFill>
          <a:latin typeface="+mn-lt"/>
        </a:defRPr>
      </a:lvl3pPr>
      <a:lvl4pPr marL="1600200" indent="-228600" algn="l" rtl="0" eaLnBrk="0" fontAlgn="base" hangingPunct="0">
        <a:spcBef>
          <a:spcPct val="20000"/>
        </a:spcBef>
        <a:spcAft>
          <a:spcPct val="0"/>
        </a:spcAft>
        <a:buClr>
          <a:srgbClr val="0072C6"/>
        </a:buClr>
        <a:buChar char="–"/>
        <a:defRPr sz="2000">
          <a:solidFill>
            <a:schemeClr val="tx1"/>
          </a:solidFill>
          <a:latin typeface="+mn-lt"/>
        </a:defRPr>
      </a:lvl4pPr>
      <a:lvl5pPr marL="2057400" indent="-228600" algn="l" rtl="0" eaLnBrk="0" fontAlgn="base" hangingPunct="0">
        <a:spcBef>
          <a:spcPct val="20000"/>
        </a:spcBef>
        <a:spcAft>
          <a:spcPct val="0"/>
        </a:spcAft>
        <a:buClr>
          <a:srgbClr val="0072C6"/>
        </a:buClr>
        <a:buChar char="»"/>
        <a:defRPr sz="2000">
          <a:solidFill>
            <a:schemeClr val="tx1"/>
          </a:solidFill>
          <a:latin typeface="+mn-lt"/>
        </a:defRPr>
      </a:lvl5pPr>
      <a:lvl6pPr marL="2514600" indent="-228600" algn="l" rtl="0" fontAlgn="base">
        <a:spcBef>
          <a:spcPct val="20000"/>
        </a:spcBef>
        <a:spcAft>
          <a:spcPct val="0"/>
        </a:spcAft>
        <a:buClr>
          <a:srgbClr val="0072C6"/>
        </a:buClr>
        <a:buChar char="»"/>
        <a:defRPr sz="2000">
          <a:solidFill>
            <a:schemeClr val="tx1"/>
          </a:solidFill>
          <a:latin typeface="+mn-lt"/>
        </a:defRPr>
      </a:lvl6pPr>
      <a:lvl7pPr marL="2971800" indent="-228600" algn="l" rtl="0" fontAlgn="base">
        <a:spcBef>
          <a:spcPct val="20000"/>
        </a:spcBef>
        <a:spcAft>
          <a:spcPct val="0"/>
        </a:spcAft>
        <a:buClr>
          <a:srgbClr val="0072C6"/>
        </a:buClr>
        <a:buChar char="»"/>
        <a:defRPr sz="2000">
          <a:solidFill>
            <a:schemeClr val="tx1"/>
          </a:solidFill>
          <a:latin typeface="+mn-lt"/>
        </a:defRPr>
      </a:lvl7pPr>
      <a:lvl8pPr marL="3429000" indent="-228600" algn="l" rtl="0" fontAlgn="base">
        <a:spcBef>
          <a:spcPct val="20000"/>
        </a:spcBef>
        <a:spcAft>
          <a:spcPct val="0"/>
        </a:spcAft>
        <a:buClr>
          <a:srgbClr val="0072C6"/>
        </a:buClr>
        <a:buChar char="»"/>
        <a:defRPr sz="2000">
          <a:solidFill>
            <a:schemeClr val="tx1"/>
          </a:solidFill>
          <a:latin typeface="+mn-lt"/>
        </a:defRPr>
      </a:lvl8pPr>
      <a:lvl9pPr marL="3886200" indent="-228600" algn="l" rtl="0" fontAlgn="base">
        <a:spcBef>
          <a:spcPct val="20000"/>
        </a:spcBef>
        <a:spcAft>
          <a:spcPct val="0"/>
        </a:spcAft>
        <a:buClr>
          <a:srgbClr val="0072C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mailto:kch-tr.macmillan1@nhs.net"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box_nhs_blue_holl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776913" y="1250950"/>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AutoShape 2"/>
          <p:cNvSpPr>
            <a:spLocks noChangeArrowheads="1"/>
          </p:cNvSpPr>
          <p:nvPr/>
        </p:nvSpPr>
        <p:spPr bwMode="auto">
          <a:xfrm>
            <a:off x="539750" y="1249363"/>
            <a:ext cx="5070475" cy="4340225"/>
          </a:xfrm>
          <a:prstGeom prst="roundRect">
            <a:avLst>
              <a:gd name="adj" fmla="val 2347"/>
            </a:avLst>
          </a:prstGeom>
          <a:solidFill>
            <a:srgbClr val="00AA9E"/>
          </a:solid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4100" name="Rectangle 3"/>
          <p:cNvSpPr>
            <a:spLocks noGrp="1" noChangeArrowheads="1"/>
          </p:cNvSpPr>
          <p:nvPr>
            <p:ph type="title"/>
          </p:nvPr>
        </p:nvSpPr>
        <p:spPr>
          <a:xfrm>
            <a:off x="611560" y="1434628"/>
            <a:ext cx="4870450" cy="3938588"/>
          </a:xfrm>
        </p:spPr>
        <p:txBody>
          <a:bodyPr/>
          <a:lstStyle/>
          <a:p>
            <a:r>
              <a:rPr lang="en-GB" altLang="en-US" sz="3600" b="1" dirty="0">
                <a:solidFill>
                  <a:schemeClr val="accent1"/>
                </a:solidFill>
                <a:latin typeface="Arial" panose="020B0604020202020204" pitchFamily="34" charset="0"/>
                <a:cs typeface="Arial" panose="020B0604020202020204" pitchFamily="34" charset="0"/>
              </a:rPr>
              <a:t>Cancer Improvement Collaborative (NHSE/I): </a:t>
            </a:r>
            <a:br>
              <a:rPr lang="en-GB" altLang="en-US" sz="3600" b="1" dirty="0">
                <a:solidFill>
                  <a:schemeClr val="accent1"/>
                </a:solidFill>
                <a:latin typeface="Arial" panose="020B0604020202020204" pitchFamily="34" charset="0"/>
                <a:cs typeface="Arial" panose="020B0604020202020204" pitchFamily="34" charset="0"/>
              </a:rPr>
            </a:br>
            <a:r>
              <a:rPr lang="en-GB" altLang="en-US" sz="1800" b="1" dirty="0">
                <a:solidFill>
                  <a:schemeClr val="accent1"/>
                </a:solidFill>
                <a:latin typeface="Arial" panose="020B0604020202020204" pitchFamily="34" charset="0"/>
                <a:cs typeface="Arial" panose="020B0604020202020204" pitchFamily="34" charset="0"/>
              </a:rPr>
              <a:t>  </a:t>
            </a:r>
            <a:r>
              <a:rPr lang="en-GB" altLang="en-US" sz="3600" b="1" dirty="0">
                <a:solidFill>
                  <a:schemeClr val="accent1"/>
                </a:solidFill>
                <a:latin typeface="Arial" panose="020B0604020202020204" pitchFamily="34" charset="0"/>
                <a:cs typeface="Arial" panose="020B0604020202020204" pitchFamily="34" charset="0"/>
              </a:rPr>
              <a:t/>
            </a:r>
            <a:br>
              <a:rPr lang="en-GB" altLang="en-US" sz="3600" b="1" dirty="0">
                <a:solidFill>
                  <a:schemeClr val="accent1"/>
                </a:solidFill>
                <a:latin typeface="Arial" panose="020B0604020202020204" pitchFamily="34" charset="0"/>
                <a:cs typeface="Arial" panose="020B0604020202020204" pitchFamily="34" charset="0"/>
              </a:rPr>
            </a:br>
            <a:r>
              <a:rPr lang="en-GB" altLang="en-US" sz="1600" b="1" dirty="0">
                <a:solidFill>
                  <a:schemeClr val="bg1"/>
                </a:solidFill>
                <a:latin typeface="Arial" panose="020B0604020202020204" pitchFamily="34" charset="0"/>
                <a:cs typeface="Arial" panose="020B0604020202020204" pitchFamily="34" charset="0"/>
              </a:rPr>
              <a:t>To improve the explanation of diagnostic test results in a completely understandable way for </a:t>
            </a:r>
            <a:r>
              <a:rPr lang="en-GB" altLang="en-US" sz="1600" b="1" dirty="0" smtClean="0">
                <a:solidFill>
                  <a:schemeClr val="bg1"/>
                </a:solidFill>
                <a:latin typeface="Arial" panose="020B0604020202020204" pitchFamily="34" charset="0"/>
                <a:cs typeface="Arial" panose="020B0604020202020204" pitchFamily="34" charset="0"/>
              </a:rPr>
              <a:t>adult </a:t>
            </a:r>
            <a:r>
              <a:rPr lang="en-GB" altLang="en-US" sz="1600" b="1" dirty="0">
                <a:solidFill>
                  <a:schemeClr val="bg1"/>
                </a:solidFill>
                <a:latin typeface="Arial" panose="020B0604020202020204" pitchFamily="34" charset="0"/>
                <a:cs typeface="Arial" panose="020B0604020202020204" pitchFamily="34" charset="0"/>
              </a:rPr>
              <a:t>cancer patients in ethnically diverse communities </a:t>
            </a:r>
            <a:r>
              <a:rPr lang="en-GB" altLang="en-US" sz="1600" b="1" dirty="0">
                <a:latin typeface="Arial" panose="020B0604020202020204" pitchFamily="34" charset="0"/>
                <a:cs typeface="Arial" panose="020B0604020202020204" pitchFamily="34" charset="0"/>
              </a:rPr>
              <a:t/>
            </a:r>
            <a:br>
              <a:rPr lang="en-GB" altLang="en-US" sz="1600" b="1" dirty="0">
                <a:latin typeface="Arial" panose="020B0604020202020204" pitchFamily="34" charset="0"/>
                <a:cs typeface="Arial" panose="020B0604020202020204" pitchFamily="34" charset="0"/>
              </a:rPr>
            </a:br>
            <a:r>
              <a:rPr lang="en-GB" altLang="en-US" sz="1600" b="1" dirty="0">
                <a:solidFill>
                  <a:schemeClr val="bg1"/>
                </a:solidFill>
                <a:latin typeface="Arial" panose="020B0604020202020204" pitchFamily="34" charset="0"/>
                <a:cs typeface="Arial" panose="020B0604020202020204" pitchFamily="34" charset="0"/>
              </a:rPr>
              <a:t/>
            </a:r>
            <a:br>
              <a:rPr lang="en-GB" altLang="en-US" sz="1600" b="1" dirty="0">
                <a:solidFill>
                  <a:schemeClr val="bg1"/>
                </a:solidFill>
                <a:latin typeface="Arial" panose="020B0604020202020204" pitchFamily="34" charset="0"/>
                <a:cs typeface="Arial" panose="020B0604020202020204" pitchFamily="34" charset="0"/>
              </a:rPr>
            </a:br>
            <a:r>
              <a:rPr lang="en-GB" altLang="en-US" sz="1600" b="1" dirty="0">
                <a:solidFill>
                  <a:schemeClr val="bg1"/>
                </a:solidFill>
                <a:latin typeface="Arial" panose="020B0604020202020204" pitchFamily="34" charset="0"/>
                <a:cs typeface="Arial" panose="020B0604020202020204" pitchFamily="34" charset="0"/>
              </a:rPr>
              <a:t>Kings Cancer Collaborative Project Team  </a:t>
            </a:r>
            <a:endParaRPr lang="en-GB" altLang="en-US" sz="3600" b="1" dirty="0">
              <a:solidFill>
                <a:schemeClr val="bg1"/>
              </a:solidFill>
              <a:latin typeface="Calibri" panose="020F0502020204030204" pitchFamily="34" charset="0"/>
              <a:cs typeface="Calibri" panose="020F0502020204030204" pitchFamily="34" charset="0"/>
            </a:endParaRPr>
          </a:p>
        </p:txBody>
      </p:sp>
      <p:sp>
        <p:nvSpPr>
          <p:cNvPr id="4101" name="Freeform 7"/>
          <p:cNvSpPr>
            <a:spLocks/>
          </p:cNvSpPr>
          <p:nvPr/>
        </p:nvSpPr>
        <p:spPr bwMode="auto">
          <a:xfrm>
            <a:off x="7323138" y="1254125"/>
            <a:ext cx="1311275" cy="1311275"/>
          </a:xfrm>
          <a:custGeom>
            <a:avLst/>
            <a:gdLst>
              <a:gd name="T0" fmla="*/ 0 w 1088"/>
              <a:gd name="T1" fmla="*/ 2147483646 h 1088"/>
              <a:gd name="T2" fmla="*/ 0 w 1088"/>
              <a:gd name="T3" fmla="*/ 2147483646 h 1088"/>
              <a:gd name="T4" fmla="*/ 2147483646 w 1088"/>
              <a:gd name="T5" fmla="*/ 2147483646 h 1088"/>
              <a:gd name="T6" fmla="*/ 2147483646 w 1088"/>
              <a:gd name="T7" fmla="*/ 2147483646 h 1088"/>
              <a:gd name="T8" fmla="*/ 2147483646 w 1088"/>
              <a:gd name="T9" fmla="*/ 2147483646 h 1088"/>
              <a:gd name="T10" fmla="*/ 2147483646 w 1088"/>
              <a:gd name="T11" fmla="*/ 2147483646 h 1088"/>
              <a:gd name="T12" fmla="*/ 2147483646 w 1088"/>
              <a:gd name="T13" fmla="*/ 2147483646 h 1088"/>
              <a:gd name="T14" fmla="*/ 2147483646 w 1088"/>
              <a:gd name="T15" fmla="*/ 2147483646 h 1088"/>
              <a:gd name="T16" fmla="*/ 2147483646 w 1088"/>
              <a:gd name="T17" fmla="*/ 2147483646 h 1088"/>
              <a:gd name="T18" fmla="*/ 2147483646 w 1088"/>
              <a:gd name="T19" fmla="*/ 2147483646 h 1088"/>
              <a:gd name="T20" fmla="*/ 2147483646 w 1088"/>
              <a:gd name="T21" fmla="*/ 2147483646 h 1088"/>
              <a:gd name="T22" fmla="*/ 2147483646 w 1088"/>
              <a:gd name="T23" fmla="*/ 2147483646 h 1088"/>
              <a:gd name="T24" fmla="*/ 2147483646 w 1088"/>
              <a:gd name="T25" fmla="*/ 2147483646 h 1088"/>
              <a:gd name="T26" fmla="*/ 2147483646 w 1088"/>
              <a:gd name="T27" fmla="*/ 2147483646 h 1088"/>
              <a:gd name="T28" fmla="*/ 2147483646 w 1088"/>
              <a:gd name="T29" fmla="*/ 2147483646 h 1088"/>
              <a:gd name="T30" fmla="*/ 2147483646 w 1088"/>
              <a:gd name="T31" fmla="*/ 2147483646 h 1088"/>
              <a:gd name="T32" fmla="*/ 2147483646 w 1088"/>
              <a:gd name="T33" fmla="*/ 2147483646 h 1088"/>
              <a:gd name="T34" fmla="*/ 2147483646 w 1088"/>
              <a:gd name="T35" fmla="*/ 2147483646 h 1088"/>
              <a:gd name="T36" fmla="*/ 2147483646 w 1088"/>
              <a:gd name="T37" fmla="*/ 0 h 1088"/>
              <a:gd name="T38" fmla="*/ 2147483646 w 1088"/>
              <a:gd name="T39" fmla="*/ 0 h 1088"/>
              <a:gd name="T40" fmla="*/ 2147483646 w 1088"/>
              <a:gd name="T41" fmla="*/ 2147483646 h 1088"/>
              <a:gd name="T42" fmla="*/ 2147483646 w 1088"/>
              <a:gd name="T43" fmla="*/ 2147483646 h 1088"/>
              <a:gd name="T44" fmla="*/ 2147483646 w 1088"/>
              <a:gd name="T45" fmla="*/ 2147483646 h 1088"/>
              <a:gd name="T46" fmla="*/ 2147483646 w 1088"/>
              <a:gd name="T47" fmla="*/ 2147483646 h 1088"/>
              <a:gd name="T48" fmla="*/ 0 w 1088"/>
              <a:gd name="T49" fmla="*/ 2147483646 h 1088"/>
              <a:gd name="T50" fmla="*/ 0 w 1088"/>
              <a:gd name="T51" fmla="*/ 2147483646 h 10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88" h="1088">
                <a:moveTo>
                  <a:pt x="0" y="67"/>
                </a:moveTo>
                <a:lnTo>
                  <a:pt x="0" y="1020"/>
                </a:lnTo>
                <a:lnTo>
                  <a:pt x="4" y="1041"/>
                </a:lnTo>
                <a:lnTo>
                  <a:pt x="13" y="1060"/>
                </a:lnTo>
                <a:lnTo>
                  <a:pt x="28" y="1075"/>
                </a:lnTo>
                <a:lnTo>
                  <a:pt x="47" y="1084"/>
                </a:lnTo>
                <a:lnTo>
                  <a:pt x="68" y="1088"/>
                </a:lnTo>
                <a:lnTo>
                  <a:pt x="1021" y="1088"/>
                </a:lnTo>
                <a:lnTo>
                  <a:pt x="1041" y="1084"/>
                </a:lnTo>
                <a:lnTo>
                  <a:pt x="1060" y="1075"/>
                </a:lnTo>
                <a:lnTo>
                  <a:pt x="1075" y="1060"/>
                </a:lnTo>
                <a:lnTo>
                  <a:pt x="1084" y="1041"/>
                </a:lnTo>
                <a:lnTo>
                  <a:pt x="1088" y="1022"/>
                </a:lnTo>
                <a:lnTo>
                  <a:pt x="1088" y="66"/>
                </a:lnTo>
                <a:lnTo>
                  <a:pt x="1084" y="47"/>
                </a:lnTo>
                <a:lnTo>
                  <a:pt x="1075" y="28"/>
                </a:lnTo>
                <a:lnTo>
                  <a:pt x="1060" y="13"/>
                </a:lnTo>
                <a:lnTo>
                  <a:pt x="1041" y="4"/>
                </a:lnTo>
                <a:lnTo>
                  <a:pt x="1022" y="0"/>
                </a:lnTo>
                <a:lnTo>
                  <a:pt x="66" y="0"/>
                </a:lnTo>
                <a:lnTo>
                  <a:pt x="47" y="4"/>
                </a:lnTo>
                <a:lnTo>
                  <a:pt x="28" y="13"/>
                </a:lnTo>
                <a:lnTo>
                  <a:pt x="13" y="28"/>
                </a:lnTo>
                <a:lnTo>
                  <a:pt x="4" y="47"/>
                </a:lnTo>
                <a:lnTo>
                  <a:pt x="0" y="67"/>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47113" name="AutoShape 9"/>
          <p:cNvSpPr>
            <a:spLocks noChangeArrowheads="1"/>
          </p:cNvSpPr>
          <p:nvPr/>
        </p:nvSpPr>
        <p:spPr bwMode="auto">
          <a:xfrm>
            <a:off x="5776913" y="2732088"/>
            <a:ext cx="2857500" cy="2857500"/>
          </a:xfrm>
          <a:prstGeom prst="roundRect">
            <a:avLst>
              <a:gd name="adj" fmla="val 4731"/>
            </a:avLst>
          </a:prstGeom>
          <a:blipFill dpi="0" rotWithShape="1">
            <a:blip r:embed="rId4"/>
            <a:srcRect/>
            <a:stretch>
              <a:fillRect b="-29555"/>
            </a:stretch>
          </a:blipFill>
          <a:ln>
            <a:noFill/>
          </a:ln>
          <a:effectLst/>
          <a:extLs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1" hangingPunct="1">
              <a:defRPr/>
            </a:pPr>
            <a:endParaRPr lang="en-GB" dirty="0">
              <a:latin typeface="Arial" charset="0"/>
            </a:endParaRPr>
          </a:p>
        </p:txBody>
      </p:sp>
      <p:sp>
        <p:nvSpPr>
          <p:cNvPr id="4105" name="Rectangle 10"/>
          <p:cNvSpPr>
            <a:spLocks noChangeArrowheads="1"/>
          </p:cNvSpPr>
          <p:nvPr/>
        </p:nvSpPr>
        <p:spPr bwMode="auto">
          <a:xfrm>
            <a:off x="690563" y="3714750"/>
            <a:ext cx="4870450" cy="187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buFontTx/>
              <a:buNone/>
            </a:pPr>
            <a:endParaRPr lang="en-GB" altLang="en-US" dirty="0">
              <a:solidFill>
                <a:schemeClr val="bg1"/>
              </a:solidFill>
            </a:endParaRPr>
          </a:p>
        </p:txBody>
      </p:sp>
      <p:sp>
        <p:nvSpPr>
          <p:cNvPr id="4106" name="Text Box 12"/>
          <p:cNvSpPr txBox="1">
            <a:spLocks noChangeArrowheads="1"/>
          </p:cNvSpPr>
          <p:nvPr/>
        </p:nvSpPr>
        <p:spPr bwMode="auto">
          <a:xfrm>
            <a:off x="4572000" y="0"/>
            <a:ext cx="4176713" cy="366713"/>
          </a:xfrm>
          <a:prstGeom prst="rect">
            <a:avLst/>
          </a:prstGeom>
          <a:noFill/>
          <a:ln>
            <a:noFill/>
          </a:ln>
          <a:effectLst/>
          <a:extLst>
            <a:ext uri="{909E8E84-426E-40DD-AFC4-6F175D3DCCD1}">
              <a14:hiddenFill xmlns:a14="http://schemas.microsoft.com/office/drawing/2010/main">
                <a:solidFill>
                  <a:srgbClr val="0072C6">
                    <a:alpha val="25098"/>
                  </a:srgbClr>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spcBef>
                <a:spcPct val="50000"/>
              </a:spcBef>
              <a:buClrTx/>
              <a:buFontTx/>
              <a:buNone/>
            </a:pPr>
            <a:endParaRPr lang="en-US" altLang="en-US" sz="1800" dirty="0">
              <a:latin typeface="Arial" panose="020B0604020202020204" pitchFamily="34" charset="0"/>
            </a:endParaRPr>
          </a:p>
        </p:txBody>
      </p:sp>
      <p:pic>
        <p:nvPicPr>
          <p:cNvPr id="4107" name="Picture 19" descr="KHP_M_oneline_descriptor_strapline_hr_CMY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038" y="5835650"/>
            <a:ext cx="811212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013575" y="128588"/>
            <a:ext cx="202247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76200"/>
            <a:ext cx="1873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7"/>
          <p:cNvSpPr txBox="1">
            <a:spLocks noChangeArrowheads="1"/>
          </p:cNvSpPr>
          <p:nvPr/>
        </p:nvSpPr>
        <p:spPr bwMode="auto">
          <a:xfrm>
            <a:off x="966945" y="117673"/>
            <a:ext cx="80533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a:solidFill>
                  <a:srgbClr val="FFFFFF"/>
                </a:solidFill>
                <a:latin typeface="Arial"/>
                <a:cs typeface="Arial"/>
              </a:rPr>
              <a:t>Change </a:t>
            </a:r>
            <a:r>
              <a:rPr lang="en-GB" altLang="en-US" sz="2000" b="1" dirty="0" smtClean="0">
                <a:solidFill>
                  <a:srgbClr val="FFFFFF"/>
                </a:solidFill>
                <a:latin typeface="Arial"/>
                <a:cs typeface="Arial"/>
              </a:rPr>
              <a:t>2 </a:t>
            </a:r>
            <a:r>
              <a:rPr lang="en-GB" altLang="en-US" sz="2000" b="1" dirty="0">
                <a:solidFill>
                  <a:srgbClr val="FFFFFF"/>
                </a:solidFill>
                <a:latin typeface="Arial"/>
                <a:cs typeface="Arial"/>
              </a:rPr>
              <a:t>- 2ww Appointment Clinic Letter</a:t>
            </a:r>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00983" y="61191"/>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107504" y="980728"/>
            <a:ext cx="8892481" cy="5791586"/>
          </a:xfrm>
          <a:prstGeom prst="rect">
            <a:avLst/>
          </a:prstGeom>
        </p:spPr>
      </p:pic>
    </p:spTree>
    <p:extLst>
      <p:ext uri="{BB962C8B-B14F-4D97-AF65-F5344CB8AC3E}">
        <p14:creationId xmlns:p14="http://schemas.microsoft.com/office/powerpoint/2010/main" val="3047016088"/>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7"/>
          <p:cNvSpPr txBox="1">
            <a:spLocks noChangeArrowheads="1"/>
          </p:cNvSpPr>
          <p:nvPr/>
        </p:nvSpPr>
        <p:spPr bwMode="auto">
          <a:xfrm>
            <a:off x="961178" y="117673"/>
            <a:ext cx="80533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a:solidFill>
                  <a:srgbClr val="FFFFFF"/>
                </a:solidFill>
                <a:latin typeface="Arial" panose="020B0604020202020204" pitchFamily="34" charset="0"/>
                <a:cs typeface="Arial" panose="020B0604020202020204" pitchFamily="34" charset="0"/>
              </a:rPr>
              <a:t>Change </a:t>
            </a:r>
            <a:r>
              <a:rPr lang="en-GB" altLang="en-US" sz="2000" b="1" dirty="0" smtClean="0">
                <a:solidFill>
                  <a:srgbClr val="FFFFFF"/>
                </a:solidFill>
                <a:latin typeface="Arial" panose="020B0604020202020204" pitchFamily="34" charset="0"/>
                <a:cs typeface="Arial" panose="020B0604020202020204" pitchFamily="34" charset="0"/>
              </a:rPr>
              <a:t>3 </a:t>
            </a:r>
            <a:r>
              <a:rPr lang="en-GB" altLang="en-US" sz="2000" b="1" dirty="0">
                <a:solidFill>
                  <a:srgbClr val="FFFFFF"/>
                </a:solidFill>
                <a:latin typeface="Arial" panose="020B0604020202020204" pitchFamily="34" charset="0"/>
                <a:cs typeface="Arial" panose="020B0604020202020204" pitchFamily="34" charset="0"/>
              </a:rPr>
              <a:t>- Breast Care Unit Webpages</a:t>
            </a:r>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rotWithShape="1">
          <a:blip r:embed="rId4"/>
          <a:srcRect l="22393" t="7022" r="24622" b="19315"/>
          <a:stretch/>
        </p:blipFill>
        <p:spPr>
          <a:xfrm>
            <a:off x="0" y="898360"/>
            <a:ext cx="4499992" cy="5959639"/>
          </a:xfrm>
          <a:prstGeom prst="rect">
            <a:avLst/>
          </a:prstGeom>
        </p:spPr>
      </p:pic>
      <p:pic>
        <p:nvPicPr>
          <p:cNvPr id="5" name="Picture 4"/>
          <p:cNvPicPr>
            <a:picLocks noChangeAspect="1"/>
          </p:cNvPicPr>
          <p:nvPr/>
        </p:nvPicPr>
        <p:blipFill rotWithShape="1">
          <a:blip r:embed="rId5"/>
          <a:srcRect r="5114"/>
          <a:stretch/>
        </p:blipFill>
        <p:spPr>
          <a:xfrm>
            <a:off x="4499992" y="918830"/>
            <a:ext cx="4627116" cy="5939170"/>
          </a:xfrm>
          <a:prstGeom prst="rect">
            <a:avLst/>
          </a:prstGeom>
        </p:spPr>
      </p:pic>
    </p:spTree>
    <p:extLst>
      <p:ext uri="{BB962C8B-B14F-4D97-AF65-F5344CB8AC3E}">
        <p14:creationId xmlns:p14="http://schemas.microsoft.com/office/powerpoint/2010/main" val="3447615716"/>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7"/>
          <p:cNvSpPr txBox="1">
            <a:spLocks noChangeArrowheads="1"/>
          </p:cNvSpPr>
          <p:nvPr/>
        </p:nvSpPr>
        <p:spPr bwMode="auto">
          <a:xfrm>
            <a:off x="833338" y="73178"/>
            <a:ext cx="80533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a:solidFill>
                  <a:srgbClr val="FFFFFF"/>
                </a:solidFill>
                <a:latin typeface="Arial"/>
                <a:cs typeface="Arial"/>
              </a:rPr>
              <a:t>Change </a:t>
            </a:r>
            <a:r>
              <a:rPr lang="en-GB" altLang="en-US" sz="2000" b="1" dirty="0" smtClean="0">
                <a:solidFill>
                  <a:srgbClr val="FFFFFF"/>
                </a:solidFill>
                <a:latin typeface="Arial"/>
                <a:cs typeface="Arial"/>
              </a:rPr>
              <a:t>2 &amp; 3 </a:t>
            </a:r>
            <a:r>
              <a:rPr lang="en-GB" altLang="en-US" sz="2000" b="1" dirty="0">
                <a:solidFill>
                  <a:srgbClr val="FFFFFF"/>
                </a:solidFill>
                <a:latin typeface="Arial"/>
                <a:cs typeface="Arial"/>
              </a:rPr>
              <a:t>– 2ww Clinic Appointment </a:t>
            </a:r>
            <a:r>
              <a:rPr lang="en-GB" altLang="en-US" sz="2000" b="1" dirty="0" smtClean="0">
                <a:solidFill>
                  <a:srgbClr val="FFFFFF"/>
                </a:solidFill>
                <a:latin typeface="Arial"/>
                <a:cs typeface="Arial"/>
              </a:rPr>
              <a:t>Letter </a:t>
            </a:r>
          </a:p>
          <a:p>
            <a:pPr eaLnBrk="1" hangingPunct="1">
              <a:spcBef>
                <a:spcPct val="0"/>
              </a:spcBef>
              <a:buClrTx/>
              <a:buNone/>
            </a:pPr>
            <a:r>
              <a:rPr lang="en-GB" altLang="en-US" sz="2000" b="1" dirty="0" smtClean="0">
                <a:solidFill>
                  <a:srgbClr val="FFFFFF"/>
                </a:solidFill>
                <a:latin typeface="Arial"/>
                <a:cs typeface="Arial"/>
              </a:rPr>
              <a:t>and Breast Care Webpage - Patient feedback</a:t>
            </a:r>
            <a:endParaRPr lang="en-GB" sz="4400" dirty="0"/>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ular Callout 4"/>
          <p:cNvSpPr/>
          <p:nvPr/>
        </p:nvSpPr>
        <p:spPr bwMode="auto">
          <a:xfrm>
            <a:off x="1115616" y="2978438"/>
            <a:ext cx="3744416" cy="759218"/>
          </a:xfrm>
          <a:prstGeom prst="wedgeRoundRectCallout">
            <a:avLst/>
          </a:prstGeom>
          <a:solidFill>
            <a:srgbClr val="FF00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a:latin typeface="Arial" charset="0"/>
              </a:rPr>
              <a:t>Previous letter did not help did not know what to expect - now that the time is available </a:t>
            </a:r>
            <a:r>
              <a:rPr lang="en-US" sz="1200" dirty="0" smtClean="0">
                <a:latin typeface="Arial" charset="0"/>
              </a:rPr>
              <a:t>absolutely  </a:t>
            </a:r>
            <a:r>
              <a:rPr lang="en-US" sz="1200" dirty="0">
                <a:latin typeface="Arial" charset="0"/>
              </a:rPr>
              <a:t>yes. </a:t>
            </a:r>
            <a:endParaRPr kumimoji="0" lang="en-GB" sz="1200" b="0" i="0" u="none" strike="noStrike" cap="none" normalizeH="0" baseline="0" dirty="0" smtClean="0">
              <a:ln>
                <a:noFill/>
              </a:ln>
              <a:solidFill>
                <a:schemeClr val="tx1"/>
              </a:solidFill>
              <a:effectLst/>
              <a:latin typeface="Arial" charset="0"/>
            </a:endParaRPr>
          </a:p>
        </p:txBody>
      </p:sp>
      <p:sp>
        <p:nvSpPr>
          <p:cNvPr id="7" name="Rounded Rectangular Callout 6"/>
          <p:cNvSpPr/>
          <p:nvPr/>
        </p:nvSpPr>
        <p:spPr bwMode="auto">
          <a:xfrm>
            <a:off x="463214" y="1843331"/>
            <a:ext cx="2672776" cy="888246"/>
          </a:xfrm>
          <a:prstGeom prst="wedgeRoundRectCallout">
            <a:avLst>
              <a:gd name="adj1" fmla="val -26698"/>
              <a:gd name="adj2" fmla="val 64670"/>
              <a:gd name="adj3" fmla="val 16667"/>
            </a:avLst>
          </a:prstGeom>
          <a:solidFill>
            <a:srgbClr val="FFC0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smtClean="0">
                <a:latin typeface="Arial" charset="0"/>
              </a:rPr>
              <a:t>They </a:t>
            </a:r>
            <a:r>
              <a:rPr lang="en-US" sz="1200" dirty="0">
                <a:latin typeface="Arial" charset="0"/>
              </a:rPr>
              <a:t>give indication of how long you are there for the appointment so you can prepare</a:t>
            </a:r>
            <a:endParaRPr lang="en-GB" sz="1200" dirty="0">
              <a:latin typeface="Arial" charset="0"/>
            </a:endParaRPr>
          </a:p>
        </p:txBody>
      </p:sp>
      <p:sp>
        <p:nvSpPr>
          <p:cNvPr id="8" name="Oval Callout 7"/>
          <p:cNvSpPr/>
          <p:nvPr/>
        </p:nvSpPr>
        <p:spPr bwMode="auto">
          <a:xfrm>
            <a:off x="5148064" y="3243147"/>
            <a:ext cx="3240360" cy="499786"/>
          </a:xfrm>
          <a:prstGeom prst="wedgeEllipseCallout">
            <a:avLst>
              <a:gd name="adj1" fmla="val 25435"/>
              <a:gd name="adj2" fmla="val -60613"/>
            </a:avLst>
          </a:prstGeom>
          <a:solidFill>
            <a:srgbClr val="92D050">
              <a:alpha val="25000"/>
            </a:srgbClr>
          </a:solidFill>
          <a:ln>
            <a:noFill/>
          </a:ln>
          <a:effectLst/>
        </p:spPr>
        <p:txBody>
          <a:bodyPr/>
          <a:lstStyle/>
          <a:p>
            <a:pPr algn="ctr">
              <a:defRPr/>
            </a:pPr>
            <a:r>
              <a:rPr lang="en-US" sz="1200" dirty="0" smtClean="0">
                <a:latin typeface="Arial" charset="0"/>
              </a:rPr>
              <a:t>Yes </a:t>
            </a:r>
            <a:r>
              <a:rPr lang="en-US" sz="1200" dirty="0">
                <a:latin typeface="Arial" charset="0"/>
              </a:rPr>
              <a:t>in that it said where to </a:t>
            </a:r>
            <a:r>
              <a:rPr lang="en-US" sz="1200" dirty="0" smtClean="0">
                <a:latin typeface="Arial" charset="0"/>
              </a:rPr>
              <a:t>go </a:t>
            </a:r>
            <a:endParaRPr lang="en-GB" sz="1200" dirty="0">
              <a:latin typeface="Arial" charset="0"/>
            </a:endParaRPr>
          </a:p>
        </p:txBody>
      </p:sp>
      <p:sp>
        <p:nvSpPr>
          <p:cNvPr id="9" name="TextBox 8"/>
          <p:cNvSpPr txBox="1"/>
          <p:nvPr/>
        </p:nvSpPr>
        <p:spPr>
          <a:xfrm>
            <a:off x="317361" y="1088797"/>
            <a:ext cx="8314713" cy="830997"/>
          </a:xfrm>
          <a:prstGeom prst="rect">
            <a:avLst/>
          </a:prstGeom>
          <a:noFill/>
        </p:spPr>
        <p:txBody>
          <a:bodyPr wrap="square" rtlCol="0">
            <a:spAutoFit/>
          </a:bodyPr>
          <a:lstStyle/>
          <a:p>
            <a:pPr algn="ctr">
              <a:defRPr/>
            </a:pPr>
            <a:r>
              <a:rPr lang="en-US" sz="1600" b="1" dirty="0" smtClean="0"/>
              <a:t>All 9 of the patients surveyed so far have found the revised 2ww clinic appointment letter easy to </a:t>
            </a:r>
            <a:r>
              <a:rPr lang="en-US" sz="1600" b="1" dirty="0"/>
              <a:t>understand </a:t>
            </a:r>
            <a:r>
              <a:rPr lang="en-US" sz="1600" b="1" dirty="0" smtClean="0"/>
              <a:t>and helped them to </a:t>
            </a:r>
            <a:r>
              <a:rPr lang="en-US" sz="1600" b="1" dirty="0"/>
              <a:t>understand how to prepare for </a:t>
            </a:r>
            <a:r>
              <a:rPr lang="en-US" sz="1600" b="1" dirty="0" smtClean="0"/>
              <a:t>their  </a:t>
            </a:r>
            <a:r>
              <a:rPr lang="en-US" sz="1600" b="1" dirty="0"/>
              <a:t>breast care </a:t>
            </a:r>
            <a:r>
              <a:rPr lang="en-US" sz="1600" b="1" dirty="0" smtClean="0"/>
              <a:t>appointment</a:t>
            </a:r>
            <a:endParaRPr lang="en-US" sz="1600" b="1" dirty="0"/>
          </a:p>
        </p:txBody>
      </p:sp>
      <p:sp>
        <p:nvSpPr>
          <p:cNvPr id="10" name="Rectangular Callout 9"/>
          <p:cNvSpPr/>
          <p:nvPr/>
        </p:nvSpPr>
        <p:spPr bwMode="auto">
          <a:xfrm>
            <a:off x="5859130" y="2027386"/>
            <a:ext cx="2448272" cy="936104"/>
          </a:xfrm>
          <a:prstGeom prst="wedgeRectCallout">
            <a:avLst>
              <a:gd name="adj1" fmla="val 16516"/>
              <a:gd name="adj2" fmla="val -73723"/>
            </a:avLst>
          </a:pr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r>
              <a:rPr lang="en-US" sz="1200" dirty="0" smtClean="0">
                <a:latin typeface="Arial" charset="0"/>
              </a:rPr>
              <a:t>(It) told </a:t>
            </a:r>
            <a:r>
              <a:rPr lang="en-US" sz="1200" dirty="0">
                <a:latin typeface="Arial" charset="0"/>
              </a:rPr>
              <a:t>you where to report to. Gave all information needed</a:t>
            </a:r>
            <a:r>
              <a:rPr lang="en-US" sz="1200" dirty="0" smtClean="0">
                <a:latin typeface="Arial" charset="0"/>
              </a:rPr>
              <a:t>.</a:t>
            </a:r>
          </a:p>
          <a:p>
            <a:pPr algn="ctr" eaLnBrk="1" hangingPunct="1"/>
            <a:endParaRPr kumimoji="0" lang="en-US" sz="1200" b="0" i="0" u="none" strike="noStrike" cap="none" normalizeH="0" baseline="0" dirty="0">
              <a:ln>
                <a:noFill/>
              </a:ln>
              <a:solidFill>
                <a:schemeClr val="tx1"/>
              </a:solidFill>
              <a:effectLst/>
              <a:latin typeface="Arial" charset="0"/>
            </a:endParaRPr>
          </a:p>
          <a:p>
            <a:pPr algn="ctr" eaLnBrk="1" hangingPunct="1"/>
            <a:r>
              <a:rPr lang="en-GB" sz="1200" dirty="0">
                <a:latin typeface="Arial" charset="0"/>
              </a:rPr>
              <a:t>Very helpful in </a:t>
            </a:r>
            <a:r>
              <a:rPr lang="en-GB" sz="1200" dirty="0" smtClean="0">
                <a:latin typeface="Arial" charset="0"/>
              </a:rPr>
              <a:t>general</a:t>
            </a:r>
            <a:endParaRPr kumimoji="0" lang="en-GB" sz="12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326529" y="4333967"/>
            <a:ext cx="8314713" cy="584775"/>
          </a:xfrm>
          <a:prstGeom prst="rect">
            <a:avLst/>
          </a:prstGeom>
          <a:noFill/>
        </p:spPr>
        <p:txBody>
          <a:bodyPr wrap="square" rtlCol="0">
            <a:spAutoFit/>
          </a:bodyPr>
          <a:lstStyle/>
          <a:p>
            <a:pPr algn="ctr">
              <a:defRPr/>
            </a:pPr>
            <a:r>
              <a:rPr lang="en-US" sz="1600" b="1" dirty="0" smtClean="0"/>
              <a:t>4 / 9 patients surveyed accessed the link to the webpages in the clinic appointment letter all of whom found the content useful/very useful</a:t>
            </a:r>
            <a:endParaRPr lang="en-US" sz="1600" b="1" dirty="0"/>
          </a:p>
        </p:txBody>
      </p:sp>
      <p:sp>
        <p:nvSpPr>
          <p:cNvPr id="12" name="Rounded Rectangular Callout 11"/>
          <p:cNvSpPr/>
          <p:nvPr/>
        </p:nvSpPr>
        <p:spPr bwMode="auto">
          <a:xfrm>
            <a:off x="326529" y="4943291"/>
            <a:ext cx="3240360" cy="1512168"/>
          </a:xfrm>
          <a:prstGeom prst="wedgeRoundRectCallout">
            <a:avLst>
              <a:gd name="adj1" fmla="val -26698"/>
              <a:gd name="adj2" fmla="val 64670"/>
              <a:gd name="adj3" fmla="val 16667"/>
            </a:avLst>
          </a:prstGeom>
          <a:solidFill>
            <a:srgbClr val="FFC0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smtClean="0"/>
              <a:t>(The website is) self explanatory, </a:t>
            </a:r>
            <a:r>
              <a:rPr lang="en-US" sz="1200" dirty="0"/>
              <a:t>tells you what you need  to know and has option to explore further if you would like to without being to overwhelming. </a:t>
            </a:r>
            <a:endParaRPr lang="en-GB" sz="1200" dirty="0"/>
          </a:p>
          <a:p>
            <a:pPr algn="ctr" eaLnBrk="1" hangingPunct="1"/>
            <a:endParaRPr lang="en-US" sz="1200" dirty="0" smtClean="0">
              <a:latin typeface="Arial" charset="0"/>
            </a:endParaRPr>
          </a:p>
          <a:p>
            <a:pPr algn="ctr" eaLnBrk="1" hangingPunct="1"/>
            <a:r>
              <a:rPr lang="en-US" sz="1200" dirty="0" smtClean="0">
                <a:latin typeface="Arial" charset="0"/>
              </a:rPr>
              <a:t>It has enough </a:t>
            </a:r>
            <a:r>
              <a:rPr lang="en-US" sz="1200" dirty="0">
                <a:latin typeface="Arial" charset="0"/>
              </a:rPr>
              <a:t>information - </a:t>
            </a:r>
            <a:r>
              <a:rPr lang="en-US" sz="1200" dirty="0" smtClean="0">
                <a:latin typeface="Arial" charset="0"/>
              </a:rPr>
              <a:t>flow </a:t>
            </a:r>
            <a:r>
              <a:rPr lang="en-US" sz="1200" dirty="0">
                <a:latin typeface="Arial" charset="0"/>
              </a:rPr>
              <a:t>chart very useful and fits to 1 page.</a:t>
            </a:r>
            <a:endParaRPr lang="en-GB" sz="1200" dirty="0">
              <a:latin typeface="Arial" charset="0"/>
            </a:endParaRPr>
          </a:p>
        </p:txBody>
      </p:sp>
      <p:sp>
        <p:nvSpPr>
          <p:cNvPr id="13" name="Rounded Rectangular Callout 12"/>
          <p:cNvSpPr/>
          <p:nvPr/>
        </p:nvSpPr>
        <p:spPr bwMode="auto">
          <a:xfrm>
            <a:off x="4602466" y="5298268"/>
            <a:ext cx="3857965" cy="1035559"/>
          </a:xfrm>
          <a:prstGeom prst="wedgeRoundRectCallout">
            <a:avLst>
              <a:gd name="adj1" fmla="val -29206"/>
              <a:gd name="adj2" fmla="val -75145"/>
              <a:gd name="adj3" fmla="val 16667"/>
            </a:avLst>
          </a:prstGeom>
          <a:solidFill>
            <a:srgbClr val="FF00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endParaRPr lang="en-US" sz="1200" dirty="0" smtClean="0">
              <a:latin typeface="Arial" charset="0"/>
            </a:endParaRPr>
          </a:p>
          <a:p>
            <a:pPr algn="ctr" eaLnBrk="1" hangingPunct="1"/>
            <a:r>
              <a:rPr lang="en-US" sz="1200" dirty="0" smtClean="0">
                <a:latin typeface="Arial" charset="0"/>
              </a:rPr>
              <a:t>Breast </a:t>
            </a:r>
            <a:r>
              <a:rPr lang="en-US" sz="1200" dirty="0">
                <a:latin typeface="Arial" charset="0"/>
              </a:rPr>
              <a:t>CNS could use in clinic for reference to refer back to - </a:t>
            </a:r>
            <a:r>
              <a:rPr lang="en-US" sz="1200" dirty="0" smtClean="0">
                <a:latin typeface="Arial" charset="0"/>
              </a:rPr>
              <a:t>especially </a:t>
            </a:r>
            <a:r>
              <a:rPr lang="en-US" sz="1200" dirty="0">
                <a:latin typeface="Arial" charset="0"/>
              </a:rPr>
              <a:t>if you are not computer savvy to explain to patient about the </a:t>
            </a:r>
            <a:r>
              <a:rPr lang="en-US" sz="1200" dirty="0" smtClean="0">
                <a:latin typeface="Arial" charset="0"/>
              </a:rPr>
              <a:t>letter </a:t>
            </a:r>
            <a:endParaRPr kumimoji="0" lang="en-GB" sz="12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173151" y="980728"/>
            <a:ext cx="8841415" cy="5760640"/>
          </a:xfrm>
          <a:prstGeom prst="rect">
            <a:avLst/>
          </a:prstGeom>
          <a:noFill/>
          <a:ln w="38100">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991488643"/>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
          <p:cNvSpPr txBox="1">
            <a:spLocks noChangeArrowheads="1"/>
          </p:cNvSpPr>
          <p:nvPr/>
        </p:nvSpPr>
        <p:spPr bwMode="auto">
          <a:xfrm>
            <a:off x="967539" y="117673"/>
            <a:ext cx="80533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smtClean="0">
                <a:solidFill>
                  <a:srgbClr val="FFFFFF"/>
                </a:solidFill>
                <a:latin typeface="Arial" panose="020B0604020202020204" pitchFamily="34" charset="0"/>
                <a:cs typeface="Arial" panose="020B0604020202020204" pitchFamily="34" charset="0"/>
              </a:rPr>
              <a:t>Change 5 </a:t>
            </a:r>
            <a:r>
              <a:rPr lang="en-GB" altLang="en-US" sz="2000" b="1" dirty="0">
                <a:solidFill>
                  <a:srgbClr val="FFFFFF"/>
                </a:solidFill>
                <a:latin typeface="Arial" panose="020B0604020202020204" pitchFamily="34" charset="0"/>
                <a:cs typeface="Arial" panose="020B0604020202020204" pitchFamily="34" charset="0"/>
              </a:rPr>
              <a:t>- </a:t>
            </a:r>
            <a:r>
              <a:rPr lang="en-GB" sz="2000" b="1" dirty="0" smtClean="0">
                <a:solidFill>
                  <a:schemeClr val="bg1"/>
                </a:solidFill>
                <a:latin typeface="Arial" panose="020B0604020202020204" pitchFamily="34" charset="0"/>
                <a:cs typeface="Arial" panose="020B0604020202020204" pitchFamily="34" charset="0"/>
              </a:rPr>
              <a:t>Staff </a:t>
            </a:r>
            <a:r>
              <a:rPr lang="en-GB" sz="2000" b="1" dirty="0">
                <a:solidFill>
                  <a:schemeClr val="bg1"/>
                </a:solidFill>
                <a:latin typeface="Arial" panose="020B0604020202020204" pitchFamily="34" charset="0"/>
                <a:cs typeface="Arial" panose="020B0604020202020204" pitchFamily="34" charset="0"/>
              </a:rPr>
              <a:t>Training Film</a:t>
            </a:r>
            <a:endParaRPr lang="en-GB" altLang="en-US" sz="2000" b="1" dirty="0">
              <a:solidFill>
                <a:srgbClr val="FFFFFF"/>
              </a:solidFill>
              <a:latin typeface="Arial" panose="020B0604020202020204" pitchFamily="34" charset="0"/>
              <a:cs typeface="Arial" panose="020B0604020202020204" pitchFamily="34" charset="0"/>
            </a:endParaRPr>
          </a:p>
        </p:txBody>
      </p:sp>
      <p:pic>
        <p:nvPicPr>
          <p:cNvPr id="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35750" y="74712"/>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bwMode="auto">
          <a:xfrm>
            <a:off x="263914" y="1052736"/>
            <a:ext cx="2667250" cy="4509627"/>
          </a:xfrm>
          <a:prstGeom prst="rect">
            <a:avLst/>
          </a:prstGeom>
          <a:noFill/>
          <a:ln>
            <a:noFill/>
          </a:ln>
          <a:effectLst/>
          <a:extLst/>
        </p:spPr>
        <p:txBody>
          <a:bodyPr vert="horz" wrap="square" lIns="91440" tIns="45720" rIns="91440" bIns="45720" numCol="1" rtlCol="0" anchor="t" anchorCtr="0" compatLnSpc="1">
            <a:prstTxWarp prst="textNoShape">
              <a:avLst/>
            </a:prstTxWarp>
          </a:bodyPr>
          <a:lstStyle/>
          <a:p>
            <a:pPr lvl="0"/>
            <a:r>
              <a:rPr lang="en-GB" sz="1400" dirty="0" smtClean="0"/>
              <a:t>89</a:t>
            </a:r>
            <a:r>
              <a:rPr lang="en-GB" sz="1400" dirty="0"/>
              <a:t>% </a:t>
            </a:r>
            <a:r>
              <a:rPr lang="en-GB" sz="1400" dirty="0" smtClean="0"/>
              <a:t>of our breast cancer patients from ethnically diverse backgrounds fed back to us that they were treated with dignity, care and compassion at the time of their one stop clinic referral to reach diagnosis </a:t>
            </a:r>
            <a:endParaRPr lang="en-GB" sz="1400" dirty="0"/>
          </a:p>
          <a:p>
            <a:r>
              <a:rPr lang="en-GB" sz="1400" dirty="0"/>
              <a:t> </a:t>
            </a:r>
          </a:p>
          <a:p>
            <a:pPr lvl="0"/>
            <a:r>
              <a:rPr lang="en-GB" sz="1400" dirty="0" smtClean="0"/>
              <a:t>11% said that we could make every intervention matter more</a:t>
            </a:r>
          </a:p>
          <a:p>
            <a:pPr lvl="0"/>
            <a:endParaRPr lang="en-GB" sz="1400" dirty="0"/>
          </a:p>
          <a:p>
            <a:pPr lvl="0"/>
            <a:r>
              <a:rPr lang="en-GB" sz="1400" dirty="0" smtClean="0"/>
              <a:t>King’s in partnership with Afta Thought Training Consultants have developed a film to bring to life the lived experience of the  11% of women patients whose voices we need to hear, whose experiences we need to change</a:t>
            </a:r>
            <a:r>
              <a:rPr lang="en-GB" dirty="0"/>
              <a:t> </a:t>
            </a: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838" r="9838"/>
          <a:stretch/>
        </p:blipFill>
        <p:spPr>
          <a:xfrm>
            <a:off x="3635896" y="1795381"/>
            <a:ext cx="5257538" cy="3024336"/>
          </a:xfrm>
          <a:prstGeom prst="rect">
            <a:avLst/>
          </a:prstGeom>
        </p:spPr>
      </p:pic>
      <p:sp>
        <p:nvSpPr>
          <p:cNvPr id="13" name="Rectangle 12"/>
          <p:cNvSpPr/>
          <p:nvPr/>
        </p:nvSpPr>
        <p:spPr bwMode="auto">
          <a:xfrm>
            <a:off x="150553" y="6453336"/>
            <a:ext cx="8913429" cy="360040"/>
          </a:xfrm>
          <a:prstGeom prst="rect">
            <a:avLst/>
          </a:prstGeom>
          <a:no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kumimoji="0" lang="en-GB" sz="1400" b="0" i="0" u="none" strike="noStrike" cap="none" normalizeH="0" baseline="0" dirty="0" smtClean="0">
                <a:ln>
                  <a:noFill/>
                </a:ln>
                <a:solidFill>
                  <a:schemeClr val="tx1"/>
                </a:solidFill>
                <a:effectLst/>
                <a:latin typeface="Arial" charset="0"/>
              </a:rPr>
              <a:t>The kings staff </a:t>
            </a:r>
            <a:r>
              <a:rPr lang="en-GB" sz="1400" dirty="0" smtClean="0">
                <a:latin typeface="Arial" charset="0"/>
              </a:rPr>
              <a:t>training video can be obtained by contacting </a:t>
            </a:r>
            <a:r>
              <a:rPr lang="en-US" sz="1400" dirty="0" smtClean="0">
                <a:latin typeface="Arial" charset="0"/>
                <a:hlinkClick r:id="rId4"/>
              </a:rPr>
              <a:t>kch-tr.macmillan1@nhs.net</a:t>
            </a:r>
            <a:r>
              <a:rPr lang="en-US" sz="1400" dirty="0" smtClean="0">
                <a:latin typeface="Arial" charset="0"/>
              </a:rPr>
              <a:t> </a:t>
            </a:r>
            <a:endParaRPr kumimoji="0" lang="en-GB" sz="1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97722243"/>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
          <p:cNvSpPr txBox="1">
            <a:spLocks noChangeArrowheads="1"/>
          </p:cNvSpPr>
          <p:nvPr/>
        </p:nvSpPr>
        <p:spPr bwMode="auto">
          <a:xfrm>
            <a:off x="967539" y="117673"/>
            <a:ext cx="80533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a:solidFill>
                  <a:srgbClr val="FFFFFF"/>
                </a:solidFill>
                <a:latin typeface="Arial" panose="020B0604020202020204" pitchFamily="34" charset="0"/>
                <a:cs typeface="Arial" panose="020B0604020202020204" pitchFamily="34" charset="0"/>
              </a:rPr>
              <a:t>Change 5 - </a:t>
            </a:r>
            <a:r>
              <a:rPr lang="en-GB" sz="2000" b="1" dirty="0">
                <a:solidFill>
                  <a:schemeClr val="bg1"/>
                </a:solidFill>
                <a:latin typeface="Arial" panose="020B0604020202020204" pitchFamily="34" charset="0"/>
                <a:cs typeface="Arial" panose="020B0604020202020204" pitchFamily="34" charset="0"/>
              </a:rPr>
              <a:t>Staff Training </a:t>
            </a:r>
            <a:r>
              <a:rPr lang="en-GB" sz="2000" b="1" dirty="0" smtClean="0">
                <a:solidFill>
                  <a:schemeClr val="bg1"/>
                </a:solidFill>
                <a:latin typeface="Arial" panose="020B0604020202020204" pitchFamily="34" charset="0"/>
                <a:cs typeface="Arial" panose="020B0604020202020204" pitchFamily="34" charset="0"/>
              </a:rPr>
              <a:t>Film  </a:t>
            </a:r>
          </a:p>
          <a:p>
            <a:pPr eaLnBrk="1" hangingPunct="1">
              <a:spcBef>
                <a:spcPct val="0"/>
              </a:spcBef>
              <a:buClrTx/>
              <a:buNone/>
            </a:pPr>
            <a:r>
              <a:rPr lang="en-GB" sz="2000" b="1" dirty="0" smtClean="0">
                <a:solidFill>
                  <a:schemeClr val="bg1"/>
                </a:solidFill>
                <a:latin typeface="Arial" panose="020B0604020202020204" pitchFamily="34" charset="0"/>
                <a:cs typeface="Arial" panose="020B0604020202020204" pitchFamily="34" charset="0"/>
              </a:rPr>
              <a:t>Patient </a:t>
            </a:r>
            <a:r>
              <a:rPr lang="en-GB" sz="2000" b="1" dirty="0">
                <a:solidFill>
                  <a:schemeClr val="bg1"/>
                </a:solidFill>
                <a:latin typeface="Arial" panose="020B0604020202020204" pitchFamily="34" charset="0"/>
                <a:cs typeface="Arial" panose="020B0604020202020204" pitchFamily="34" charset="0"/>
              </a:rPr>
              <a:t>Feedback </a:t>
            </a:r>
          </a:p>
        </p:txBody>
      </p:sp>
      <p:sp>
        <p:nvSpPr>
          <p:cNvPr id="8" name="Oval Callout 7"/>
          <p:cNvSpPr/>
          <p:nvPr/>
        </p:nvSpPr>
        <p:spPr bwMode="auto">
          <a:xfrm>
            <a:off x="842040" y="1700808"/>
            <a:ext cx="3780420" cy="1728192"/>
          </a:xfrm>
          <a:prstGeom prst="wedgeEllipseCallout">
            <a:avLst>
              <a:gd name="adj1" fmla="val 10412"/>
              <a:gd name="adj2" fmla="val 55344"/>
            </a:avLst>
          </a:prstGeom>
          <a:solidFill>
            <a:srgbClr val="FFC000">
              <a:alpha val="25000"/>
            </a:srgbClr>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charset="0"/>
              </a:rPr>
              <a:t>Everyone in the NHS needs to</a:t>
            </a:r>
            <a:r>
              <a:rPr kumimoji="0" lang="en-GB" sz="1400" b="0" i="0" u="none" strike="noStrike" cap="none" normalizeH="0" dirty="0">
                <a:ln>
                  <a:noFill/>
                </a:ln>
                <a:solidFill>
                  <a:schemeClr val="tx1"/>
                </a:solidFill>
                <a:effectLst/>
                <a:latin typeface="Arial" charset="0"/>
              </a:rPr>
              <a:t> see this video.  It ought to be made compulsory watching</a:t>
            </a: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dirty="0">
              <a:ln>
                <a:noFill/>
              </a:ln>
              <a:solidFill>
                <a:schemeClr val="tx1"/>
              </a:solidFill>
              <a:effectLst/>
              <a:latin typeface="Arial" charset="0"/>
            </a:endParaRPr>
          </a:p>
          <a:p>
            <a:pPr algn="ctr" eaLnBrk="1" hangingPunct="1"/>
            <a:r>
              <a:rPr lang="en-GB" sz="1100" i="1" dirty="0">
                <a:latin typeface="Arial" charset="0"/>
              </a:rPr>
              <a:t>CIC Launch event </a:t>
            </a:r>
          </a:p>
          <a:p>
            <a:pPr algn="ctr" eaLnBrk="1" hangingPunct="1"/>
            <a:r>
              <a:rPr lang="en-GB" sz="1100" i="1" dirty="0">
                <a:latin typeface="Arial" charset="0"/>
              </a:rPr>
              <a:t>29 June 2022</a:t>
            </a:r>
          </a:p>
        </p:txBody>
      </p:sp>
      <p:sp>
        <p:nvSpPr>
          <p:cNvPr id="2" name="Rounded Rectangular Callout 1"/>
          <p:cNvSpPr/>
          <p:nvPr/>
        </p:nvSpPr>
        <p:spPr bwMode="auto">
          <a:xfrm>
            <a:off x="5006768" y="2053698"/>
            <a:ext cx="3453663" cy="1303294"/>
          </a:xfrm>
          <a:prstGeom prst="wedgeRoundRectCallout">
            <a:avLst>
              <a:gd name="adj1" fmla="val -28303"/>
              <a:gd name="adj2" fmla="val 61216"/>
              <a:gd name="adj3" fmla="val 16667"/>
            </a:avLst>
          </a:prstGeom>
          <a:solidFill>
            <a:srgbClr val="7030A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a:r>
              <a:rPr lang="en-GB" sz="1600" dirty="0"/>
              <a:t>Loved the video from Kings – Brilliant work across the </a:t>
            </a:r>
            <a:r>
              <a:rPr lang="en-GB" sz="1600" dirty="0" smtClean="0"/>
              <a:t>board</a:t>
            </a:r>
            <a:endParaRPr lang="en-US" sz="2400" dirty="0"/>
          </a:p>
          <a:p>
            <a:endParaRPr lang="en-GB" sz="1600" dirty="0"/>
          </a:p>
          <a:p>
            <a:pPr algn="ctr"/>
            <a:r>
              <a:rPr lang="en-GB" sz="1100" i="1" dirty="0"/>
              <a:t>CIC Recognition Event </a:t>
            </a:r>
          </a:p>
          <a:p>
            <a:pPr algn="ctr"/>
            <a:r>
              <a:rPr lang="en-GB" sz="1100" i="1" dirty="0"/>
              <a:t>28 April 2022</a:t>
            </a:r>
          </a:p>
          <a:p>
            <a:endParaRPr lang="en-GB" sz="1600" dirty="0"/>
          </a:p>
        </p:txBody>
      </p:sp>
      <p:sp>
        <p:nvSpPr>
          <p:cNvPr id="3" name="Speech Bubble: Rectangle with Corners Rounded 2">
            <a:extLst>
              <a:ext uri="{FF2B5EF4-FFF2-40B4-BE49-F238E27FC236}">
                <a16:creationId xmlns:a16="http://schemas.microsoft.com/office/drawing/2014/main" id="{8A0198A6-6F59-E146-9473-66AE7610FB66}"/>
              </a:ext>
            </a:extLst>
          </p:cNvPr>
          <p:cNvSpPr/>
          <p:nvPr/>
        </p:nvSpPr>
        <p:spPr bwMode="auto">
          <a:xfrm>
            <a:off x="2555776" y="4036190"/>
            <a:ext cx="4392488" cy="1898099"/>
          </a:xfrm>
          <a:prstGeom prst="wedgeRoundRectCallout">
            <a:avLst>
              <a:gd name="adj1" fmla="val -32535"/>
              <a:gd name="adj2" fmla="val -63326"/>
              <a:gd name="adj3" fmla="val 16667"/>
            </a:avLst>
          </a:prstGeom>
          <a:solidFill>
            <a:srgbClr val="92D050">
              <a:alpha val="25000"/>
            </a:srgbClr>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600" dirty="0">
                <a:latin typeface="Arial"/>
              </a:rPr>
              <a:t>The video of patients talking about their experience was brilliant and emotional which make me feel that it is important we get it right for the </a:t>
            </a:r>
            <a:r>
              <a:rPr lang="en-GB" sz="1600" dirty="0" smtClean="0">
                <a:latin typeface="Arial"/>
              </a:rPr>
              <a:t>patient</a:t>
            </a:r>
            <a:endParaRPr lang="en-GB" sz="1600" dirty="0">
              <a:latin typeface="Arial"/>
            </a:endParaRPr>
          </a:p>
          <a:p>
            <a:pPr algn="ctr"/>
            <a:endParaRPr lang="en-GB" sz="1600" dirty="0">
              <a:latin typeface="Arial" charset="0"/>
              <a:cs typeface="Arial"/>
            </a:endParaRPr>
          </a:p>
          <a:p>
            <a:pPr algn="ctr"/>
            <a:r>
              <a:rPr lang="en-GB" sz="1100" i="1" dirty="0">
                <a:latin typeface="Arial"/>
                <a:cs typeface="Arial"/>
              </a:rPr>
              <a:t>CIC Recognition Event </a:t>
            </a:r>
            <a:endParaRPr lang="en-GB" sz="1100" i="1" dirty="0">
              <a:latin typeface="Arial" charset="0"/>
              <a:cs typeface="Arial"/>
            </a:endParaRPr>
          </a:p>
          <a:p>
            <a:pPr algn="ctr"/>
            <a:r>
              <a:rPr lang="en-GB" sz="1100" i="1" dirty="0">
                <a:latin typeface="Arial"/>
                <a:cs typeface="Arial"/>
              </a:rPr>
              <a:t>28 April 2022</a:t>
            </a:r>
          </a:p>
        </p:txBody>
      </p:sp>
      <p:sp>
        <p:nvSpPr>
          <p:cNvPr id="7" name="Rectangle 6"/>
          <p:cNvSpPr/>
          <p:nvPr/>
        </p:nvSpPr>
        <p:spPr bwMode="auto">
          <a:xfrm>
            <a:off x="173151" y="980728"/>
            <a:ext cx="8841415" cy="5760640"/>
          </a:xfrm>
          <a:prstGeom prst="rect">
            <a:avLst/>
          </a:prstGeom>
          <a:noFill/>
          <a:ln w="38100">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35750" y="74712"/>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423906"/>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262" y="0"/>
            <a:ext cx="8229600" cy="882650"/>
          </a:xfrm>
        </p:spPr>
        <p:txBody>
          <a:bodyPr/>
          <a:lstStyle/>
          <a:p>
            <a:pPr algn="l"/>
            <a:r>
              <a:rPr lang="en-GB" sz="3200" b="1" dirty="0" smtClean="0">
                <a:solidFill>
                  <a:schemeClr val="bg1"/>
                </a:solidFill>
              </a:rPr>
              <a:t>Sustainability and Spread</a:t>
            </a:r>
            <a:endParaRPr lang="en-GB" sz="3200" b="1" dirty="0">
              <a:solidFill>
                <a:schemeClr val="bg1"/>
              </a:solidFill>
            </a:endParaRPr>
          </a:p>
        </p:txBody>
      </p:sp>
      <p:sp>
        <p:nvSpPr>
          <p:cNvPr id="3" name="Content Placeholder 2"/>
          <p:cNvSpPr>
            <a:spLocks noGrp="1"/>
          </p:cNvSpPr>
          <p:nvPr>
            <p:ph idx="1"/>
          </p:nvPr>
        </p:nvSpPr>
        <p:spPr>
          <a:xfrm>
            <a:off x="467017" y="1052736"/>
            <a:ext cx="8229600" cy="5688632"/>
          </a:xfrm>
        </p:spPr>
        <p:txBody>
          <a:bodyPr/>
          <a:lstStyle/>
          <a:p>
            <a:pPr marL="0" indent="0">
              <a:buNone/>
            </a:pPr>
            <a:r>
              <a:rPr lang="en-GB" sz="2400" dirty="0" smtClean="0"/>
              <a:t>Sustainability </a:t>
            </a:r>
          </a:p>
          <a:p>
            <a:r>
              <a:rPr lang="en-GB" sz="1800" dirty="0" smtClean="0"/>
              <a:t>Rollout of multi-media communication to support patients around their diagnosis</a:t>
            </a:r>
          </a:p>
          <a:p>
            <a:pPr lvl="1"/>
            <a:r>
              <a:rPr lang="en-GB" sz="1800" dirty="0" smtClean="0"/>
              <a:t>Webpages, online portal, written communication in leaflet format </a:t>
            </a:r>
          </a:p>
          <a:p>
            <a:r>
              <a:rPr lang="en-GB" sz="1800" dirty="0" smtClean="0"/>
              <a:t>Continued use of the National Cancer Patient Experience Survey (NCPES) and the trust’s own Real Time Feedback Survey (RTF)</a:t>
            </a:r>
          </a:p>
          <a:p>
            <a:r>
              <a:rPr lang="en-GB" sz="1800" dirty="0"/>
              <a:t>C</a:t>
            </a:r>
            <a:r>
              <a:rPr lang="en-GB" sz="1800" dirty="0" smtClean="0"/>
              <a:t>ontinuing quality improvement project aimed at ensuring presence of CNSs in all breaking bad news (BBN) clinics</a:t>
            </a:r>
          </a:p>
          <a:p>
            <a:endParaRPr lang="en-GB" sz="1800" dirty="0" smtClean="0">
              <a:solidFill>
                <a:srgbClr val="FF0000"/>
              </a:solidFill>
            </a:endParaRPr>
          </a:p>
          <a:p>
            <a:pPr marL="0" indent="0">
              <a:buNone/>
            </a:pPr>
            <a:r>
              <a:rPr lang="en-GB" sz="2400" dirty="0" smtClean="0"/>
              <a:t>Spread </a:t>
            </a:r>
          </a:p>
          <a:p>
            <a:r>
              <a:rPr lang="en-GB" sz="1800" dirty="0"/>
              <a:t>Presentation within South East London Cancer Alliance (SELCA), to other breast </a:t>
            </a:r>
            <a:r>
              <a:rPr lang="en-GB" sz="1800" dirty="0" smtClean="0"/>
              <a:t>teams, </a:t>
            </a:r>
            <a:r>
              <a:rPr lang="en-GB" sz="1800" dirty="0"/>
              <a:t>and more widely to other </a:t>
            </a:r>
            <a:r>
              <a:rPr lang="en-GB" sz="1800" dirty="0" smtClean="0"/>
              <a:t>tumour </a:t>
            </a:r>
            <a:r>
              <a:rPr lang="en-GB" sz="1800" dirty="0"/>
              <a:t>groups </a:t>
            </a:r>
          </a:p>
          <a:p>
            <a:r>
              <a:rPr lang="en-GB" sz="1800" dirty="0"/>
              <a:t>National submission </a:t>
            </a:r>
            <a:r>
              <a:rPr lang="en-GB" sz="1800"/>
              <a:t>to </a:t>
            </a:r>
            <a:r>
              <a:rPr lang="en-GB" sz="1800" smtClean="0"/>
              <a:t>PENNA </a:t>
            </a:r>
            <a:r>
              <a:rPr lang="en-GB" sz="1800" dirty="0"/>
              <a:t>and HSJ </a:t>
            </a:r>
            <a:endParaRPr lang="en-GB" sz="1800" dirty="0" smtClean="0"/>
          </a:p>
          <a:p>
            <a:pPr lvl="0">
              <a:defRPr/>
            </a:pPr>
            <a:r>
              <a:rPr lang="en-GB" sz="1800" dirty="0">
                <a:solidFill>
                  <a:prstClr val="black"/>
                </a:solidFill>
                <a:latin typeface="Arial" panose="020B0604020202020204" pitchFamily="34" charset="0"/>
                <a:cs typeface="Arial" panose="020B0604020202020204" pitchFamily="34" charset="0"/>
              </a:rPr>
              <a:t>Training videos for staff </a:t>
            </a:r>
            <a:r>
              <a:rPr lang="en-US" sz="1800" dirty="0">
                <a:solidFill>
                  <a:prstClr val="black"/>
                </a:solidFill>
                <a:latin typeface="Arial" panose="020B0604020202020204" pitchFamily="34" charset="0"/>
                <a:cs typeface="Arial" panose="020B0604020202020204" pitchFamily="34" charset="0"/>
              </a:rPr>
              <a:t>to address awareness on cultural differences among diverse population </a:t>
            </a:r>
          </a:p>
          <a:p>
            <a:r>
              <a:rPr lang="en-GB" sz="1800" dirty="0" smtClean="0"/>
              <a:t>Presented </a:t>
            </a:r>
            <a:r>
              <a:rPr lang="en-GB" sz="1800" dirty="0"/>
              <a:t>at NHSE/I </a:t>
            </a:r>
            <a:r>
              <a:rPr lang="en-GB" sz="1800" dirty="0" smtClean="0"/>
              <a:t>Recognition event, Launch event and Pan London to all Lead Cancer nurses</a:t>
            </a:r>
            <a:endParaRPr lang="en-GB" sz="1800" dirty="0"/>
          </a:p>
          <a:p>
            <a:endParaRPr lang="en-GB" sz="2000" dirty="0"/>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374360"/>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62025" y="0"/>
            <a:ext cx="8074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rutiger 55 Roman" pitchFamily="50" charset="0"/>
              </a:defRPr>
            </a:lvl2pPr>
            <a:lvl3pPr algn="ctr" rtl="0" eaLnBrk="0" fontAlgn="base" hangingPunct="0">
              <a:spcBef>
                <a:spcPct val="0"/>
              </a:spcBef>
              <a:spcAft>
                <a:spcPct val="0"/>
              </a:spcAft>
              <a:defRPr sz="4400">
                <a:solidFill>
                  <a:schemeClr val="tx1"/>
                </a:solidFill>
                <a:latin typeface="Frutiger 55 Roman" pitchFamily="50" charset="0"/>
              </a:defRPr>
            </a:lvl3pPr>
            <a:lvl4pPr algn="ctr" rtl="0" eaLnBrk="0" fontAlgn="base" hangingPunct="0">
              <a:spcBef>
                <a:spcPct val="0"/>
              </a:spcBef>
              <a:spcAft>
                <a:spcPct val="0"/>
              </a:spcAft>
              <a:defRPr sz="4400">
                <a:solidFill>
                  <a:schemeClr val="tx1"/>
                </a:solidFill>
                <a:latin typeface="Frutiger 55 Roman" pitchFamily="50" charset="0"/>
              </a:defRPr>
            </a:lvl4pPr>
            <a:lvl5pPr algn="ctr" rtl="0" eaLnBrk="0" fontAlgn="base" hangingPunct="0">
              <a:spcBef>
                <a:spcPct val="0"/>
              </a:spcBef>
              <a:spcAft>
                <a:spcPct val="0"/>
              </a:spcAft>
              <a:defRPr sz="4400">
                <a:solidFill>
                  <a:schemeClr val="tx1"/>
                </a:solidFill>
                <a:latin typeface="Frutiger 55 Roman" pitchFamily="50" charset="0"/>
              </a:defRPr>
            </a:lvl5pPr>
            <a:lvl6pPr marL="457200" algn="ctr" rtl="0" fontAlgn="base">
              <a:spcBef>
                <a:spcPct val="0"/>
              </a:spcBef>
              <a:spcAft>
                <a:spcPct val="0"/>
              </a:spcAft>
              <a:defRPr sz="4400">
                <a:solidFill>
                  <a:schemeClr val="tx1"/>
                </a:solidFill>
                <a:latin typeface="Frutiger 55 Roman" pitchFamily="50" charset="0"/>
              </a:defRPr>
            </a:lvl6pPr>
            <a:lvl7pPr marL="914400" algn="ctr" rtl="0" fontAlgn="base">
              <a:spcBef>
                <a:spcPct val="0"/>
              </a:spcBef>
              <a:spcAft>
                <a:spcPct val="0"/>
              </a:spcAft>
              <a:defRPr sz="4400">
                <a:solidFill>
                  <a:schemeClr val="tx1"/>
                </a:solidFill>
                <a:latin typeface="Frutiger 55 Roman" pitchFamily="50" charset="0"/>
              </a:defRPr>
            </a:lvl7pPr>
            <a:lvl8pPr marL="1371600" algn="ctr" rtl="0" fontAlgn="base">
              <a:spcBef>
                <a:spcPct val="0"/>
              </a:spcBef>
              <a:spcAft>
                <a:spcPct val="0"/>
              </a:spcAft>
              <a:defRPr sz="4400">
                <a:solidFill>
                  <a:schemeClr val="tx1"/>
                </a:solidFill>
                <a:latin typeface="Frutiger 55 Roman" pitchFamily="50" charset="0"/>
              </a:defRPr>
            </a:lvl8pPr>
            <a:lvl9pPr marL="1828800" algn="ctr" rtl="0" fontAlgn="base">
              <a:spcBef>
                <a:spcPct val="0"/>
              </a:spcBef>
              <a:spcAft>
                <a:spcPct val="0"/>
              </a:spcAft>
              <a:defRPr sz="4400">
                <a:solidFill>
                  <a:schemeClr val="tx1"/>
                </a:solidFill>
                <a:latin typeface="Frutiger 55 Roman" pitchFamily="50" charset="0"/>
              </a:defRPr>
            </a:lvl9pPr>
          </a:lstStyle>
          <a:p>
            <a:pPr algn="l" eaLnBrk="1" hangingPunct="1">
              <a:defRPr/>
            </a:pPr>
            <a:r>
              <a:rPr lang="en-GB" altLang="en-US" sz="3200" b="1" kern="0" dirty="0">
                <a:solidFill>
                  <a:schemeClr val="bg1"/>
                </a:solidFill>
                <a:latin typeface="+mn-lt"/>
                <a:cs typeface="Arial" panose="020B0604020202020204" pitchFamily="34" charset="0"/>
              </a:rPr>
              <a:t>Targeted NCPES Question</a:t>
            </a:r>
          </a:p>
        </p:txBody>
      </p:sp>
      <p:graphicFrame>
        <p:nvGraphicFramePr>
          <p:cNvPr id="5" name="Content Placeholder 2"/>
          <p:cNvGraphicFramePr>
            <a:graphicFrameLocks/>
          </p:cNvGraphicFramePr>
          <p:nvPr/>
        </p:nvGraphicFramePr>
        <p:xfrm>
          <a:off x="115888" y="931863"/>
          <a:ext cx="8793163" cy="1889760"/>
        </p:xfrm>
        <a:graphic>
          <a:graphicData uri="http://schemas.openxmlformats.org/drawingml/2006/table">
            <a:tbl>
              <a:tblPr firstRow="1" firstCol="1" bandRow="1">
                <a:tableStyleId>{5C22544A-7EE6-4342-B048-85BDC9FD1C3A}</a:tableStyleId>
              </a:tblPr>
              <a:tblGrid>
                <a:gridCol w="3177362">
                  <a:extLst>
                    <a:ext uri="{9D8B030D-6E8A-4147-A177-3AD203B41FA5}">
                      <a16:colId xmlns:a16="http://schemas.microsoft.com/office/drawing/2014/main" val="20000"/>
                    </a:ext>
                  </a:extLst>
                </a:gridCol>
                <a:gridCol w="1219698">
                  <a:extLst>
                    <a:ext uri="{9D8B030D-6E8A-4147-A177-3AD203B41FA5}">
                      <a16:colId xmlns:a16="http://schemas.microsoft.com/office/drawing/2014/main" val="20001"/>
                    </a:ext>
                  </a:extLst>
                </a:gridCol>
                <a:gridCol w="1268669">
                  <a:extLst>
                    <a:ext uri="{9D8B030D-6E8A-4147-A177-3AD203B41FA5}">
                      <a16:colId xmlns:a16="http://schemas.microsoft.com/office/drawing/2014/main" val="20002"/>
                    </a:ext>
                  </a:extLst>
                </a:gridCol>
                <a:gridCol w="1354024">
                  <a:extLst>
                    <a:ext uri="{9D8B030D-6E8A-4147-A177-3AD203B41FA5}">
                      <a16:colId xmlns:a16="http://schemas.microsoft.com/office/drawing/2014/main" val="20003"/>
                    </a:ext>
                  </a:extLst>
                </a:gridCol>
                <a:gridCol w="1773410">
                  <a:extLst>
                    <a:ext uri="{9D8B030D-6E8A-4147-A177-3AD203B41FA5}">
                      <a16:colId xmlns:a16="http://schemas.microsoft.com/office/drawing/2014/main" val="20004"/>
                    </a:ext>
                  </a:extLst>
                </a:gridCol>
              </a:tblGrid>
              <a:tr h="1066442">
                <a:tc>
                  <a:txBody>
                    <a:bodyPr/>
                    <a:lstStyle/>
                    <a:p>
                      <a:pPr>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760" marR="57760" marT="0" marB="0"/>
                </a:tc>
                <a:tc>
                  <a:txBody>
                    <a:bodyPr/>
                    <a:lstStyle/>
                    <a:p>
                      <a:pPr algn="ctr">
                        <a:spcAft>
                          <a:spcPts val="0"/>
                        </a:spcAft>
                      </a:pPr>
                      <a:r>
                        <a:rPr lang="en-GB" sz="1400" dirty="0">
                          <a:solidFill>
                            <a:schemeClr val="tx1">
                              <a:lumMod val="95000"/>
                              <a:lumOff val="5000"/>
                            </a:schemeClr>
                          </a:solidFill>
                          <a:effectLst/>
                          <a:latin typeface="Arial" panose="020B0604020202020204" pitchFamily="34" charset="0"/>
                          <a:cs typeface="Arial" panose="020B0604020202020204" pitchFamily="34" charset="0"/>
                        </a:rPr>
                        <a:t>King’s</a:t>
                      </a:r>
                      <a:endParaRPr lang="en-GB"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(2019)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299 replies</a:t>
                      </a:r>
                    </a:p>
                  </a:txBody>
                  <a:tcPr marL="57760" marR="5776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National Average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(2019)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67.858 replies </a:t>
                      </a:r>
                    </a:p>
                  </a:txBody>
                  <a:tcPr marL="57760" marR="5776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Breast Team (2019)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solidFill>
                            <a:schemeClr val="tx1">
                              <a:lumMod val="95000"/>
                              <a:lumOff val="5000"/>
                            </a:schemeClr>
                          </a:solidFill>
                          <a:effectLst/>
                          <a:latin typeface="Arial" panose="020B0604020202020204" pitchFamily="34" charset="0"/>
                          <a:cs typeface="Arial" panose="020B0604020202020204" pitchFamily="34" charset="0"/>
                        </a:rPr>
                        <a:t>116 replies</a:t>
                      </a:r>
                    </a:p>
                  </a:txBody>
                  <a:tcPr marL="57760" marR="57760" marT="0" marB="0"/>
                </a:tc>
                <a:tc>
                  <a:txBody>
                    <a:bodyPr/>
                    <a:lstStyle/>
                    <a:p>
                      <a:pPr algn="ctr">
                        <a:spcAft>
                          <a:spcPts val="0"/>
                        </a:spcAft>
                      </a:pPr>
                      <a:r>
                        <a:rPr lang="en-GB" sz="1400" dirty="0">
                          <a:solidFill>
                            <a:schemeClr val="tx1">
                              <a:lumMod val="95000"/>
                              <a:lumOff val="5000"/>
                            </a:schemeClr>
                          </a:solidFill>
                          <a:effectLst/>
                          <a:latin typeface="Arial" panose="020B0604020202020204" pitchFamily="34" charset="0"/>
                          <a:cs typeface="Arial" panose="020B0604020202020204" pitchFamily="34" charset="0"/>
                        </a:rPr>
                        <a:t>National Average for breast (2019)</a:t>
                      </a:r>
                    </a:p>
                    <a:p>
                      <a:pPr algn="ctr">
                        <a:spcAft>
                          <a:spcPts val="0"/>
                        </a:spcAft>
                      </a:pPr>
                      <a:endParaRPr lang="en-GB" sz="14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7760" marR="57760" marT="0" marB="0"/>
                </a:tc>
                <a:extLst>
                  <a:ext uri="{0D108BD9-81ED-4DB2-BD59-A6C34878D82A}">
                    <a16:rowId xmlns:a16="http://schemas.microsoft.com/office/drawing/2014/main" val="10000"/>
                  </a:ext>
                </a:extLst>
              </a:tr>
              <a:tr h="822683">
                <a:tc>
                  <a:txBody>
                    <a:bodyPr/>
                    <a:lstStyle/>
                    <a:p>
                      <a:pPr>
                        <a:spcAft>
                          <a:spcPts val="0"/>
                        </a:spcAft>
                      </a:pPr>
                      <a:r>
                        <a:rPr lang="en-GB" sz="1800" dirty="0">
                          <a:solidFill>
                            <a:schemeClr val="tx1">
                              <a:lumMod val="95000"/>
                              <a:lumOff val="5000"/>
                            </a:schemeClr>
                          </a:solidFill>
                          <a:effectLst/>
                          <a:latin typeface="Arial" panose="020B0604020202020204" pitchFamily="34" charset="0"/>
                          <a:cs typeface="Arial" panose="020B0604020202020204" pitchFamily="34" charset="0"/>
                        </a:rPr>
                        <a:t>(Q.7) Test results explained in completely understandable way </a:t>
                      </a:r>
                      <a:endParaRPr lang="en-GB"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57760" marR="57760" marT="0" marB="0"/>
                </a:tc>
                <a:tc>
                  <a:txBody>
                    <a:bodyPr/>
                    <a:lstStyle/>
                    <a:p>
                      <a:pPr algn="ctr">
                        <a:spcAft>
                          <a:spcPts val="0"/>
                        </a:spcAft>
                      </a:pPr>
                      <a:r>
                        <a:rPr lang="en-GB" sz="1400" dirty="0">
                          <a:effectLst/>
                          <a:latin typeface="Arial" panose="020B0604020202020204" pitchFamily="34" charset="0"/>
                          <a:cs typeface="Arial" panose="020B0604020202020204" pitchFamily="34" charset="0"/>
                        </a:rPr>
                        <a:t> </a:t>
                      </a:r>
                    </a:p>
                    <a:p>
                      <a:pPr algn="ctr">
                        <a:spcAft>
                          <a:spcPts val="0"/>
                        </a:spcAft>
                      </a:pPr>
                      <a:r>
                        <a:rPr lang="en-GB" sz="1400" dirty="0">
                          <a:effectLst/>
                          <a:latin typeface="Arial" panose="020B0604020202020204" pitchFamily="34" charset="0"/>
                          <a:cs typeface="Arial" panose="020B0604020202020204" pitchFamily="34" charset="0"/>
                        </a:rPr>
                        <a:t>77%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760" marR="57760" marT="0" marB="0"/>
                </a:tc>
                <a:tc>
                  <a:txBody>
                    <a:bodyPr/>
                    <a:lstStyle/>
                    <a:p>
                      <a:pPr algn="ctr">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gn="ctr">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80%</a:t>
                      </a:r>
                    </a:p>
                  </a:txBody>
                  <a:tcPr marL="57760" marR="57760" marT="0" marB="0"/>
                </a:tc>
                <a:tc>
                  <a:txBody>
                    <a:bodyPr/>
                    <a:lstStyle/>
                    <a:p>
                      <a:pPr algn="ctr">
                        <a:spcAft>
                          <a:spcPts val="0"/>
                        </a:spcAft>
                      </a:pPr>
                      <a:endParaRPr lang="en-GB" sz="1400" dirty="0">
                        <a:effectLst/>
                        <a:latin typeface="Arial" panose="020B0604020202020204" pitchFamily="34" charset="0"/>
                        <a:cs typeface="Arial" panose="020B0604020202020204" pitchFamily="34" charset="0"/>
                      </a:endParaRPr>
                    </a:p>
                    <a:p>
                      <a:pPr algn="ctr">
                        <a:spcAft>
                          <a:spcPts val="0"/>
                        </a:spcAft>
                      </a:pPr>
                      <a:r>
                        <a:rPr lang="en-GB" sz="1400" dirty="0">
                          <a:effectLst/>
                          <a:latin typeface="Arial" panose="020B0604020202020204" pitchFamily="34" charset="0"/>
                          <a:cs typeface="Arial" panose="020B0604020202020204" pitchFamily="34" charset="0"/>
                        </a:rPr>
                        <a:t>71%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760" marR="57760" marT="0" marB="0"/>
                </a:tc>
                <a:tc>
                  <a:txBody>
                    <a:bodyPr/>
                    <a:lstStyle/>
                    <a:p>
                      <a:pPr algn="ctr">
                        <a:spcAft>
                          <a:spcPts val="0"/>
                        </a:spcAft>
                      </a:pPr>
                      <a:endParaRPr lang="en-GB" sz="1400" dirty="0">
                        <a:effectLst/>
                        <a:latin typeface="Arial" panose="020B0604020202020204" pitchFamily="34" charset="0"/>
                        <a:cs typeface="Arial" panose="020B0604020202020204" pitchFamily="34" charset="0"/>
                      </a:endParaRPr>
                    </a:p>
                    <a:p>
                      <a:pPr algn="ctr">
                        <a:spcAft>
                          <a:spcPts val="0"/>
                        </a:spcAft>
                      </a:pPr>
                      <a:r>
                        <a:rPr lang="en-GB" sz="1400" dirty="0">
                          <a:effectLst/>
                          <a:latin typeface="Arial" panose="020B0604020202020204" pitchFamily="34" charset="0"/>
                          <a:cs typeface="Arial" panose="020B0604020202020204" pitchFamily="34" charset="0"/>
                        </a:rPr>
                        <a:t>83%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57760" marR="57760" marT="0" marB="0"/>
                </a:tc>
                <a:extLst>
                  <a:ext uri="{0D108BD9-81ED-4DB2-BD59-A6C34878D82A}">
                    <a16:rowId xmlns:a16="http://schemas.microsoft.com/office/drawing/2014/main" val="10001"/>
                  </a:ext>
                </a:extLst>
              </a:tr>
            </a:tbl>
          </a:graphicData>
        </a:graphic>
      </p:graphicFrame>
      <p:graphicFrame>
        <p:nvGraphicFramePr>
          <p:cNvPr id="6167" name="Object 3"/>
          <p:cNvGraphicFramePr>
            <a:graphicFrameLocks noChangeAspect="1"/>
          </p:cNvGraphicFramePr>
          <p:nvPr/>
        </p:nvGraphicFramePr>
        <p:xfrm>
          <a:off x="114300" y="2870200"/>
          <a:ext cx="8785225" cy="3833813"/>
        </p:xfrm>
        <a:graphic>
          <a:graphicData uri="http://schemas.openxmlformats.org/presentationml/2006/ole">
            <mc:AlternateContent xmlns:mc="http://schemas.openxmlformats.org/markup-compatibility/2006">
              <mc:Choice xmlns:v="urn:schemas-microsoft-com:vml" Requires="v">
                <p:oleObj spid="_x0000_s1061" name="Worksheet" r:id="rId4" imgW="7734280" imgH="4429110" progId="Excel.Sheet.12">
                  <p:embed/>
                </p:oleObj>
              </mc:Choice>
              <mc:Fallback>
                <p:oleObj name="Worksheet" r:id="rId4" imgW="7734280" imgH="4429110" progId="Excel.Sheet.12">
                  <p:embed/>
                  <p:pic>
                    <p:nvPicPr>
                      <p:cNvPr id="6167"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 y="2870200"/>
                        <a:ext cx="8785225" cy="383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013652"/>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0308"/>
            <a:ext cx="8229600" cy="882650"/>
          </a:xfrm>
        </p:spPr>
        <p:txBody>
          <a:bodyPr/>
          <a:lstStyle/>
          <a:p>
            <a:pPr algn="l"/>
            <a:r>
              <a:rPr lang="en-GB" sz="2400" b="1" dirty="0" smtClean="0">
                <a:solidFill>
                  <a:schemeClr val="bg1"/>
                </a:solidFill>
              </a:rPr>
              <a:t>Demographics breast population </a:t>
            </a:r>
            <a:endParaRPr lang="en-GB" sz="2400" b="1" dirty="0">
              <a:solidFill>
                <a:schemeClr val="bg1"/>
              </a:solidFill>
            </a:endParaRPr>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3060851386"/>
              </p:ext>
            </p:extLst>
          </p:nvPr>
        </p:nvGraphicFramePr>
        <p:xfrm>
          <a:off x="419223" y="1052736"/>
          <a:ext cx="3720728" cy="5470522"/>
        </p:xfrm>
        <a:graphic>
          <a:graphicData uri="http://schemas.openxmlformats.org/drawingml/2006/table">
            <a:tbl>
              <a:tblPr firstRow="1" firstCol="1" bandRow="1">
                <a:tableStyleId>{5C22544A-7EE6-4342-B048-85BDC9FD1C3A}</a:tableStyleId>
              </a:tblPr>
              <a:tblGrid>
                <a:gridCol w="2902888">
                  <a:extLst>
                    <a:ext uri="{9D8B030D-6E8A-4147-A177-3AD203B41FA5}">
                      <a16:colId xmlns:a16="http://schemas.microsoft.com/office/drawing/2014/main" val="20000"/>
                    </a:ext>
                  </a:extLst>
                </a:gridCol>
                <a:gridCol w="817840">
                  <a:extLst>
                    <a:ext uri="{9D8B030D-6E8A-4147-A177-3AD203B41FA5}">
                      <a16:colId xmlns:a16="http://schemas.microsoft.com/office/drawing/2014/main" val="20001"/>
                    </a:ext>
                  </a:extLst>
                </a:gridCol>
              </a:tblGrid>
              <a:tr h="602222">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dirty="0">
                          <a:effectLst/>
                        </a:rPr>
                        <a:t>DESCRIPTION </a:t>
                      </a:r>
                      <a:r>
                        <a:rPr lang="en-GB" sz="1200" dirty="0" smtClean="0">
                          <a:effectLst/>
                        </a:rPr>
                        <a:t>– Denmark Hill Hospital</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200" dirty="0" smtClean="0">
                          <a:effectLst/>
                        </a:rPr>
                        <a:t>(</a:t>
                      </a:r>
                      <a:r>
                        <a:rPr lang="en-GB" sz="1200" dirty="0">
                          <a:effectLst/>
                        </a:rPr>
                        <a:t>January</a:t>
                      </a:r>
                      <a:r>
                        <a:rPr lang="en-GB" sz="1200" baseline="0" dirty="0">
                          <a:effectLst/>
                        </a:rPr>
                        <a:t> 2019-December 2019)</a:t>
                      </a:r>
                      <a:endParaRPr lang="en-GB" sz="1200" dirty="0">
                        <a:effectLst/>
                      </a:endParaRPr>
                    </a:p>
                  </a:txBody>
                  <a:tcPr marL="68566" marR="68566" marT="0" marB="0" anchor="ctr">
                    <a:solidFill>
                      <a:schemeClr val="accent2"/>
                    </a:solidFill>
                  </a:tcPr>
                </a:tc>
                <a:tc>
                  <a:txBody>
                    <a:bodyPr/>
                    <a:lstStyle/>
                    <a:p>
                      <a:pPr algn="ctr">
                        <a:lnSpc>
                          <a:spcPct val="107000"/>
                        </a:lnSpc>
                        <a:spcAft>
                          <a:spcPts val="0"/>
                        </a:spcAft>
                      </a:pPr>
                      <a:r>
                        <a:rPr lang="en-GB" sz="1100" dirty="0">
                          <a:effectLst/>
                        </a:rPr>
                        <a:t>NUMBER</a:t>
                      </a:r>
                    </a:p>
                    <a:p>
                      <a:pPr algn="ct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0"/>
                  </a:ext>
                </a:extLst>
              </a:tr>
              <a:tr h="256226">
                <a:tc>
                  <a:txBody>
                    <a:bodyPr/>
                    <a:lstStyle/>
                    <a:p>
                      <a:pPr>
                        <a:lnSpc>
                          <a:spcPct val="107000"/>
                        </a:lnSpc>
                        <a:spcAft>
                          <a:spcPts val="0"/>
                        </a:spcAft>
                      </a:pPr>
                      <a:r>
                        <a:rPr lang="en-GB" sz="1200" dirty="0">
                          <a:effectLst/>
                        </a:rPr>
                        <a:t>White- British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52</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1"/>
                  </a:ext>
                </a:extLst>
              </a:tr>
              <a:tr h="256226">
                <a:tc>
                  <a:txBody>
                    <a:bodyPr/>
                    <a:lstStyle/>
                    <a:p>
                      <a:pPr>
                        <a:lnSpc>
                          <a:spcPct val="107000"/>
                        </a:lnSpc>
                        <a:spcAft>
                          <a:spcPts val="0"/>
                        </a:spcAft>
                      </a:pPr>
                      <a:r>
                        <a:rPr lang="en-GB" sz="1200" dirty="0">
                          <a:effectLst/>
                        </a:rPr>
                        <a:t>White- Irish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2"/>
                  </a:ext>
                </a:extLst>
              </a:tr>
              <a:tr h="256226">
                <a:tc>
                  <a:txBody>
                    <a:bodyPr/>
                    <a:lstStyle/>
                    <a:p>
                      <a:pPr>
                        <a:lnSpc>
                          <a:spcPct val="107000"/>
                        </a:lnSpc>
                        <a:spcAft>
                          <a:spcPts val="0"/>
                        </a:spcAft>
                      </a:pPr>
                      <a:r>
                        <a:rPr lang="en-GB" sz="1200" dirty="0">
                          <a:effectLst/>
                        </a:rPr>
                        <a:t>White- any other white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13</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3"/>
                  </a:ext>
                </a:extLst>
              </a:tr>
              <a:tr h="256226">
                <a:tc>
                  <a:txBody>
                    <a:bodyPr/>
                    <a:lstStyle/>
                    <a:p>
                      <a:pPr>
                        <a:lnSpc>
                          <a:spcPct val="107000"/>
                        </a:lnSpc>
                        <a:spcAft>
                          <a:spcPts val="0"/>
                        </a:spcAft>
                      </a:pPr>
                      <a:r>
                        <a:rPr lang="en-GB" sz="1200" dirty="0">
                          <a:effectLst/>
                        </a:rPr>
                        <a:t>Mixed- White and Black African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4"/>
                  </a:ext>
                </a:extLst>
              </a:tr>
              <a:tr h="256226">
                <a:tc>
                  <a:txBody>
                    <a:bodyPr/>
                    <a:lstStyle/>
                    <a:p>
                      <a:pPr>
                        <a:lnSpc>
                          <a:spcPct val="107000"/>
                        </a:lnSpc>
                        <a:spcAft>
                          <a:spcPts val="0"/>
                        </a:spcAft>
                      </a:pPr>
                      <a:r>
                        <a:rPr lang="en-GB" sz="1200" dirty="0">
                          <a:effectLst/>
                        </a:rPr>
                        <a:t>Mixed- White and Asian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1</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5"/>
                  </a:ext>
                </a:extLst>
              </a:tr>
              <a:tr h="256226">
                <a:tc>
                  <a:txBody>
                    <a:bodyPr/>
                    <a:lstStyle/>
                    <a:p>
                      <a:pPr>
                        <a:lnSpc>
                          <a:spcPct val="107000"/>
                        </a:lnSpc>
                        <a:spcAft>
                          <a:spcPts val="0"/>
                        </a:spcAft>
                      </a:pPr>
                      <a:r>
                        <a:rPr lang="en-GB" sz="1200" dirty="0">
                          <a:effectLst/>
                        </a:rPr>
                        <a:t>Mixed- any other mixed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6"/>
                  </a:ext>
                </a:extLst>
              </a:tr>
              <a:tr h="256226">
                <a:tc>
                  <a:txBody>
                    <a:bodyPr/>
                    <a:lstStyle/>
                    <a:p>
                      <a:pPr>
                        <a:lnSpc>
                          <a:spcPct val="107000"/>
                        </a:lnSpc>
                        <a:spcAft>
                          <a:spcPts val="0"/>
                        </a:spcAft>
                      </a:pPr>
                      <a:r>
                        <a:rPr lang="en-GB" sz="1200" dirty="0">
                          <a:effectLst/>
                        </a:rPr>
                        <a:t>Asian or Asian British-Indian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2</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7"/>
                  </a:ext>
                </a:extLst>
              </a:tr>
              <a:tr h="256226">
                <a:tc>
                  <a:txBody>
                    <a:bodyPr/>
                    <a:lstStyle/>
                    <a:p>
                      <a:pPr>
                        <a:lnSpc>
                          <a:spcPct val="107000"/>
                        </a:lnSpc>
                        <a:spcAft>
                          <a:spcPts val="0"/>
                        </a:spcAft>
                      </a:pPr>
                      <a:r>
                        <a:rPr lang="en-GB" sz="1200" dirty="0">
                          <a:effectLst/>
                        </a:rPr>
                        <a:t>Asian or Asian British-Pakistani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1</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8"/>
                  </a:ext>
                </a:extLst>
              </a:tr>
              <a:tr h="512454">
                <a:tc>
                  <a:txBody>
                    <a:bodyPr/>
                    <a:lstStyle/>
                    <a:p>
                      <a:pPr>
                        <a:lnSpc>
                          <a:spcPct val="107000"/>
                        </a:lnSpc>
                        <a:spcAft>
                          <a:spcPts val="0"/>
                        </a:spcAft>
                      </a:pPr>
                      <a:r>
                        <a:rPr lang="en-GB" sz="1200" dirty="0">
                          <a:effectLst/>
                        </a:rPr>
                        <a:t>Asian or Asian British-any other Asian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1</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09"/>
                  </a:ext>
                </a:extLst>
              </a:tr>
              <a:tr h="256226">
                <a:tc>
                  <a:txBody>
                    <a:bodyPr/>
                    <a:lstStyle/>
                    <a:p>
                      <a:pPr>
                        <a:lnSpc>
                          <a:spcPct val="107000"/>
                        </a:lnSpc>
                        <a:spcAft>
                          <a:spcPts val="0"/>
                        </a:spcAft>
                      </a:pPr>
                      <a:r>
                        <a:rPr lang="en-GB" sz="1200" dirty="0">
                          <a:effectLst/>
                        </a:rPr>
                        <a:t>Asian or Asian British-Bangladeshi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3</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0"/>
                  </a:ext>
                </a:extLst>
              </a:tr>
              <a:tr h="256226">
                <a:tc>
                  <a:txBody>
                    <a:bodyPr/>
                    <a:lstStyle/>
                    <a:p>
                      <a:pPr>
                        <a:lnSpc>
                          <a:spcPct val="107000"/>
                        </a:lnSpc>
                        <a:spcAft>
                          <a:spcPts val="0"/>
                        </a:spcAft>
                      </a:pPr>
                      <a:r>
                        <a:rPr lang="en-GB" sz="1200" dirty="0">
                          <a:effectLst/>
                        </a:rPr>
                        <a:t>Black or British Black-Caribbean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12</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1"/>
                  </a:ext>
                </a:extLst>
              </a:tr>
              <a:tr h="256226">
                <a:tc>
                  <a:txBody>
                    <a:bodyPr/>
                    <a:lstStyle/>
                    <a:p>
                      <a:pPr>
                        <a:lnSpc>
                          <a:spcPct val="107000"/>
                        </a:lnSpc>
                        <a:spcAft>
                          <a:spcPts val="0"/>
                        </a:spcAft>
                      </a:pPr>
                      <a:r>
                        <a:rPr lang="en-GB" sz="1200" dirty="0">
                          <a:effectLst/>
                        </a:rPr>
                        <a:t>Black or Black British-African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4</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2"/>
                  </a:ext>
                </a:extLst>
              </a:tr>
              <a:tr h="512454">
                <a:tc>
                  <a:txBody>
                    <a:bodyPr/>
                    <a:lstStyle/>
                    <a:p>
                      <a:pPr>
                        <a:lnSpc>
                          <a:spcPct val="107000"/>
                        </a:lnSpc>
                        <a:spcAft>
                          <a:spcPts val="0"/>
                        </a:spcAft>
                      </a:pPr>
                      <a:r>
                        <a:rPr lang="en-GB" sz="1200" dirty="0">
                          <a:effectLst/>
                        </a:rPr>
                        <a:t>Black or British Black-ay other Black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7</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3"/>
                  </a:ext>
                </a:extLst>
              </a:tr>
              <a:tr h="512454">
                <a:tc>
                  <a:txBody>
                    <a:bodyPr/>
                    <a:lstStyle/>
                    <a:p>
                      <a:pPr>
                        <a:lnSpc>
                          <a:spcPct val="107000"/>
                        </a:lnSpc>
                        <a:spcAft>
                          <a:spcPts val="0"/>
                        </a:spcAft>
                      </a:pPr>
                      <a:r>
                        <a:rPr lang="en-GB" sz="1200" dirty="0">
                          <a:effectLst/>
                        </a:rPr>
                        <a:t>Other ethnic groups-any other ethnic group</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4"/>
                  </a:ext>
                </a:extLst>
              </a:tr>
              <a:tr h="256226">
                <a:tc>
                  <a:txBody>
                    <a:bodyPr/>
                    <a:lstStyle/>
                    <a:p>
                      <a:pPr>
                        <a:lnSpc>
                          <a:spcPct val="107000"/>
                        </a:lnSpc>
                        <a:spcAft>
                          <a:spcPts val="0"/>
                        </a:spcAft>
                      </a:pPr>
                      <a:r>
                        <a:rPr lang="en-GB" sz="1200" dirty="0">
                          <a:effectLst/>
                        </a:rPr>
                        <a:t>Not stated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39</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5"/>
                  </a:ext>
                </a:extLst>
              </a:tr>
              <a:tr h="256226">
                <a:tc>
                  <a:txBody>
                    <a:bodyPr/>
                    <a:lstStyle/>
                    <a:p>
                      <a:pPr algn="ct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tc>
                  <a:txBody>
                    <a:bodyPr/>
                    <a:lstStyle/>
                    <a:p>
                      <a:pPr algn="ctr">
                        <a:lnSpc>
                          <a:spcPct val="107000"/>
                        </a:lnSpc>
                        <a:spcAft>
                          <a:spcPts val="0"/>
                        </a:spcAft>
                      </a:pPr>
                      <a:r>
                        <a:rPr lang="en-GB" sz="1200" b="1" dirty="0">
                          <a:solidFill>
                            <a:schemeClr val="bg1"/>
                          </a:solidFill>
                          <a:effectLst/>
                        </a:rPr>
                        <a:t>155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66" marR="68566" marT="0" marB="0" anchor="b">
                    <a:solidFill>
                      <a:schemeClr val="accent2"/>
                    </a:solidFill>
                  </a:tcPr>
                </a:tc>
                <a:extLst>
                  <a:ext uri="{0D108BD9-81ED-4DB2-BD59-A6C34878D82A}">
                    <a16:rowId xmlns:a16="http://schemas.microsoft.com/office/drawing/2014/main" val="10016"/>
                  </a:ext>
                </a:extLst>
              </a:tr>
            </a:tbl>
          </a:graphicData>
        </a:graphic>
      </p:graphicFrame>
      <p:sp>
        <p:nvSpPr>
          <p:cNvPr id="6" name="Rounded Rectangle 5"/>
          <p:cNvSpPr/>
          <p:nvPr/>
        </p:nvSpPr>
        <p:spPr bwMode="auto">
          <a:xfrm>
            <a:off x="216024" y="4508450"/>
            <a:ext cx="4283968" cy="1008112"/>
          </a:xfrm>
          <a:prstGeom prst="round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422697201"/>
              </p:ext>
            </p:extLst>
          </p:nvPr>
        </p:nvGraphicFramePr>
        <p:xfrm>
          <a:off x="4948477" y="1052736"/>
          <a:ext cx="3806254" cy="5470526"/>
        </p:xfrm>
        <a:graphic>
          <a:graphicData uri="http://schemas.openxmlformats.org/drawingml/2006/table">
            <a:tbl>
              <a:tblPr firstRow="1" firstCol="1" bandRow="1">
                <a:tableStyleId>{5C22544A-7EE6-4342-B048-85BDC9FD1C3A}</a:tableStyleId>
              </a:tblPr>
              <a:tblGrid>
                <a:gridCol w="2982916">
                  <a:extLst>
                    <a:ext uri="{9D8B030D-6E8A-4147-A177-3AD203B41FA5}">
                      <a16:colId xmlns:a16="http://schemas.microsoft.com/office/drawing/2014/main" val="20000"/>
                    </a:ext>
                  </a:extLst>
                </a:gridCol>
                <a:gridCol w="823338">
                  <a:extLst>
                    <a:ext uri="{9D8B030D-6E8A-4147-A177-3AD203B41FA5}">
                      <a16:colId xmlns:a16="http://schemas.microsoft.com/office/drawing/2014/main" val="20001"/>
                    </a:ext>
                  </a:extLst>
                </a:gridCol>
              </a:tblGrid>
              <a:tr h="472499">
                <a:tc>
                  <a:txBody>
                    <a:bodyPr/>
                    <a:lstStyle/>
                    <a:p>
                      <a:pPr algn="ctr">
                        <a:lnSpc>
                          <a:spcPct val="107000"/>
                        </a:lnSpc>
                        <a:spcAft>
                          <a:spcPts val="0"/>
                        </a:spcAft>
                      </a:pPr>
                      <a:r>
                        <a:rPr lang="en-GB" sz="1100" dirty="0">
                          <a:effectLst/>
                        </a:rPr>
                        <a:t>DESCRIPTION </a:t>
                      </a:r>
                      <a:r>
                        <a:rPr lang="en-GB" sz="1100" dirty="0" smtClean="0">
                          <a:effectLst/>
                        </a:rPr>
                        <a:t> - Princess</a:t>
                      </a:r>
                      <a:r>
                        <a:rPr lang="en-GB" sz="1100" baseline="0" dirty="0" smtClean="0">
                          <a:effectLst/>
                        </a:rPr>
                        <a:t> Royal Hospital</a:t>
                      </a:r>
                      <a:endParaRPr lang="en-GB" sz="1100" dirty="0" smtClean="0">
                        <a:effectLst/>
                      </a:endParaRPr>
                    </a:p>
                    <a:p>
                      <a:pPr algn="ctr">
                        <a:lnSpc>
                          <a:spcPct val="107000"/>
                        </a:lnSpc>
                        <a:spcAft>
                          <a:spcPts val="0"/>
                        </a:spcAft>
                      </a:pPr>
                      <a:r>
                        <a:rPr lang="en-GB" sz="1100" dirty="0" smtClean="0">
                          <a:effectLst/>
                        </a:rPr>
                        <a:t>(</a:t>
                      </a:r>
                      <a:r>
                        <a:rPr lang="en-GB" sz="1100" dirty="0">
                          <a:effectLst/>
                        </a:rPr>
                        <a:t>January</a:t>
                      </a:r>
                      <a:r>
                        <a:rPr lang="en-GB" sz="1100" baseline="0" dirty="0">
                          <a:effectLst/>
                        </a:rPr>
                        <a:t> 2019-December 2019)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solidFill>
                      <a:schemeClr val="accent2"/>
                    </a:solidFill>
                  </a:tcPr>
                </a:tc>
                <a:tc>
                  <a:txBody>
                    <a:bodyPr/>
                    <a:lstStyle/>
                    <a:p>
                      <a:pPr algn="ctr">
                        <a:lnSpc>
                          <a:spcPct val="107000"/>
                        </a:lnSpc>
                        <a:spcAft>
                          <a:spcPts val="0"/>
                        </a:spcAft>
                      </a:pPr>
                      <a:r>
                        <a:rPr lang="en-GB" sz="1100" dirty="0">
                          <a:effectLst/>
                        </a:rPr>
                        <a:t>NUMBER</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solidFill>
                      <a:schemeClr val="accent2"/>
                    </a:solidFill>
                  </a:tcPr>
                </a:tc>
                <a:extLst>
                  <a:ext uri="{0D108BD9-81ED-4DB2-BD59-A6C34878D82A}">
                    <a16:rowId xmlns:a16="http://schemas.microsoft.com/office/drawing/2014/main" val="10000"/>
                  </a:ext>
                </a:extLst>
              </a:tr>
              <a:tr h="270000">
                <a:tc>
                  <a:txBody>
                    <a:bodyPr/>
                    <a:lstStyle/>
                    <a:p>
                      <a:pPr>
                        <a:lnSpc>
                          <a:spcPct val="107000"/>
                        </a:lnSpc>
                        <a:spcAft>
                          <a:spcPts val="0"/>
                        </a:spcAft>
                      </a:pPr>
                      <a:r>
                        <a:rPr lang="en-GB" sz="1100" dirty="0">
                          <a:effectLst/>
                        </a:rPr>
                        <a:t>White- British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130</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1"/>
                  </a:ext>
                </a:extLst>
              </a:tr>
              <a:tr h="270000">
                <a:tc>
                  <a:txBody>
                    <a:bodyPr/>
                    <a:lstStyle/>
                    <a:p>
                      <a:pPr>
                        <a:lnSpc>
                          <a:spcPct val="107000"/>
                        </a:lnSpc>
                        <a:spcAft>
                          <a:spcPts val="0"/>
                        </a:spcAft>
                      </a:pPr>
                      <a:r>
                        <a:rPr lang="en-GB" sz="1100" dirty="0">
                          <a:effectLst/>
                        </a:rPr>
                        <a:t>White- Irish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2"/>
                  </a:ext>
                </a:extLst>
              </a:tr>
              <a:tr h="270000">
                <a:tc>
                  <a:txBody>
                    <a:bodyPr/>
                    <a:lstStyle/>
                    <a:p>
                      <a:pPr>
                        <a:lnSpc>
                          <a:spcPct val="107000"/>
                        </a:lnSpc>
                        <a:spcAft>
                          <a:spcPts val="0"/>
                        </a:spcAft>
                      </a:pPr>
                      <a:r>
                        <a:rPr lang="en-GB" sz="1100" dirty="0">
                          <a:effectLst/>
                        </a:rPr>
                        <a:t>White- any other white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3"/>
                  </a:ext>
                </a:extLst>
              </a:tr>
              <a:tr h="270000">
                <a:tc>
                  <a:txBody>
                    <a:bodyPr/>
                    <a:lstStyle/>
                    <a:p>
                      <a:pPr>
                        <a:lnSpc>
                          <a:spcPct val="107000"/>
                        </a:lnSpc>
                        <a:spcAft>
                          <a:spcPts val="0"/>
                        </a:spcAft>
                      </a:pPr>
                      <a:r>
                        <a:rPr lang="en-GB" sz="1100" dirty="0">
                          <a:effectLst/>
                        </a:rPr>
                        <a:t>Mixed- White and Black African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4"/>
                  </a:ext>
                </a:extLst>
              </a:tr>
              <a:tr h="270000">
                <a:tc>
                  <a:txBody>
                    <a:bodyPr/>
                    <a:lstStyle/>
                    <a:p>
                      <a:pPr>
                        <a:lnSpc>
                          <a:spcPct val="107000"/>
                        </a:lnSpc>
                        <a:spcAft>
                          <a:spcPts val="0"/>
                        </a:spcAft>
                      </a:pPr>
                      <a:r>
                        <a:rPr lang="en-GB" sz="1100" dirty="0">
                          <a:effectLst/>
                        </a:rPr>
                        <a:t>Mixed- White and Asian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5"/>
                  </a:ext>
                </a:extLst>
              </a:tr>
              <a:tr h="371310">
                <a:tc>
                  <a:txBody>
                    <a:bodyPr/>
                    <a:lstStyle/>
                    <a:p>
                      <a:pPr>
                        <a:lnSpc>
                          <a:spcPct val="107000"/>
                        </a:lnSpc>
                        <a:spcAft>
                          <a:spcPts val="0"/>
                        </a:spcAft>
                      </a:pPr>
                      <a:r>
                        <a:rPr lang="en-GB" sz="1100" dirty="0">
                          <a:effectLst/>
                        </a:rPr>
                        <a:t>Mixed- any other mixed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6"/>
                  </a:ext>
                </a:extLst>
              </a:tr>
              <a:tr h="270000">
                <a:tc>
                  <a:txBody>
                    <a:bodyPr/>
                    <a:lstStyle/>
                    <a:p>
                      <a:pPr>
                        <a:lnSpc>
                          <a:spcPct val="107000"/>
                        </a:lnSpc>
                        <a:spcAft>
                          <a:spcPts val="0"/>
                        </a:spcAft>
                      </a:pPr>
                      <a:r>
                        <a:rPr lang="en-GB" sz="1100" dirty="0">
                          <a:effectLst/>
                        </a:rPr>
                        <a:t>Asian or Asian British-Indian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1</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7"/>
                  </a:ext>
                </a:extLst>
              </a:tr>
              <a:tr h="270000">
                <a:tc>
                  <a:txBody>
                    <a:bodyPr/>
                    <a:lstStyle/>
                    <a:p>
                      <a:pPr>
                        <a:lnSpc>
                          <a:spcPct val="107000"/>
                        </a:lnSpc>
                        <a:spcAft>
                          <a:spcPts val="0"/>
                        </a:spcAft>
                      </a:pPr>
                      <a:r>
                        <a:rPr lang="en-GB" sz="1100" dirty="0">
                          <a:effectLst/>
                        </a:rPr>
                        <a:t>Asian or Asian British-Pakistani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1</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8"/>
                  </a:ext>
                </a:extLst>
              </a:tr>
              <a:tr h="462239">
                <a:tc>
                  <a:txBody>
                    <a:bodyPr/>
                    <a:lstStyle/>
                    <a:p>
                      <a:pPr>
                        <a:lnSpc>
                          <a:spcPct val="107000"/>
                        </a:lnSpc>
                        <a:spcAft>
                          <a:spcPts val="0"/>
                        </a:spcAft>
                      </a:pPr>
                      <a:r>
                        <a:rPr lang="en-GB" sz="1100" dirty="0">
                          <a:effectLst/>
                        </a:rPr>
                        <a:t>Asian or Asian British-any other Asian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09"/>
                  </a:ext>
                </a:extLst>
              </a:tr>
              <a:tr h="270000">
                <a:tc>
                  <a:txBody>
                    <a:bodyPr/>
                    <a:lstStyle/>
                    <a:p>
                      <a:pPr>
                        <a:lnSpc>
                          <a:spcPct val="107000"/>
                        </a:lnSpc>
                        <a:spcAft>
                          <a:spcPts val="0"/>
                        </a:spcAft>
                      </a:pPr>
                      <a:r>
                        <a:rPr lang="en-GB" sz="1100" dirty="0">
                          <a:effectLst/>
                        </a:rPr>
                        <a:t>Asian or Asian British-Bangladeshi</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2</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0"/>
                  </a:ext>
                </a:extLst>
              </a:tr>
              <a:tr h="270000">
                <a:tc>
                  <a:txBody>
                    <a:bodyPr/>
                    <a:lstStyle/>
                    <a:p>
                      <a:pPr>
                        <a:lnSpc>
                          <a:spcPct val="107000"/>
                        </a:lnSpc>
                        <a:spcAft>
                          <a:spcPts val="0"/>
                        </a:spcAft>
                      </a:pPr>
                      <a:r>
                        <a:rPr lang="en-GB" sz="1100" dirty="0">
                          <a:effectLst/>
                        </a:rPr>
                        <a:t>Black or British Black-Caribbean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3</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1"/>
                  </a:ext>
                </a:extLst>
              </a:tr>
              <a:tr h="270000">
                <a:tc>
                  <a:txBody>
                    <a:bodyPr/>
                    <a:lstStyle/>
                    <a:p>
                      <a:pPr>
                        <a:lnSpc>
                          <a:spcPct val="107000"/>
                        </a:lnSpc>
                        <a:spcAft>
                          <a:spcPts val="0"/>
                        </a:spcAft>
                      </a:pPr>
                      <a:r>
                        <a:rPr lang="en-GB" sz="1100" dirty="0">
                          <a:effectLst/>
                        </a:rPr>
                        <a:t>Black or Black British-African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2"/>
                  </a:ext>
                </a:extLst>
              </a:tr>
              <a:tr h="462239">
                <a:tc>
                  <a:txBody>
                    <a:bodyPr/>
                    <a:lstStyle/>
                    <a:p>
                      <a:pPr>
                        <a:lnSpc>
                          <a:spcPct val="107000"/>
                        </a:lnSpc>
                        <a:spcAft>
                          <a:spcPts val="0"/>
                        </a:spcAft>
                      </a:pPr>
                      <a:r>
                        <a:rPr lang="en-GB" sz="1100" dirty="0">
                          <a:effectLst/>
                        </a:rPr>
                        <a:t>Black or British Black-ay other Black background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 </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3"/>
                  </a:ext>
                </a:extLst>
              </a:tr>
              <a:tr h="462239">
                <a:tc>
                  <a:txBody>
                    <a:bodyPr/>
                    <a:lstStyle/>
                    <a:p>
                      <a:pPr>
                        <a:lnSpc>
                          <a:spcPct val="107000"/>
                        </a:lnSpc>
                        <a:spcAft>
                          <a:spcPts val="0"/>
                        </a:spcAft>
                      </a:pPr>
                      <a:r>
                        <a:rPr lang="en-GB" sz="1100" dirty="0">
                          <a:effectLst/>
                        </a:rPr>
                        <a:t>Other ethnic groups-any other ethnic group</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1</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4"/>
                  </a:ext>
                </a:extLst>
              </a:tr>
              <a:tr h="270000">
                <a:tc>
                  <a:txBody>
                    <a:bodyPr/>
                    <a:lstStyle/>
                    <a:p>
                      <a:pPr>
                        <a:lnSpc>
                          <a:spcPct val="107000"/>
                        </a:lnSpc>
                        <a:spcAft>
                          <a:spcPts val="0"/>
                        </a:spcAft>
                      </a:pPr>
                      <a:r>
                        <a:rPr lang="en-GB" sz="1100" dirty="0">
                          <a:effectLst/>
                        </a:rPr>
                        <a:t>Not stated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62</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5"/>
                  </a:ext>
                </a:extLst>
              </a:tr>
              <a:tr h="270000">
                <a:tc>
                  <a:txBody>
                    <a:bodyPr/>
                    <a:lstStyle/>
                    <a:p>
                      <a:pPr algn="ctr">
                        <a:lnSpc>
                          <a:spcPct val="107000"/>
                        </a:lnSpc>
                        <a:spcAft>
                          <a:spcPts val="0"/>
                        </a:spcAft>
                      </a:pPr>
                      <a:r>
                        <a:rPr lang="en-GB" sz="11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tc>
                  <a:txBody>
                    <a:bodyPr/>
                    <a:lstStyle/>
                    <a:p>
                      <a:pPr algn="ctr">
                        <a:lnSpc>
                          <a:spcPct val="107000"/>
                        </a:lnSpc>
                        <a:spcAft>
                          <a:spcPts val="0"/>
                        </a:spcAft>
                      </a:pPr>
                      <a:r>
                        <a:rPr lang="en-GB" sz="1100" b="1" dirty="0">
                          <a:solidFill>
                            <a:schemeClr val="bg1"/>
                          </a:solidFill>
                          <a:effectLst/>
                        </a:rPr>
                        <a:t>205</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b">
                    <a:solidFill>
                      <a:schemeClr val="accent2"/>
                    </a:solidFill>
                  </a:tcPr>
                </a:tc>
                <a:extLst>
                  <a:ext uri="{0D108BD9-81ED-4DB2-BD59-A6C34878D82A}">
                    <a16:rowId xmlns:a16="http://schemas.microsoft.com/office/drawing/2014/main" val="10016"/>
                  </a:ext>
                </a:extLst>
              </a:tr>
            </a:tbl>
          </a:graphicData>
        </a:graphic>
      </p:graphicFrame>
      <p:sp>
        <p:nvSpPr>
          <p:cNvPr id="9" name="Rounded Rectangle 8"/>
          <p:cNvSpPr/>
          <p:nvPr/>
        </p:nvSpPr>
        <p:spPr bwMode="auto">
          <a:xfrm>
            <a:off x="4788024" y="3250707"/>
            <a:ext cx="4269569" cy="1289110"/>
          </a:xfrm>
          <a:prstGeom prst="round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863162596"/>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17" y="-25804"/>
            <a:ext cx="8229600" cy="882650"/>
          </a:xfrm>
        </p:spPr>
        <p:txBody>
          <a:bodyPr/>
          <a:lstStyle/>
          <a:p>
            <a:r>
              <a:rPr lang="en-GB" sz="3600" b="1" dirty="0" smtClean="0">
                <a:solidFill>
                  <a:schemeClr val="bg1"/>
                </a:solidFill>
              </a:rPr>
              <a:t>Revised </a:t>
            </a:r>
            <a:r>
              <a:rPr lang="en-GB" sz="3600" b="1" dirty="0">
                <a:solidFill>
                  <a:schemeClr val="bg1"/>
                </a:solidFill>
                <a:latin typeface="Arial" panose="020B0604020202020204" pitchFamily="34" charset="0"/>
                <a:cs typeface="Arial" panose="020B0604020202020204" pitchFamily="34" charset="0"/>
              </a:rPr>
              <a:t>Quality Improvement A</a:t>
            </a:r>
            <a:r>
              <a:rPr lang="en-GB" sz="3600" b="1" dirty="0" smtClean="0">
                <a:solidFill>
                  <a:schemeClr val="bg1"/>
                </a:solidFill>
                <a:latin typeface="Arial" panose="020B0604020202020204" pitchFamily="34" charset="0"/>
                <a:cs typeface="Arial" panose="020B0604020202020204" pitchFamily="34" charset="0"/>
              </a:rPr>
              <a:t>im</a:t>
            </a:r>
            <a:endParaRPr lang="en-GB" sz="3600" b="1" dirty="0">
              <a:solidFill>
                <a:schemeClr val="bg1"/>
              </a:solidFill>
            </a:endParaRPr>
          </a:p>
        </p:txBody>
      </p:sp>
      <p:sp>
        <p:nvSpPr>
          <p:cNvPr id="3" name="Content Placeholder 2"/>
          <p:cNvSpPr>
            <a:spLocks noGrp="1"/>
          </p:cNvSpPr>
          <p:nvPr>
            <p:ph idx="1"/>
          </p:nvPr>
        </p:nvSpPr>
        <p:spPr>
          <a:xfrm>
            <a:off x="457200" y="1988840"/>
            <a:ext cx="8229600" cy="3096344"/>
          </a:xfrm>
        </p:spPr>
        <p:txBody>
          <a:bodyPr/>
          <a:lstStyle/>
          <a:p>
            <a:pPr marL="0" indent="0" algn="ctr">
              <a:buNone/>
            </a:pPr>
            <a:r>
              <a:rPr lang="en-GB" altLang="en-US" b="1" dirty="0">
                <a:latin typeface="Arial" panose="020B0604020202020204" pitchFamily="34" charset="0"/>
              </a:rPr>
              <a:t>Improve the experience of the Black African breast cancer population at DH and Asian breast cancer population at the PRUH, as measured by the NCPES Q7, with a target improvement of 10% by February 2022</a:t>
            </a:r>
          </a:p>
          <a:p>
            <a:endParaRPr lang="en-GB" dirty="0"/>
          </a:p>
        </p:txBody>
      </p:sp>
    </p:spTree>
    <p:extLst>
      <p:ext uri="{BB962C8B-B14F-4D97-AF65-F5344CB8AC3E}">
        <p14:creationId xmlns:p14="http://schemas.microsoft.com/office/powerpoint/2010/main" val="4011396721"/>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0"/>
            <a:ext cx="8229600" cy="882650"/>
          </a:xfrm>
        </p:spPr>
        <p:txBody>
          <a:bodyPr/>
          <a:lstStyle/>
          <a:p>
            <a:pPr algn="l"/>
            <a:r>
              <a:rPr lang="en-US" sz="3200" b="1" dirty="0">
                <a:solidFill>
                  <a:schemeClr val="bg1"/>
                </a:solidFill>
                <a:latin typeface="+mn-lt"/>
                <a:cs typeface="Arial" panose="020B0604020202020204" pitchFamily="34" charset="0"/>
              </a:rPr>
              <a:t>Stakeholder Engagement </a:t>
            </a:r>
            <a:endParaRPr lang="en-GB" sz="3200" b="1" dirty="0">
              <a:solidFill>
                <a:schemeClr val="bg1"/>
              </a:solidFill>
              <a:latin typeface="+mn-lt"/>
              <a:cs typeface="Arial" panose="020B0604020202020204" pitchFamily="34" charset="0"/>
            </a:endParaRPr>
          </a:p>
        </p:txBody>
      </p:sp>
      <p:pic>
        <p:nvPicPr>
          <p:cNvPr id="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Diagram 4"/>
          <p:cNvGraphicFramePr/>
          <p:nvPr>
            <p:extLst/>
          </p:nvPr>
        </p:nvGraphicFramePr>
        <p:xfrm>
          <a:off x="-152614" y="1653986"/>
          <a:ext cx="9144000" cy="51977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2674438" y="3246610"/>
            <a:ext cx="1008112" cy="600164"/>
          </a:xfrm>
          <a:prstGeom prst="rect">
            <a:avLst/>
          </a:prstGeom>
          <a:noFill/>
        </p:spPr>
        <p:txBody>
          <a:bodyPr wrap="square" rtlCol="0">
            <a:spAutoFit/>
          </a:bodyPr>
          <a:lstStyle/>
          <a:p>
            <a:pPr algn="ctr"/>
            <a:r>
              <a:rPr lang="en-US" sz="1100" dirty="0">
                <a:solidFill>
                  <a:schemeClr val="bg1"/>
                </a:solidFill>
              </a:rPr>
              <a:t>Equality Diversity and Inclusion </a:t>
            </a:r>
            <a:endParaRPr lang="en-GB" sz="1100" dirty="0">
              <a:solidFill>
                <a:schemeClr val="bg1"/>
              </a:solidFill>
            </a:endParaRPr>
          </a:p>
        </p:txBody>
      </p:sp>
      <p:sp>
        <p:nvSpPr>
          <p:cNvPr id="8" name="TextBox 7"/>
          <p:cNvSpPr txBox="1"/>
          <p:nvPr/>
        </p:nvSpPr>
        <p:spPr>
          <a:xfrm>
            <a:off x="2664296" y="5047280"/>
            <a:ext cx="1008112" cy="261610"/>
          </a:xfrm>
          <a:prstGeom prst="rect">
            <a:avLst/>
          </a:prstGeom>
          <a:noFill/>
        </p:spPr>
        <p:txBody>
          <a:bodyPr wrap="square" rtlCol="0">
            <a:spAutoFit/>
          </a:bodyPr>
          <a:lstStyle/>
          <a:p>
            <a:r>
              <a:rPr lang="en-US" sz="1100" dirty="0">
                <a:solidFill>
                  <a:schemeClr val="bg1"/>
                </a:solidFill>
              </a:rPr>
              <a:t>Consultants</a:t>
            </a:r>
            <a:endParaRPr lang="en-GB" sz="1100" dirty="0">
              <a:solidFill>
                <a:schemeClr val="bg1"/>
              </a:solidFill>
            </a:endParaRPr>
          </a:p>
        </p:txBody>
      </p:sp>
      <p:sp>
        <p:nvSpPr>
          <p:cNvPr id="9" name="TextBox 8"/>
          <p:cNvSpPr txBox="1"/>
          <p:nvPr/>
        </p:nvSpPr>
        <p:spPr>
          <a:xfrm>
            <a:off x="5641853" y="2475060"/>
            <a:ext cx="1008112" cy="261610"/>
          </a:xfrm>
          <a:prstGeom prst="rect">
            <a:avLst/>
          </a:prstGeom>
          <a:noFill/>
        </p:spPr>
        <p:txBody>
          <a:bodyPr wrap="square" rtlCol="0">
            <a:spAutoFit/>
          </a:bodyPr>
          <a:lstStyle/>
          <a:p>
            <a:pPr algn="ctr"/>
            <a:r>
              <a:rPr lang="en-US" sz="1100" dirty="0">
                <a:solidFill>
                  <a:schemeClr val="bg1"/>
                </a:solidFill>
              </a:rPr>
              <a:t>GP Leads</a:t>
            </a:r>
            <a:endParaRPr lang="en-GB" sz="1100" dirty="0">
              <a:solidFill>
                <a:schemeClr val="bg1"/>
              </a:solidFill>
            </a:endParaRPr>
          </a:p>
        </p:txBody>
      </p:sp>
      <p:sp>
        <p:nvSpPr>
          <p:cNvPr id="10" name="TextBox 9"/>
          <p:cNvSpPr txBox="1"/>
          <p:nvPr/>
        </p:nvSpPr>
        <p:spPr>
          <a:xfrm>
            <a:off x="4956657" y="4751566"/>
            <a:ext cx="1271527" cy="261610"/>
          </a:xfrm>
          <a:prstGeom prst="rect">
            <a:avLst/>
          </a:prstGeom>
          <a:noFill/>
        </p:spPr>
        <p:txBody>
          <a:bodyPr wrap="square" rtlCol="0">
            <a:spAutoFit/>
          </a:bodyPr>
          <a:lstStyle/>
          <a:p>
            <a:r>
              <a:rPr lang="en-US" sz="1100" dirty="0">
                <a:solidFill>
                  <a:schemeClr val="bg1"/>
                </a:solidFill>
              </a:rPr>
              <a:t>Support Worker</a:t>
            </a:r>
            <a:endParaRPr lang="en-GB" sz="1100" dirty="0">
              <a:solidFill>
                <a:schemeClr val="bg1"/>
              </a:solidFill>
            </a:endParaRPr>
          </a:p>
        </p:txBody>
      </p:sp>
      <p:sp>
        <p:nvSpPr>
          <p:cNvPr id="11" name="TextBox 10"/>
          <p:cNvSpPr txBox="1"/>
          <p:nvPr/>
        </p:nvSpPr>
        <p:spPr>
          <a:xfrm>
            <a:off x="2931461" y="4364773"/>
            <a:ext cx="1008112" cy="430887"/>
          </a:xfrm>
          <a:prstGeom prst="rect">
            <a:avLst/>
          </a:prstGeom>
          <a:noFill/>
        </p:spPr>
        <p:txBody>
          <a:bodyPr wrap="square" rtlCol="0">
            <a:spAutoFit/>
          </a:bodyPr>
          <a:lstStyle/>
          <a:p>
            <a:pPr algn="ctr"/>
            <a:r>
              <a:rPr lang="en-US" sz="1100" dirty="0">
                <a:solidFill>
                  <a:schemeClr val="bg1"/>
                </a:solidFill>
              </a:rPr>
              <a:t>Ops Managers</a:t>
            </a:r>
            <a:endParaRPr lang="en-GB" sz="1100" dirty="0">
              <a:solidFill>
                <a:schemeClr val="bg1"/>
              </a:solidFill>
            </a:endParaRPr>
          </a:p>
        </p:txBody>
      </p:sp>
      <p:sp>
        <p:nvSpPr>
          <p:cNvPr id="12" name="TextBox 11"/>
          <p:cNvSpPr txBox="1"/>
          <p:nvPr/>
        </p:nvSpPr>
        <p:spPr>
          <a:xfrm>
            <a:off x="5272711" y="5399638"/>
            <a:ext cx="1008112" cy="261610"/>
          </a:xfrm>
          <a:prstGeom prst="rect">
            <a:avLst/>
          </a:prstGeom>
          <a:noFill/>
        </p:spPr>
        <p:txBody>
          <a:bodyPr wrap="square" rtlCol="0">
            <a:spAutoFit/>
          </a:bodyPr>
          <a:lstStyle/>
          <a:p>
            <a:pPr algn="ctr"/>
            <a:r>
              <a:rPr lang="en-US" sz="1100" dirty="0">
                <a:solidFill>
                  <a:schemeClr val="bg1"/>
                </a:solidFill>
              </a:rPr>
              <a:t>Nurses</a:t>
            </a:r>
            <a:endParaRPr lang="en-GB" sz="1100" dirty="0">
              <a:solidFill>
                <a:schemeClr val="bg1"/>
              </a:solidFill>
            </a:endParaRPr>
          </a:p>
        </p:txBody>
      </p:sp>
      <p:sp>
        <p:nvSpPr>
          <p:cNvPr id="13" name="TextBox 12"/>
          <p:cNvSpPr txBox="1"/>
          <p:nvPr/>
        </p:nvSpPr>
        <p:spPr>
          <a:xfrm>
            <a:off x="5197921" y="3546692"/>
            <a:ext cx="1311681" cy="261610"/>
          </a:xfrm>
          <a:prstGeom prst="rect">
            <a:avLst/>
          </a:prstGeom>
          <a:noFill/>
        </p:spPr>
        <p:txBody>
          <a:bodyPr wrap="square" rtlCol="0">
            <a:spAutoFit/>
          </a:bodyPr>
          <a:lstStyle/>
          <a:p>
            <a:pPr algn="ctr"/>
            <a:r>
              <a:rPr lang="en-US" sz="1100" dirty="0">
                <a:solidFill>
                  <a:schemeClr val="bg1"/>
                </a:solidFill>
              </a:rPr>
              <a:t>Communications </a:t>
            </a:r>
            <a:endParaRPr lang="en-GB" sz="1100" dirty="0">
              <a:solidFill>
                <a:schemeClr val="bg1"/>
              </a:solidFill>
            </a:endParaRPr>
          </a:p>
        </p:txBody>
      </p:sp>
      <p:sp>
        <p:nvSpPr>
          <p:cNvPr id="14" name="TextBox 13"/>
          <p:cNvSpPr txBox="1"/>
          <p:nvPr/>
        </p:nvSpPr>
        <p:spPr>
          <a:xfrm>
            <a:off x="5961423" y="4127448"/>
            <a:ext cx="1008112" cy="430887"/>
          </a:xfrm>
          <a:prstGeom prst="rect">
            <a:avLst/>
          </a:prstGeom>
          <a:noFill/>
        </p:spPr>
        <p:txBody>
          <a:bodyPr wrap="square" rtlCol="0">
            <a:spAutoFit/>
          </a:bodyPr>
          <a:lstStyle/>
          <a:p>
            <a:pPr algn="ctr"/>
            <a:r>
              <a:rPr lang="en-US" sz="1100" dirty="0">
                <a:solidFill>
                  <a:schemeClr val="bg1"/>
                </a:solidFill>
              </a:rPr>
              <a:t>Patient Experience </a:t>
            </a:r>
            <a:endParaRPr lang="en-GB" sz="1100" dirty="0">
              <a:solidFill>
                <a:schemeClr val="bg1"/>
              </a:solidFill>
            </a:endParaRPr>
          </a:p>
        </p:txBody>
      </p:sp>
      <p:sp>
        <p:nvSpPr>
          <p:cNvPr id="15" name="TextBox 14"/>
          <p:cNvSpPr txBox="1"/>
          <p:nvPr/>
        </p:nvSpPr>
        <p:spPr>
          <a:xfrm>
            <a:off x="1950673" y="4103163"/>
            <a:ext cx="1191431" cy="261610"/>
          </a:xfrm>
          <a:prstGeom prst="rect">
            <a:avLst/>
          </a:prstGeom>
          <a:noFill/>
        </p:spPr>
        <p:txBody>
          <a:bodyPr wrap="square" rtlCol="0">
            <a:spAutoFit/>
          </a:bodyPr>
          <a:lstStyle/>
          <a:p>
            <a:pPr algn="ctr"/>
            <a:r>
              <a:rPr lang="en-US" sz="1100" dirty="0">
                <a:solidFill>
                  <a:schemeClr val="bg1"/>
                </a:solidFill>
              </a:rPr>
              <a:t>Transformation </a:t>
            </a:r>
            <a:endParaRPr lang="en-GB" sz="1100" dirty="0">
              <a:solidFill>
                <a:schemeClr val="bg1"/>
              </a:solidFill>
            </a:endParaRPr>
          </a:p>
        </p:txBody>
      </p:sp>
      <p:sp>
        <p:nvSpPr>
          <p:cNvPr id="17" name="TextBox 16"/>
          <p:cNvSpPr txBox="1"/>
          <p:nvPr/>
        </p:nvSpPr>
        <p:spPr>
          <a:xfrm>
            <a:off x="121854" y="1034559"/>
            <a:ext cx="5256584" cy="923330"/>
          </a:xfrm>
          <a:prstGeom prst="rect">
            <a:avLst/>
          </a:prstGeom>
          <a:noFill/>
        </p:spPr>
        <p:txBody>
          <a:bodyPr wrap="square" rtlCol="0">
            <a:spAutoFit/>
          </a:bodyPr>
          <a:lstStyle/>
          <a:p>
            <a:r>
              <a:rPr lang="en-US" dirty="0"/>
              <a:t>Our working group </a:t>
            </a:r>
            <a:r>
              <a:rPr lang="en-US" dirty="0" smtClean="0"/>
              <a:t>has </a:t>
            </a:r>
            <a:r>
              <a:rPr lang="en-US" dirty="0"/>
              <a:t>engaged with a number of internal and external stakeholders to help inform and shape the project </a:t>
            </a:r>
            <a:endParaRPr lang="en-GB" dirty="0"/>
          </a:p>
        </p:txBody>
      </p:sp>
      <p:sp>
        <p:nvSpPr>
          <p:cNvPr id="16" name="TextBox 15"/>
          <p:cNvSpPr txBox="1"/>
          <p:nvPr/>
        </p:nvSpPr>
        <p:spPr>
          <a:xfrm>
            <a:off x="1989680" y="2467001"/>
            <a:ext cx="1008112" cy="430887"/>
          </a:xfrm>
          <a:prstGeom prst="rect">
            <a:avLst/>
          </a:prstGeom>
          <a:noFill/>
        </p:spPr>
        <p:txBody>
          <a:bodyPr wrap="square" rtlCol="0">
            <a:spAutoFit/>
          </a:bodyPr>
          <a:lstStyle/>
          <a:p>
            <a:pPr algn="ctr"/>
            <a:r>
              <a:rPr lang="en-US" sz="1100" dirty="0" smtClean="0">
                <a:solidFill>
                  <a:schemeClr val="bg1"/>
                </a:solidFill>
              </a:rPr>
              <a:t>Cancer Alliance</a:t>
            </a:r>
            <a:endParaRPr lang="en-GB" sz="1100" dirty="0">
              <a:solidFill>
                <a:schemeClr val="bg1"/>
              </a:solidFill>
            </a:endParaRPr>
          </a:p>
        </p:txBody>
      </p:sp>
    </p:spTree>
    <p:extLst>
      <p:ext uri="{BB962C8B-B14F-4D97-AF65-F5344CB8AC3E}">
        <p14:creationId xmlns:p14="http://schemas.microsoft.com/office/powerpoint/2010/main" val="1504637641"/>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14400" y="-15875"/>
            <a:ext cx="8229600" cy="882650"/>
          </a:xfrm>
        </p:spPr>
        <p:txBody>
          <a:bodyPr/>
          <a:lstStyle/>
          <a:p>
            <a:pPr algn="l"/>
            <a:r>
              <a:rPr lang="en-GB" altLang="en-US" sz="2800" b="1" dirty="0">
                <a:solidFill>
                  <a:schemeClr val="bg1"/>
                </a:solidFill>
                <a:latin typeface="+mn-lt"/>
                <a:cs typeface="Arial" panose="020B0604020202020204" pitchFamily="34" charset="0"/>
              </a:rPr>
              <a:t>Summary of Patient Feedback</a:t>
            </a:r>
          </a:p>
        </p:txBody>
      </p:sp>
      <p:graphicFrame>
        <p:nvGraphicFramePr>
          <p:cNvPr id="5" name="Diagram 4"/>
          <p:cNvGraphicFramePr/>
          <p:nvPr/>
        </p:nvGraphicFramePr>
        <p:xfrm>
          <a:off x="301442" y="980728"/>
          <a:ext cx="8569647"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p:cNvGrpSpPr/>
          <p:nvPr/>
        </p:nvGrpSpPr>
        <p:grpSpPr>
          <a:xfrm>
            <a:off x="301442" y="5513857"/>
            <a:ext cx="1606262" cy="1299519"/>
            <a:chOff x="0" y="1968"/>
            <a:chExt cx="3085072" cy="1299519"/>
          </a:xfrm>
          <a:solidFill>
            <a:srgbClr val="008000"/>
          </a:solidFill>
          <a:scene3d>
            <a:camera prst="orthographicFront"/>
            <a:lightRig rig="flat" dir="t"/>
          </a:scene3d>
        </p:grpSpPr>
        <p:sp>
          <p:nvSpPr>
            <p:cNvPr id="7" name="Rounded Rectangle 6"/>
            <p:cNvSpPr/>
            <p:nvPr/>
          </p:nvSpPr>
          <p:spPr>
            <a:xfrm>
              <a:off x="0" y="1968"/>
              <a:ext cx="3085072" cy="1299519"/>
            </a:xfrm>
            <a:prstGeom prst="roundRect">
              <a:avLst/>
            </a:prstGeom>
            <a:grpFill/>
            <a:sp3d prstMaterial="plastic">
              <a:bevelT w="120900" h="88900"/>
              <a:bevelB w="88900" h="31750" prst="angle"/>
            </a:sp3d>
          </p:spPr>
          <p:style>
            <a:lnRef idx="0">
              <a:schemeClr val="lt1">
                <a:hueOff val="0"/>
                <a:satOff val="0"/>
                <a:lumOff val="0"/>
                <a:alphaOff val="0"/>
              </a:schemeClr>
            </a:lnRef>
            <a:fillRef idx="3">
              <a:schemeClr val="accent2">
                <a:alpha val="90000"/>
                <a:hueOff val="0"/>
                <a:satOff val="0"/>
                <a:lumOff val="0"/>
                <a:alphaOff val="0"/>
              </a:schemeClr>
            </a:fillRef>
            <a:effectRef idx="2">
              <a:schemeClr val="accent2">
                <a:alpha val="90000"/>
                <a:hueOff val="0"/>
                <a:satOff val="0"/>
                <a:lumOff val="0"/>
                <a:alphaOff val="0"/>
              </a:schemeClr>
            </a:effectRef>
            <a:fontRef idx="minor">
              <a:schemeClr val="lt1"/>
            </a:fontRef>
          </p:style>
        </p:sp>
        <p:sp>
          <p:nvSpPr>
            <p:cNvPr id="8" name="Rounded Rectangle 4"/>
            <p:cNvSpPr txBox="1"/>
            <p:nvPr/>
          </p:nvSpPr>
          <p:spPr>
            <a:xfrm>
              <a:off x="63437" y="65405"/>
              <a:ext cx="2958198" cy="1172645"/>
            </a:xfrm>
            <a:prstGeom prst="rect">
              <a:avLst/>
            </a:prstGeom>
            <a:grpFill/>
            <a:sp3d/>
          </p:spPr>
          <p:style>
            <a:lnRef idx="0">
              <a:scrgbClr r="0" g="0" b="0"/>
            </a:lnRef>
            <a:fillRef idx="0">
              <a:scrgbClr r="0" g="0" b="0"/>
            </a:fillRef>
            <a:effectRef idx="0">
              <a:scrgbClr r="0" g="0" b="0"/>
            </a:effectRef>
            <a:fontRef idx="minor">
              <a:schemeClr val="lt1"/>
            </a:fontRef>
          </p:style>
          <p:txBody>
            <a:bodyPr lIns="95250" tIns="47625" rIns="95250" bIns="47625" spcCol="1270" anchor="ctr"/>
            <a:lstStyle/>
            <a:p>
              <a:pPr algn="ctr" defTabSz="1111250">
                <a:lnSpc>
                  <a:spcPct val="90000"/>
                </a:lnSpc>
                <a:spcAft>
                  <a:spcPct val="35000"/>
                </a:spcAft>
                <a:defRPr/>
              </a:pPr>
              <a:r>
                <a:rPr lang="en-US" sz="1500" dirty="0">
                  <a:latin typeface="Arial" panose="020B0604020202020204" pitchFamily="34" charset="0"/>
                  <a:cs typeface="Arial" panose="020B0604020202020204" pitchFamily="34" charset="0"/>
                </a:rPr>
                <a:t>Areas for Improvement</a:t>
              </a:r>
            </a:p>
          </p:txBody>
        </p:sp>
      </p:grpSp>
      <p:sp>
        <p:nvSpPr>
          <p:cNvPr id="10" name="Round Same Side Corner Rectangle 9"/>
          <p:cNvSpPr/>
          <p:nvPr/>
        </p:nvSpPr>
        <p:spPr>
          <a:xfrm rot="5400000">
            <a:off x="4886103" y="2697748"/>
            <a:ext cx="1039615" cy="6930356"/>
          </a:xfrm>
          <a:prstGeom prst="round2SameRect">
            <a:avLst/>
          </a:prstGeom>
          <a:scene3d>
            <a:camera prst="orthographicFront"/>
            <a:lightRig rig="flat" dir="t"/>
          </a:scene3d>
          <a:sp3d extrusionH="12700" prstMaterial="plastic">
            <a:bevelT w="50800" h="50800"/>
          </a:sp3d>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txBody>
          <a:bodyPr/>
          <a:lstStyle/>
          <a:p>
            <a:pPr>
              <a:defRPr/>
            </a:pPr>
            <a:endParaRPr lang="en-GB" dirty="0"/>
          </a:p>
        </p:txBody>
      </p:sp>
      <p:sp>
        <p:nvSpPr>
          <p:cNvPr id="23560" name="Down Arrow 11"/>
          <p:cNvSpPr>
            <a:spLocks noChangeArrowheads="1"/>
          </p:cNvSpPr>
          <p:nvPr/>
        </p:nvSpPr>
        <p:spPr bwMode="auto">
          <a:xfrm>
            <a:off x="4564063" y="5019675"/>
            <a:ext cx="728662" cy="493713"/>
          </a:xfrm>
          <a:prstGeom prst="downArrow">
            <a:avLst>
              <a:gd name="adj1" fmla="val 50000"/>
              <a:gd name="adj2" fmla="val 50000"/>
            </a:avLst>
          </a:prstGeom>
          <a:solidFill>
            <a:srgbClr val="008000">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23561" name="Rectangle 12"/>
          <p:cNvSpPr>
            <a:spLocks noChangeArrowheads="1"/>
          </p:cNvSpPr>
          <p:nvPr/>
        </p:nvSpPr>
        <p:spPr bwMode="auto">
          <a:xfrm>
            <a:off x="1908175" y="5519887"/>
            <a:ext cx="6962775" cy="129266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2C6"/>
              </a:buClr>
              <a:buChar char="•"/>
              <a:defRPr sz="3200">
                <a:solidFill>
                  <a:schemeClr val="tx1"/>
                </a:solidFill>
                <a:latin typeface="Frutiger 55 Roman" pitchFamily="50" charset="0"/>
              </a:defRPr>
            </a:lvl1pPr>
            <a:lvl2pPr marL="742950" indent="-285750">
              <a:spcBef>
                <a:spcPct val="20000"/>
              </a:spcBef>
              <a:buClr>
                <a:srgbClr val="0072C6"/>
              </a:buClr>
              <a:buChar char="–"/>
              <a:defRPr sz="2800">
                <a:solidFill>
                  <a:schemeClr val="tx1"/>
                </a:solidFill>
                <a:latin typeface="Frutiger 55 Roman" pitchFamily="50" charset="0"/>
              </a:defRPr>
            </a:lvl2pPr>
            <a:lvl3pPr marL="1143000" indent="-228600">
              <a:spcBef>
                <a:spcPct val="20000"/>
              </a:spcBef>
              <a:buClr>
                <a:srgbClr val="0072C6"/>
              </a:buClr>
              <a:buChar char="•"/>
              <a:defRPr sz="2400">
                <a:solidFill>
                  <a:schemeClr val="tx1"/>
                </a:solidFill>
                <a:latin typeface="Frutiger 55 Roman" pitchFamily="50" charset="0"/>
              </a:defRPr>
            </a:lvl3pPr>
            <a:lvl4pPr marL="1600200" indent="-228600">
              <a:spcBef>
                <a:spcPct val="20000"/>
              </a:spcBef>
              <a:buClr>
                <a:srgbClr val="0072C6"/>
              </a:buClr>
              <a:buChar char="–"/>
              <a:defRPr sz="2000">
                <a:solidFill>
                  <a:schemeClr val="tx1"/>
                </a:solidFill>
                <a:latin typeface="Frutiger 55 Roman" pitchFamily="50" charset="0"/>
              </a:defRPr>
            </a:lvl4pPr>
            <a:lvl5pPr marL="2057400" indent="-22860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spcBef>
                <a:spcPct val="0"/>
              </a:spcBef>
              <a:buClrTx/>
            </a:pPr>
            <a:r>
              <a:rPr lang="en-GB" altLang="en-US" sz="1300" dirty="0">
                <a:latin typeface="Arial" panose="020B0604020202020204" pitchFamily="34" charset="0"/>
              </a:rPr>
              <a:t>Consistency of CNS presence in 2WW / One Stop Clinics</a:t>
            </a:r>
          </a:p>
          <a:p>
            <a:pPr>
              <a:spcBef>
                <a:spcPct val="0"/>
              </a:spcBef>
              <a:buClrTx/>
            </a:pPr>
            <a:r>
              <a:rPr lang="en-GB" altLang="en-US" sz="1300" dirty="0">
                <a:latin typeface="Arial" panose="020B0604020202020204" pitchFamily="34" charset="0"/>
              </a:rPr>
              <a:t>2ww clinic letters (liaised with GP leads to discuss changes required on eRS) - clear and concise with accurate and accessible information to help manage patient expectations</a:t>
            </a:r>
          </a:p>
          <a:p>
            <a:pPr>
              <a:spcBef>
                <a:spcPct val="0"/>
              </a:spcBef>
              <a:buClrTx/>
            </a:pPr>
            <a:r>
              <a:rPr lang="en-GB" altLang="en-US" sz="1300" dirty="0">
                <a:latin typeface="Arial" panose="020B0604020202020204" pitchFamily="34" charset="0"/>
              </a:rPr>
              <a:t>Breast care pathway for diagnostic testing for quick reference point on what to expect (for patients and clinical colleagues referring to the service</a:t>
            </a:r>
          </a:p>
          <a:p>
            <a:pPr>
              <a:spcBef>
                <a:spcPct val="0"/>
              </a:spcBef>
              <a:buClrTx/>
            </a:pPr>
            <a:r>
              <a:rPr lang="en-GB" altLang="en-US" sz="1300" dirty="0">
                <a:latin typeface="Arial" panose="020B0604020202020204" pitchFamily="34" charset="0"/>
              </a:rPr>
              <a:t>Glossary of terms – explaining ‘</a:t>
            </a:r>
            <a:r>
              <a:rPr lang="en-GB" altLang="en-US" sz="1300" i="1" dirty="0">
                <a:latin typeface="Arial" panose="020B0604020202020204" pitchFamily="34" charset="0"/>
              </a:rPr>
              <a:t>medical terminology</a:t>
            </a:r>
            <a:r>
              <a:rPr lang="en-GB" altLang="en-US" sz="1300" dirty="0">
                <a:latin typeface="Arial" panose="020B0604020202020204" pitchFamily="34" charset="0"/>
              </a:rPr>
              <a:t>’</a:t>
            </a:r>
            <a:endParaRPr lang="en-GB" altLang="en-US" sz="1300" dirty="0">
              <a:solidFill>
                <a:srgbClr val="FF0000"/>
              </a:solidFill>
              <a:latin typeface="Arial" panose="020B0604020202020204" pitchFamily="34" charset="0"/>
            </a:endParaRPr>
          </a:p>
        </p:txBody>
      </p:sp>
      <p:pic>
        <p:nvPicPr>
          <p:cNvPr id="11" name="Picture 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657049"/>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262" y="0"/>
            <a:ext cx="8229600" cy="882650"/>
          </a:xfrm>
        </p:spPr>
        <p:txBody>
          <a:bodyPr/>
          <a:lstStyle/>
          <a:p>
            <a:pPr algn="l"/>
            <a:r>
              <a:rPr lang="en-GB" sz="3200" b="1" dirty="0">
                <a:solidFill>
                  <a:schemeClr val="bg1"/>
                </a:solidFill>
              </a:rPr>
              <a:t>Our Change Ideas</a:t>
            </a:r>
            <a:endParaRPr lang="en-GB" sz="3200" b="1" dirty="0">
              <a:solidFill>
                <a:srgbClr val="FF0000"/>
              </a:solidFill>
            </a:endParaRPr>
          </a:p>
        </p:txBody>
      </p:sp>
      <p:graphicFrame>
        <p:nvGraphicFramePr>
          <p:cNvPr id="4" name="Diagram 3"/>
          <p:cNvGraphicFramePr/>
          <p:nvPr>
            <p:extLst>
              <p:ext uri="{D42A27DB-BD31-4B8C-83A1-F6EECF244321}">
                <p14:modId xmlns:p14="http://schemas.microsoft.com/office/powerpoint/2010/main" val="882073232"/>
              </p:ext>
            </p:extLst>
          </p:nvPr>
        </p:nvGraphicFramePr>
        <p:xfrm>
          <a:off x="234004" y="1397421"/>
          <a:ext cx="8676456" cy="47317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23528" y="1140713"/>
            <a:ext cx="3584538" cy="400110"/>
          </a:xfrm>
          <a:prstGeom prst="rect">
            <a:avLst/>
          </a:prstGeom>
          <a:noFill/>
        </p:spPr>
        <p:txBody>
          <a:bodyPr wrap="square" rtlCol="0">
            <a:spAutoFit/>
          </a:bodyPr>
          <a:lstStyle/>
          <a:p>
            <a:r>
              <a:rPr lang="en-GB" sz="2000" b="1" dirty="0"/>
              <a:t>Piloting change…….</a:t>
            </a:r>
          </a:p>
        </p:txBody>
      </p:sp>
      <p:pic>
        <p:nvPicPr>
          <p:cNvPr id="7" name="Picture 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3153" y="5808561"/>
            <a:ext cx="4723320" cy="707886"/>
          </a:xfrm>
          <a:prstGeom prst="rect">
            <a:avLst/>
          </a:prstGeom>
          <a:noFill/>
        </p:spPr>
        <p:txBody>
          <a:bodyPr wrap="square" lIns="91440" tIns="45720" rIns="91440" bIns="45720" rtlCol="0" anchor="t">
            <a:spAutoFit/>
          </a:bodyPr>
          <a:lstStyle/>
          <a:p>
            <a:r>
              <a:rPr lang="en-GB" sz="1600" b="1" dirty="0">
                <a:latin typeface="Arial"/>
                <a:cs typeface="Arial"/>
              </a:rPr>
              <a:t>Key</a:t>
            </a:r>
          </a:p>
          <a:p>
            <a:r>
              <a:rPr lang="en-GB" sz="1200" b="1" dirty="0">
                <a:latin typeface="Arial"/>
                <a:cs typeface="Arial"/>
              </a:rPr>
              <a:t>            Pilot has commenced</a:t>
            </a:r>
            <a:endParaRPr lang="en-GB" sz="1200" b="1" dirty="0">
              <a:cs typeface="Arial"/>
            </a:endParaRPr>
          </a:p>
          <a:p>
            <a:r>
              <a:rPr lang="en-GB" sz="1200" b="1" dirty="0">
                <a:latin typeface="Arial"/>
                <a:cs typeface="Arial"/>
              </a:rPr>
              <a:t>            Pilot is on track to commence by agreed </a:t>
            </a:r>
            <a:r>
              <a:rPr lang="en-GB" sz="1200" b="1" dirty="0" smtClean="0">
                <a:latin typeface="Arial"/>
                <a:cs typeface="Arial"/>
              </a:rPr>
              <a:t>date</a:t>
            </a:r>
            <a:endParaRPr lang="en-GB" sz="1200" b="1" dirty="0">
              <a:cs typeface="Arial"/>
            </a:endParaRPr>
          </a:p>
        </p:txBody>
      </p:sp>
      <p:sp>
        <p:nvSpPr>
          <p:cNvPr id="21" name="Rectangle: Rounded Corners 20">
            <a:extLst>
              <a:ext uri="{FF2B5EF4-FFF2-40B4-BE49-F238E27FC236}">
                <a16:creationId xmlns:a16="http://schemas.microsoft.com/office/drawing/2014/main" id="{43FD8B5A-D2EF-2E5A-3ACF-A5BF726B699D}"/>
              </a:ext>
            </a:extLst>
          </p:cNvPr>
          <p:cNvSpPr/>
          <p:nvPr/>
        </p:nvSpPr>
        <p:spPr bwMode="auto">
          <a:xfrm>
            <a:off x="150151" y="6126649"/>
            <a:ext cx="374533" cy="180519"/>
          </a:xfrm>
          <a:prstGeom prst="roundRect">
            <a:avLst/>
          </a:prstGeom>
          <a:solidFill>
            <a:srgbClr val="0070C0"/>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charset="0"/>
            </a:endParaRPr>
          </a:p>
        </p:txBody>
      </p:sp>
      <p:sp>
        <p:nvSpPr>
          <p:cNvPr id="22" name="Rectangle: Rounded Corners 21">
            <a:extLst>
              <a:ext uri="{FF2B5EF4-FFF2-40B4-BE49-F238E27FC236}">
                <a16:creationId xmlns:a16="http://schemas.microsoft.com/office/drawing/2014/main" id="{7794D244-BF46-E147-B634-38CF4ACF2DCE}"/>
              </a:ext>
            </a:extLst>
          </p:cNvPr>
          <p:cNvSpPr/>
          <p:nvPr/>
        </p:nvSpPr>
        <p:spPr bwMode="auto">
          <a:xfrm>
            <a:off x="150151" y="6329099"/>
            <a:ext cx="374533" cy="180519"/>
          </a:xfrm>
          <a:prstGeom prst="roundRect">
            <a:avLst/>
          </a:prstGeom>
          <a:solidFill>
            <a:srgbClr val="00B050"/>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195992255"/>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7"/>
          <p:cNvSpPr txBox="1">
            <a:spLocks noChangeArrowheads="1"/>
          </p:cNvSpPr>
          <p:nvPr/>
        </p:nvSpPr>
        <p:spPr bwMode="auto">
          <a:xfrm>
            <a:off x="967539" y="116632"/>
            <a:ext cx="43965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a:solidFill>
                  <a:srgbClr val="FFFFFF"/>
                </a:solidFill>
                <a:latin typeface="Arial" panose="020B0604020202020204" pitchFamily="34" charset="0"/>
                <a:cs typeface="Arial" panose="020B0604020202020204" pitchFamily="34" charset="0"/>
              </a:rPr>
              <a:t>Change 1 - Breast Care </a:t>
            </a:r>
            <a:r>
              <a:rPr lang="en-GB" altLang="en-US" sz="2000" b="1" dirty="0" smtClean="0">
                <a:solidFill>
                  <a:srgbClr val="FFFFFF"/>
                </a:solidFill>
                <a:latin typeface="Arial" panose="020B0604020202020204" pitchFamily="34" charset="0"/>
                <a:cs typeface="Arial" panose="020B0604020202020204" pitchFamily="34" charset="0"/>
              </a:rPr>
              <a:t>Flowchart</a:t>
            </a:r>
            <a:endParaRPr lang="en-GB" altLang="en-US" sz="2000" b="1" dirty="0">
              <a:solidFill>
                <a:srgbClr val="FFFFFF"/>
              </a:solidFill>
              <a:latin typeface="Arial" panose="020B0604020202020204" pitchFamily="34" charset="0"/>
              <a:cs typeface="Arial" panose="020B0604020202020204" pitchFamily="34" charset="0"/>
            </a:endParaRPr>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a:stretch>
            <a:fillRect/>
          </a:stretch>
        </p:blipFill>
        <p:spPr>
          <a:xfrm>
            <a:off x="2483768" y="970231"/>
            <a:ext cx="4241723" cy="5771138"/>
          </a:xfrm>
          <a:prstGeom prst="rect">
            <a:avLst/>
          </a:prstGeom>
        </p:spPr>
      </p:pic>
    </p:spTree>
    <p:extLst>
      <p:ext uri="{BB962C8B-B14F-4D97-AF65-F5344CB8AC3E}">
        <p14:creationId xmlns:p14="http://schemas.microsoft.com/office/powerpoint/2010/main" val="1000448045"/>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107504" y="980728"/>
            <a:ext cx="8841415" cy="5760640"/>
          </a:xfrm>
          <a:prstGeom prst="rect">
            <a:avLst/>
          </a:prstGeom>
          <a:noFill/>
          <a:ln w="38100">
            <a:solidFill>
              <a:srgbClr val="002060"/>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charset="0"/>
            </a:endParaRPr>
          </a:p>
        </p:txBody>
      </p:sp>
      <p:sp>
        <p:nvSpPr>
          <p:cNvPr id="27651" name="TextBox 7"/>
          <p:cNvSpPr txBox="1">
            <a:spLocks noChangeArrowheads="1"/>
          </p:cNvSpPr>
          <p:nvPr/>
        </p:nvSpPr>
        <p:spPr bwMode="auto">
          <a:xfrm>
            <a:off x="967539" y="117673"/>
            <a:ext cx="80533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lr>
                <a:srgbClr val="0072C6"/>
              </a:buClr>
              <a:buChar char="•"/>
              <a:defRPr sz="3200">
                <a:solidFill>
                  <a:schemeClr val="tx1"/>
                </a:solidFill>
                <a:latin typeface="Frutiger 55 Roman" pitchFamily="50" charset="0"/>
              </a:defRPr>
            </a:lvl1pPr>
            <a:lvl2pPr marL="742950" indent="-285750" defTabSz="685800">
              <a:spcBef>
                <a:spcPct val="20000"/>
              </a:spcBef>
              <a:buClr>
                <a:srgbClr val="0072C6"/>
              </a:buClr>
              <a:buChar char="–"/>
              <a:defRPr sz="2800">
                <a:solidFill>
                  <a:schemeClr val="tx1"/>
                </a:solidFill>
                <a:latin typeface="Frutiger 55 Roman" pitchFamily="50" charset="0"/>
              </a:defRPr>
            </a:lvl2pPr>
            <a:lvl3pPr marL="1143000" indent="-228600" defTabSz="685800">
              <a:spcBef>
                <a:spcPct val="20000"/>
              </a:spcBef>
              <a:buClr>
                <a:srgbClr val="0072C6"/>
              </a:buClr>
              <a:buChar char="•"/>
              <a:defRPr sz="2400">
                <a:solidFill>
                  <a:schemeClr val="tx1"/>
                </a:solidFill>
                <a:latin typeface="Frutiger 55 Roman" pitchFamily="50" charset="0"/>
              </a:defRPr>
            </a:lvl3pPr>
            <a:lvl4pPr marL="1600200" indent="-228600" defTabSz="685800">
              <a:spcBef>
                <a:spcPct val="20000"/>
              </a:spcBef>
              <a:buClr>
                <a:srgbClr val="0072C6"/>
              </a:buClr>
              <a:buChar char="–"/>
              <a:defRPr sz="2000">
                <a:solidFill>
                  <a:schemeClr val="tx1"/>
                </a:solidFill>
                <a:latin typeface="Frutiger 55 Roman" pitchFamily="50" charset="0"/>
              </a:defRPr>
            </a:lvl4pPr>
            <a:lvl5pPr marL="2057400" indent="-228600" defTabSz="685800">
              <a:spcBef>
                <a:spcPct val="20000"/>
              </a:spcBef>
              <a:buClr>
                <a:srgbClr val="0072C6"/>
              </a:buClr>
              <a:buChar char="»"/>
              <a:defRPr sz="2000">
                <a:solidFill>
                  <a:schemeClr val="tx1"/>
                </a:solidFill>
                <a:latin typeface="Frutiger 55 Roman" pitchFamily="50" charset="0"/>
              </a:defRPr>
            </a:lvl5pPr>
            <a:lvl6pPr marL="25146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defTabSz="6858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eaLnBrk="1" hangingPunct="1">
              <a:spcBef>
                <a:spcPct val="0"/>
              </a:spcBef>
              <a:buClrTx/>
              <a:buNone/>
            </a:pPr>
            <a:r>
              <a:rPr lang="en-GB" altLang="en-US" sz="2000" b="1" dirty="0">
                <a:solidFill>
                  <a:srgbClr val="FFFFFF"/>
                </a:solidFill>
                <a:latin typeface="Arial" panose="020B0604020202020204" pitchFamily="34" charset="0"/>
                <a:cs typeface="Arial" panose="020B0604020202020204" pitchFamily="34" charset="0"/>
              </a:rPr>
              <a:t>Change 1 - Breast Care </a:t>
            </a:r>
            <a:r>
              <a:rPr lang="en-GB" altLang="en-US" sz="2000" b="1" dirty="0" smtClean="0">
                <a:solidFill>
                  <a:srgbClr val="FFFFFF"/>
                </a:solidFill>
                <a:latin typeface="Arial" panose="020B0604020202020204" pitchFamily="34" charset="0"/>
                <a:cs typeface="Arial" panose="020B0604020202020204" pitchFamily="34" charset="0"/>
              </a:rPr>
              <a:t>Flowchart  </a:t>
            </a:r>
          </a:p>
          <a:p>
            <a:pPr eaLnBrk="1" hangingPunct="1">
              <a:spcBef>
                <a:spcPct val="0"/>
              </a:spcBef>
              <a:buClrTx/>
              <a:buNone/>
            </a:pPr>
            <a:r>
              <a:rPr lang="en-GB" altLang="en-US" sz="2000" b="1" dirty="0" smtClean="0">
                <a:solidFill>
                  <a:srgbClr val="FFFFFF"/>
                </a:solidFill>
                <a:latin typeface="Arial" panose="020B0604020202020204" pitchFamily="34" charset="0"/>
                <a:cs typeface="Arial" panose="020B0604020202020204" pitchFamily="34" charset="0"/>
              </a:rPr>
              <a:t>Patient </a:t>
            </a:r>
            <a:r>
              <a:rPr lang="en-GB" altLang="en-US" sz="2000" b="1" dirty="0">
                <a:solidFill>
                  <a:srgbClr val="FFFFFF"/>
                </a:solidFill>
                <a:latin typeface="Arial" panose="020B0604020202020204" pitchFamily="34" charset="0"/>
                <a:cs typeface="Arial" panose="020B0604020202020204" pitchFamily="34" charset="0"/>
              </a:rPr>
              <a:t>Feedback</a:t>
            </a:r>
          </a:p>
        </p:txBody>
      </p:sp>
      <p:pic>
        <p:nvPicPr>
          <p:cNvPr id="6"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35750" y="44450"/>
            <a:ext cx="2419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ular Callout 1"/>
          <p:cNvSpPr/>
          <p:nvPr/>
        </p:nvSpPr>
        <p:spPr bwMode="auto">
          <a:xfrm>
            <a:off x="295859" y="4125292"/>
            <a:ext cx="2448272" cy="936104"/>
          </a:xfrm>
          <a:prstGeom prst="wedgeRectCallout">
            <a:avLst>
              <a:gd name="adj1" fmla="val 16516"/>
              <a:gd name="adj2" fmla="val -73723"/>
            </a:avLst>
          </a:pr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algn="ctr" eaLnBrk="1" hangingPunct="1"/>
            <a:endParaRPr lang="en-US" sz="1200" dirty="0" smtClean="0">
              <a:latin typeface="Arial" charset="0"/>
            </a:endParaRPr>
          </a:p>
          <a:p>
            <a:pPr algn="ctr" eaLnBrk="1" hangingPunct="1"/>
            <a:r>
              <a:rPr lang="en-US" sz="1200" dirty="0" smtClean="0">
                <a:latin typeface="Arial" charset="0"/>
              </a:rPr>
              <a:t>Yes </a:t>
            </a:r>
            <a:r>
              <a:rPr lang="en-US" sz="1200" dirty="0">
                <a:latin typeface="Arial" charset="0"/>
              </a:rPr>
              <a:t>it was helpful. Most useful for people coming in for their cancer treatment </a:t>
            </a:r>
            <a:endParaRPr kumimoji="0" lang="en-GB" sz="1200" b="0" i="0" u="none" strike="noStrike" cap="none" normalizeH="0" baseline="0" dirty="0" smtClean="0">
              <a:ln>
                <a:noFill/>
              </a:ln>
              <a:solidFill>
                <a:schemeClr val="tx1"/>
              </a:solidFill>
              <a:effectLst/>
              <a:latin typeface="Arial" charset="0"/>
            </a:endParaRPr>
          </a:p>
        </p:txBody>
      </p:sp>
      <p:sp>
        <p:nvSpPr>
          <p:cNvPr id="3" name="Rounded Rectangular Callout 2"/>
          <p:cNvSpPr/>
          <p:nvPr/>
        </p:nvSpPr>
        <p:spPr bwMode="auto">
          <a:xfrm>
            <a:off x="6104333" y="3899426"/>
            <a:ext cx="2672776" cy="696028"/>
          </a:xfrm>
          <a:prstGeom prst="wedgeRoundRectCallout">
            <a:avLst/>
          </a:prstGeom>
          <a:solidFill>
            <a:srgbClr val="7030A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a:latin typeface="Arial" charset="0"/>
              </a:rPr>
              <a:t>Enabled me to understand stages prior </a:t>
            </a:r>
            <a:r>
              <a:rPr lang="en-US" sz="1200" dirty="0" smtClean="0">
                <a:latin typeface="Arial" charset="0"/>
              </a:rPr>
              <a:t>to my </a:t>
            </a:r>
            <a:r>
              <a:rPr lang="en-US" sz="1200" dirty="0">
                <a:latin typeface="Arial" charset="0"/>
              </a:rPr>
              <a:t>appointment </a:t>
            </a:r>
            <a:endParaRPr kumimoji="0" lang="en-GB" sz="1200" b="0" i="0" u="none" strike="noStrike" cap="none" normalizeH="0" baseline="0" dirty="0" smtClean="0">
              <a:ln>
                <a:noFill/>
              </a:ln>
              <a:solidFill>
                <a:schemeClr val="tx1"/>
              </a:solidFill>
              <a:effectLst/>
              <a:latin typeface="Arial" charset="0"/>
            </a:endParaRPr>
          </a:p>
        </p:txBody>
      </p:sp>
      <p:sp>
        <p:nvSpPr>
          <p:cNvPr id="4" name="TextBox 3"/>
          <p:cNvSpPr txBox="1"/>
          <p:nvPr/>
        </p:nvSpPr>
        <p:spPr>
          <a:xfrm>
            <a:off x="317361" y="1088797"/>
            <a:ext cx="8314713" cy="584775"/>
          </a:xfrm>
          <a:prstGeom prst="rect">
            <a:avLst/>
          </a:prstGeom>
          <a:noFill/>
        </p:spPr>
        <p:txBody>
          <a:bodyPr wrap="square" rtlCol="0">
            <a:spAutoFit/>
          </a:bodyPr>
          <a:lstStyle/>
          <a:p>
            <a:pPr algn="ctr">
              <a:defRPr/>
            </a:pPr>
            <a:r>
              <a:rPr lang="en-US" sz="1600" b="1" dirty="0"/>
              <a:t>10 of the 12 (83%) patients surveyed in the first phase pilot found the flowchart very useful</a:t>
            </a:r>
          </a:p>
        </p:txBody>
      </p:sp>
      <p:sp>
        <p:nvSpPr>
          <p:cNvPr id="8" name="Rounded Rectangular Callout 7"/>
          <p:cNvSpPr/>
          <p:nvPr/>
        </p:nvSpPr>
        <p:spPr bwMode="auto">
          <a:xfrm>
            <a:off x="4887658" y="5308298"/>
            <a:ext cx="3744416" cy="1110845"/>
          </a:xfrm>
          <a:prstGeom prst="wedgeRoundRectCallout">
            <a:avLst/>
          </a:prstGeom>
          <a:solidFill>
            <a:srgbClr val="FF00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smtClean="0">
                <a:latin typeface="Arial" charset="0"/>
              </a:rPr>
              <a:t>I didn’t </a:t>
            </a:r>
            <a:r>
              <a:rPr lang="en-US" sz="1200" dirty="0">
                <a:latin typeface="Arial" charset="0"/>
              </a:rPr>
              <a:t>understand the steps due to learning </a:t>
            </a:r>
            <a:r>
              <a:rPr lang="en-US" sz="1200" dirty="0" smtClean="0">
                <a:latin typeface="Arial" charset="0"/>
              </a:rPr>
              <a:t>disability</a:t>
            </a:r>
          </a:p>
          <a:p>
            <a:pPr algn="ctr" eaLnBrk="1" hangingPunct="1"/>
            <a:endParaRPr lang="en-US" sz="1200" dirty="0">
              <a:latin typeface="Arial" charset="0"/>
            </a:endParaRPr>
          </a:p>
          <a:p>
            <a:pPr algn="ctr" eaLnBrk="1" hangingPunct="1"/>
            <a:r>
              <a:rPr lang="en-US" sz="1200" dirty="0" smtClean="0">
                <a:latin typeface="Arial" charset="0"/>
              </a:rPr>
              <a:t>Ensure </a:t>
            </a:r>
            <a:r>
              <a:rPr lang="en-US" sz="1200" dirty="0">
                <a:latin typeface="Arial" charset="0"/>
              </a:rPr>
              <a:t>steps are made simple for people with learning disabilities </a:t>
            </a:r>
            <a:endParaRPr kumimoji="0" lang="en-GB" sz="1200" b="0" i="0" u="none" strike="noStrike" cap="none" normalizeH="0" baseline="0" dirty="0" smtClean="0">
              <a:ln>
                <a:noFill/>
              </a:ln>
              <a:solidFill>
                <a:schemeClr val="tx1"/>
              </a:solidFill>
              <a:effectLst/>
              <a:latin typeface="Arial" charset="0"/>
            </a:endParaRPr>
          </a:p>
        </p:txBody>
      </p:sp>
      <p:sp>
        <p:nvSpPr>
          <p:cNvPr id="10" name="Oval Callout 9"/>
          <p:cNvSpPr/>
          <p:nvPr/>
        </p:nvSpPr>
        <p:spPr bwMode="auto">
          <a:xfrm>
            <a:off x="827584" y="1781641"/>
            <a:ext cx="3240360" cy="1748170"/>
          </a:xfrm>
          <a:prstGeom prst="wedgeEllipseCallout">
            <a:avLst>
              <a:gd name="adj1" fmla="val 25435"/>
              <a:gd name="adj2" fmla="val -60613"/>
            </a:avLst>
          </a:prstGeom>
          <a:solidFill>
            <a:srgbClr val="92D050">
              <a:alpha val="25000"/>
            </a:srgbClr>
          </a:solidFill>
          <a:ln>
            <a:noFill/>
          </a:ln>
          <a:effectLst/>
        </p:spPr>
        <p:txBody>
          <a:bodyPr/>
          <a:lstStyle/>
          <a:p>
            <a:pPr algn="ctr">
              <a:defRPr/>
            </a:pPr>
            <a:r>
              <a:rPr lang="en-GB" sz="1200" dirty="0">
                <a:latin typeface="Arial" charset="0"/>
              </a:rPr>
              <a:t>The breast care flowcharts are really useful</a:t>
            </a:r>
          </a:p>
          <a:p>
            <a:pPr algn="ctr">
              <a:defRPr/>
            </a:pPr>
            <a:endParaRPr lang="en-GB" sz="1200" dirty="0">
              <a:latin typeface="Arial" charset="0"/>
            </a:endParaRPr>
          </a:p>
          <a:p>
            <a:pPr algn="ctr">
              <a:defRPr/>
            </a:pPr>
            <a:r>
              <a:rPr lang="en-GB" sz="1200" dirty="0">
                <a:latin typeface="Arial" charset="0"/>
              </a:rPr>
              <a:t>Straight to the point</a:t>
            </a:r>
          </a:p>
          <a:p>
            <a:pPr algn="ctr">
              <a:defRPr/>
            </a:pPr>
            <a:endParaRPr lang="en-GB" sz="1200" dirty="0">
              <a:latin typeface="Arial" charset="0"/>
            </a:endParaRPr>
          </a:p>
          <a:p>
            <a:pPr algn="ctr">
              <a:defRPr/>
            </a:pPr>
            <a:r>
              <a:rPr lang="en-US" sz="1200" dirty="0">
                <a:latin typeface="Arial" charset="0"/>
              </a:rPr>
              <a:t>The flowchart made sense. I understood the steps</a:t>
            </a:r>
            <a:endParaRPr lang="en-GB" altLang="en-US" sz="1200" dirty="0">
              <a:cs typeface="Arial" panose="020B0604020202020204" pitchFamily="34" charset="0"/>
            </a:endParaRPr>
          </a:p>
          <a:p>
            <a:pPr algn="ctr">
              <a:defRPr/>
            </a:pPr>
            <a:endParaRPr lang="en-GB" sz="1100" dirty="0">
              <a:latin typeface="Arial" charset="0"/>
            </a:endParaRPr>
          </a:p>
        </p:txBody>
      </p:sp>
      <p:sp>
        <p:nvSpPr>
          <p:cNvPr id="11" name="Oval Callout 10"/>
          <p:cNvSpPr/>
          <p:nvPr/>
        </p:nvSpPr>
        <p:spPr bwMode="auto">
          <a:xfrm>
            <a:off x="4972342" y="1735752"/>
            <a:ext cx="3266844" cy="1695617"/>
          </a:xfrm>
          <a:prstGeom prst="wedgeEllipseCallout">
            <a:avLst>
              <a:gd name="adj1" fmla="val 9255"/>
              <a:gd name="adj2" fmla="val -58964"/>
            </a:avLst>
          </a:prstGeom>
          <a:solidFill>
            <a:schemeClr val="accent6">
              <a:lumMod val="40000"/>
              <a:lumOff val="60000"/>
              <a:alpha val="25000"/>
            </a:schemeClr>
          </a:solidFill>
          <a:ln>
            <a:noFill/>
          </a:ln>
          <a:effectLst/>
        </p:spPr>
        <p:txBody>
          <a:bodyPr/>
          <a:lstStyle/>
          <a:p>
            <a:pPr algn="ctr">
              <a:defRPr/>
            </a:pPr>
            <a:r>
              <a:rPr lang="en-US" sz="1200" dirty="0">
                <a:latin typeface="Arial" charset="0"/>
              </a:rPr>
              <a:t>Really liked it found it really useful, helped to understand what the process will </a:t>
            </a:r>
            <a:r>
              <a:rPr lang="en-US" sz="1200" dirty="0" smtClean="0">
                <a:latin typeface="Arial" charset="0"/>
              </a:rPr>
              <a:t>be</a:t>
            </a:r>
          </a:p>
          <a:p>
            <a:pPr algn="ctr">
              <a:defRPr/>
            </a:pPr>
            <a:endParaRPr lang="en-US" sz="1200" dirty="0">
              <a:latin typeface="Arial" charset="0"/>
            </a:endParaRPr>
          </a:p>
          <a:p>
            <a:pPr algn="ctr">
              <a:defRPr/>
            </a:pPr>
            <a:r>
              <a:rPr lang="en-US" sz="1200" dirty="0" smtClean="0">
                <a:latin typeface="Arial" charset="0"/>
              </a:rPr>
              <a:t>Would </a:t>
            </a:r>
            <a:r>
              <a:rPr lang="en-US" sz="1200" dirty="0">
                <a:latin typeface="Arial" charset="0"/>
              </a:rPr>
              <a:t>have liked to </a:t>
            </a:r>
            <a:r>
              <a:rPr lang="en-US" sz="1200" dirty="0" smtClean="0">
                <a:latin typeface="Arial" charset="0"/>
              </a:rPr>
              <a:t>have </a:t>
            </a:r>
            <a:r>
              <a:rPr lang="en-US" sz="1200" dirty="0">
                <a:latin typeface="Arial" charset="0"/>
              </a:rPr>
              <a:t>had it before </a:t>
            </a:r>
            <a:r>
              <a:rPr lang="en-US" sz="1200" dirty="0" smtClean="0">
                <a:latin typeface="Arial" charset="0"/>
              </a:rPr>
              <a:t>my appointment </a:t>
            </a:r>
            <a:endParaRPr lang="en-GB" sz="1200" dirty="0">
              <a:latin typeface="Arial" charset="0"/>
            </a:endParaRPr>
          </a:p>
        </p:txBody>
      </p:sp>
      <p:sp>
        <p:nvSpPr>
          <p:cNvPr id="12" name="Rounded Rectangular Callout 11"/>
          <p:cNvSpPr/>
          <p:nvPr/>
        </p:nvSpPr>
        <p:spPr bwMode="auto">
          <a:xfrm>
            <a:off x="967539" y="5541664"/>
            <a:ext cx="2672776" cy="959246"/>
          </a:xfrm>
          <a:prstGeom prst="wedgeRoundRectCallout">
            <a:avLst/>
          </a:prstGeom>
          <a:solidFill>
            <a:srgbClr val="FFFF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a:latin typeface="Arial" charset="0"/>
              </a:rPr>
              <a:t>Important to know what the steps </a:t>
            </a:r>
            <a:r>
              <a:rPr lang="en-US" sz="1200" dirty="0" smtClean="0">
                <a:latin typeface="Arial" charset="0"/>
              </a:rPr>
              <a:t>are </a:t>
            </a:r>
            <a:r>
              <a:rPr lang="en-US" sz="1200" dirty="0">
                <a:latin typeface="Arial" charset="0"/>
              </a:rPr>
              <a:t>before being called in by a consultant. </a:t>
            </a:r>
            <a:r>
              <a:rPr lang="en-US" sz="1200" dirty="0" smtClean="0">
                <a:latin typeface="Arial" charset="0"/>
              </a:rPr>
              <a:t>Flowchart </a:t>
            </a:r>
            <a:r>
              <a:rPr lang="en-US" sz="1200" dirty="0">
                <a:latin typeface="Arial" charset="0"/>
              </a:rPr>
              <a:t>simply acts  as a guide</a:t>
            </a:r>
            <a:endParaRPr kumimoji="0" lang="en-GB" sz="1200" b="0" i="0" u="none" strike="noStrike" cap="none" normalizeH="0" baseline="0" dirty="0" smtClean="0">
              <a:ln>
                <a:noFill/>
              </a:ln>
              <a:solidFill>
                <a:schemeClr val="tx1"/>
              </a:solidFill>
              <a:effectLst/>
              <a:latin typeface="Arial" charset="0"/>
            </a:endParaRPr>
          </a:p>
        </p:txBody>
      </p:sp>
      <p:sp>
        <p:nvSpPr>
          <p:cNvPr id="16" name="Rounded Rectangular Callout 15"/>
          <p:cNvSpPr/>
          <p:nvPr/>
        </p:nvSpPr>
        <p:spPr bwMode="auto">
          <a:xfrm>
            <a:off x="3068502" y="3746972"/>
            <a:ext cx="2672776" cy="1314424"/>
          </a:xfrm>
          <a:prstGeom prst="wedgeRoundRectCallout">
            <a:avLst>
              <a:gd name="adj1" fmla="val -26698"/>
              <a:gd name="adj2" fmla="val 64670"/>
              <a:gd name="adj3" fmla="val 16667"/>
            </a:avLst>
          </a:prstGeom>
          <a:solidFill>
            <a:srgbClr val="FFC000">
              <a:alpha val="25000"/>
            </a:srgbClr>
          </a:solidFill>
          <a:ln>
            <a:noFill/>
          </a:ln>
          <a:effectLst/>
          <a:extLst/>
        </p:spPr>
        <p:txBody>
          <a:bodyPr vert="horz" wrap="square" lIns="91440" tIns="45720" rIns="91440" bIns="45720" numCol="1" rtlCol="0" anchor="t" anchorCtr="0" compatLnSpc="1">
            <a:prstTxWarp prst="textNoShape">
              <a:avLst/>
            </a:prstTxWarp>
          </a:bodyPr>
          <a:lstStyle/>
          <a:p>
            <a:pPr algn="ctr" eaLnBrk="1" hangingPunct="1"/>
            <a:r>
              <a:rPr lang="en-US" sz="1200" dirty="0"/>
              <a:t>Wording was great. Generally understandable</a:t>
            </a:r>
          </a:p>
          <a:p>
            <a:pPr algn="ctr" eaLnBrk="1" hangingPunct="1"/>
            <a:endParaRPr lang="en-GB" sz="1200" dirty="0"/>
          </a:p>
          <a:p>
            <a:pPr algn="ctr" eaLnBrk="1" hangingPunct="1"/>
            <a:r>
              <a:rPr lang="en-US" sz="1200" dirty="0">
                <a:latin typeface="Arial" charset="0"/>
              </a:rPr>
              <a:t>Danger of overcomplicating for other patients, but for me it was clear </a:t>
            </a:r>
            <a:endParaRPr lang="en-GB" sz="1200" dirty="0">
              <a:latin typeface="Arial" charset="0"/>
            </a:endParaRPr>
          </a:p>
        </p:txBody>
      </p:sp>
    </p:spTree>
    <p:extLst>
      <p:ext uri="{BB962C8B-B14F-4D97-AF65-F5344CB8AC3E}">
        <p14:creationId xmlns:p14="http://schemas.microsoft.com/office/powerpoint/2010/main" val="1396924509"/>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utiger 55 Roman"/>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9a6456bd-dfb9-4e31-ab62-52dbdedb1b77">
      <Terms xmlns="http://schemas.microsoft.com/office/infopath/2007/PartnerControls">
        <TermInfo xmlns="http://schemas.microsoft.com/office/infopath/2007/PartnerControls">
          <TermName xmlns="http://schemas.microsoft.com/office/infopath/2007/PartnerControls">corporate comms</TermName>
          <TermId xmlns="http://schemas.microsoft.com/office/infopath/2007/PartnerControls">00000000-0000-0000-0000-000000000000</TermId>
        </TermInfo>
        <TermInfo xmlns="http://schemas.microsoft.com/office/infopath/2007/PartnerControls">
          <TermName xmlns="http://schemas.microsoft.com/office/infopath/2007/PartnerControls">powerpoint presentations</TermName>
          <TermId xmlns="http://schemas.microsoft.com/office/infopath/2007/PartnerControls">00000000-0000-0000-0000-000000000000</TermId>
        </TermInfo>
        <TermInfo xmlns="http://schemas.microsoft.com/office/infopath/2007/PartnerControls">
          <TermName xmlns="http://schemas.microsoft.com/office/infopath/2007/PartnerControls">corporate services</TermName>
          <TermId xmlns="http://schemas.microsoft.com/office/infopath/2007/PartnerControls">00000000-0000-0000-0000-000000000000</TermId>
        </TermInfo>
        <TermInfo xmlns="http://schemas.microsoft.com/office/infopath/2007/PartnerControls">
          <TermName xmlns="http://schemas.microsoft.com/office/infopath/2007/PartnerControls">in-house style templates</TermName>
          <TermId xmlns="http://schemas.microsoft.com/office/infopath/2007/PartnerControls">00000000-0000-0000-0000-000000000000</TermId>
        </TermInfo>
      </Terms>
    </TaxKeywordTaxHTField>
    <Uploaded_x0020_by xmlns="621c8b2b-513c-45b3-9f41-e8b236c327f1">Marc Masey</Uploaded_x0020_by>
    <KCHDocCategory xmlns="9a6456bd-dfb9-4e31-ab62-52dbdedb1b77">Templates</KCHDocCategory>
    <TaxCatchAll xmlns="9a6456bd-dfb9-4e31-ab62-52dbdedb1b77">
      <Value>724</Value>
      <Value>833</Value>
      <Value>722</Value>
      <Value>827</Value>
    </TaxCatchAll>
    <SourceLink xmlns="9a6456bd-dfb9-4e31-ab62-52dbdedb1b77">
      <Url>file:///x:/corporate%20services/corporate%20comms/in-house%20style%20templates/powerpoint%20presentations/powerpoint.ppt</Url>
      <Description>file://x:/corporate services/corporate comms/in-house style templates/powerpoint presentations/powerpoint.ppt</Description>
    </SourceLink>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KCH New Document" ma:contentTypeID="0x01010097649D5E3A090D4F9C27678F0B4AC8F40042BFC246F9C18D43A84C2446E92B438F" ma:contentTypeVersion="27" ma:contentTypeDescription="Create New KCH Document" ma:contentTypeScope="" ma:versionID="15a5e4cff33a2a39c425c5cffe3ca7f8">
  <xsd:schema xmlns:xsd="http://www.w3.org/2001/XMLSchema" xmlns:xs="http://www.w3.org/2001/XMLSchema" xmlns:p="http://schemas.microsoft.com/office/2006/metadata/properties" xmlns:ns2="9a6456bd-dfb9-4e31-ab62-52dbdedb1b77" xmlns:ns4="621c8b2b-513c-45b3-9f41-e8b236c327f1" targetNamespace="http://schemas.microsoft.com/office/2006/metadata/properties" ma:root="true" ma:fieldsID="1e96d1124467bab55098df779439929c" ns2:_="" ns4:_="">
    <xsd:import namespace="9a6456bd-dfb9-4e31-ab62-52dbdedb1b77"/>
    <xsd:import namespace="621c8b2b-513c-45b3-9f41-e8b236c327f1"/>
    <xsd:element name="properties">
      <xsd:complexType>
        <xsd:sequence>
          <xsd:element name="documentManagement">
            <xsd:complexType>
              <xsd:all>
                <xsd:element ref="ns2:KCHDocCategory" minOccurs="0"/>
                <xsd:element ref="ns2:_dlc_DocId" minOccurs="0"/>
                <xsd:element ref="ns2:_dlc_DocIdUrl" minOccurs="0"/>
                <xsd:element ref="ns2:_dlc_DocIdPersistId" minOccurs="0"/>
                <xsd:element ref="ns2:TaxKeywordTaxHTField" minOccurs="0"/>
                <xsd:element ref="ns2:TaxCatchAll" minOccurs="0"/>
                <xsd:element ref="ns2:SourceLink" minOccurs="0"/>
                <xsd:element ref="ns4:Uploaded_x0020_b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6bd-dfb9-4e31-ab62-52dbdedb1b77" elementFormDefault="qualified">
    <xsd:import namespace="http://schemas.microsoft.com/office/2006/documentManagement/types"/>
    <xsd:import namespace="http://schemas.microsoft.com/office/infopath/2007/PartnerControls"/>
    <xsd:element name="KCHDocCategory" ma:index="2" nillable="true" ma:displayName="KCH Doc Category" ma:format="Dropdown" ma:indexed="true" ma:internalName="KCHDocCategory">
      <xsd:simpleType>
        <xsd:restriction base="dms:Choice">
          <xsd:enumeration value="Action Tracker/Plan"/>
          <xsd:enumeration value="AfC"/>
          <xsd:enumeration value="Agenda"/>
          <xsd:enumeration value="Agreement"/>
          <xsd:enumeration value="Annual Report"/>
          <xsd:enumeration value="Archive"/>
          <xsd:enumeration value="Assessment"/>
          <xsd:enumeration value="Brief"/>
          <xsd:enumeration value="Care Plan"/>
          <xsd:enumeration value="Corporate Documents"/>
          <xsd:enumeration value="Diary"/>
          <xsd:enumeration value="E-Rostering"/>
          <xsd:enumeration value="Forms"/>
          <xsd:enumeration value="Formulary"/>
          <xsd:enumeration value="Graphs"/>
          <xsd:enumeration value="Guidance"/>
          <xsd:enumeration value="Non Clinical Guideline"/>
          <xsd:enumeration value="Job Description"/>
          <xsd:enumeration value="Leaflets"/>
          <xsd:enumeration value="Legislation"/>
          <xsd:enumeration value="Leadership/management development"/>
          <xsd:enumeration value="Medication Safety"/>
          <xsd:enumeration value="Meeting"/>
          <xsd:enumeration value="Minutes"/>
          <xsd:enumeration value="Newsletter"/>
          <xsd:enumeration value="Plan"/>
          <xsd:enumeration value="Policy"/>
          <xsd:enumeration value="Poster"/>
          <xsd:enumeration value="Presentation"/>
          <xsd:enumeration value="Procedure"/>
          <xsd:enumeration value="Protocol and Procedures"/>
          <xsd:enumeration value="Publication"/>
          <xsd:enumeration value="Research"/>
          <xsd:enumeration value="Recruitment"/>
          <xsd:enumeration value="Register"/>
          <xsd:enumeration value="Report"/>
          <xsd:enumeration value="Review"/>
          <xsd:enumeration value="Specification"/>
          <xsd:enumeration value="Standards"/>
          <xsd:enumeration value="Staff Management Scorecards"/>
          <xsd:enumeration value="Strategy"/>
          <xsd:enumeration value="Templates"/>
          <xsd:enumeration value="Terms and Conditions"/>
          <xsd:enumeration value="Terms of Reference"/>
          <xsd:enumeration value="Training"/>
          <xsd:enumeration value="Training course information"/>
        </xsd:restriction>
      </xsd:simpleType>
    </xsd:element>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element name="TaxKeywordTaxHTField" ma:index="12" ma:taxonomy="true" ma:internalName="TaxKeywordTaxHTField" ma:taxonomyFieldName="TaxKeyword" ma:displayName="Enterprise Keywords" ma:readOnly="false" ma:fieldId="{23f27201-bee3-471e-b2e7-b64fd8b7ca38}" ma:taxonomyMulti="true" ma:sspId="27b0c2cc-47b2-4ab1-b223-1d481d824d5f"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be90649e-1f81-4a73-a853-21b495b718c5}" ma:internalName="TaxCatchAll" ma:showField="CatchAllData" ma:web="9a6456bd-dfb9-4e31-ab62-52dbdedb1b77">
      <xsd:complexType>
        <xsd:complexContent>
          <xsd:extension base="dms:MultiChoiceLookup">
            <xsd:sequence>
              <xsd:element name="Value" type="dms:Lookup" maxOccurs="unbounded" minOccurs="0" nillable="true"/>
            </xsd:sequence>
          </xsd:extension>
        </xsd:complexContent>
      </xsd:complexType>
    </xsd:element>
    <xsd:element name="SourceLink" ma:index="16" nillable="true" ma:displayName="SourceLink" ma:description="Source path of the original document" ma:format="Hyperlink" ma:internalName="Sourc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21c8b2b-513c-45b3-9f41-e8b236c327f1" elementFormDefault="qualified">
    <xsd:import namespace="http://schemas.microsoft.com/office/2006/documentManagement/types"/>
    <xsd:import namespace="http://schemas.microsoft.com/office/infopath/2007/PartnerControls"/>
    <xsd:element name="Uploaded_x0020_by" ma:index="17" ma:displayName="Uploaded by" ma:internalName="Uploaded_x0020_b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axOccurs="1" ma:index="3"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5EA959-F0AC-4E64-90C7-F1C303B3F04F}">
  <ds:schemaRefs>
    <ds:schemaRef ds:uri="http://purl.org/dc/elements/1.1/"/>
    <ds:schemaRef ds:uri="http://schemas.microsoft.com/office/2006/metadata/properties"/>
    <ds:schemaRef ds:uri="http://purl.org/dc/terms/"/>
    <ds:schemaRef ds:uri="http://schemas.openxmlformats.org/package/2006/metadata/core-properties"/>
    <ds:schemaRef ds:uri="621c8b2b-513c-45b3-9f41-e8b236c327f1"/>
    <ds:schemaRef ds:uri="http://schemas.microsoft.com/office/2006/documentManagement/types"/>
    <ds:schemaRef ds:uri="http://schemas.microsoft.com/office/infopath/2007/PartnerControls"/>
    <ds:schemaRef ds:uri="9a6456bd-dfb9-4e31-ab62-52dbdedb1b77"/>
    <ds:schemaRef ds:uri="http://www.w3.org/XML/1998/namespace"/>
    <ds:schemaRef ds:uri="http://purl.org/dc/dcmitype/"/>
  </ds:schemaRefs>
</ds:datastoreItem>
</file>

<file path=customXml/itemProps2.xml><?xml version="1.0" encoding="utf-8"?>
<ds:datastoreItem xmlns:ds="http://schemas.openxmlformats.org/officeDocument/2006/customXml" ds:itemID="{7360C3CC-6D61-47AD-BE14-7B7490AF2414}">
  <ds:schemaRefs>
    <ds:schemaRef ds:uri="http://schemas.microsoft.com/office/2006/metadata/longProperties"/>
  </ds:schemaRefs>
</ds:datastoreItem>
</file>

<file path=customXml/itemProps3.xml><?xml version="1.0" encoding="utf-8"?>
<ds:datastoreItem xmlns:ds="http://schemas.openxmlformats.org/officeDocument/2006/customXml" ds:itemID="{5004FA0B-2E72-4D85-AC9B-081DAE08D2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6456bd-dfb9-4e31-ab62-52dbdedb1b77"/>
    <ds:schemaRef ds:uri="621c8b2b-513c-45b3-9f41-e8b236c327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17725</TotalTime>
  <Words>1798</Words>
  <Application>Microsoft Office PowerPoint</Application>
  <PresentationFormat>On-screen Show (4:3)</PresentationFormat>
  <Paragraphs>268</Paragraphs>
  <Slides>15</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Frutiger 55 Roman</vt:lpstr>
      <vt:lpstr>Times New Roman</vt:lpstr>
      <vt:lpstr>Default Design</vt:lpstr>
      <vt:lpstr>Worksheet</vt:lpstr>
      <vt:lpstr>Cancer Improvement Collaborative (NHSE/I):     To improve the explanation of diagnostic test results in a completely understandable way for adult cancer patients in ethnically diverse communities   Kings Cancer Collaborative Project Team  </vt:lpstr>
      <vt:lpstr>PowerPoint Presentation</vt:lpstr>
      <vt:lpstr>Demographics breast population </vt:lpstr>
      <vt:lpstr>Revised Quality Improvement Aim</vt:lpstr>
      <vt:lpstr>Stakeholder Engagement </vt:lpstr>
      <vt:lpstr>Summary of Patient Feedback</vt:lpstr>
      <vt:lpstr>Our Change Ideas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Sustainability and Spread</vt:lpstr>
    </vt:vector>
  </TitlesOfParts>
  <Company>King's College Hospital NHS Foundation Trust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dc:title>
  <dc:creator>Marlow, Robert</dc:creator>
  <cp:keywords>corporate comms; corporate services; in-house style templates; powerpoint presentations</cp:keywords>
  <cp:lastModifiedBy>Banjo, Feyisola</cp:lastModifiedBy>
  <cp:revision>486</cp:revision>
  <cp:lastPrinted>2022-02-18T11:58:03Z</cp:lastPrinted>
  <dcterms:created xsi:type="dcterms:W3CDTF">2006-08-17T13:10:33Z</dcterms:created>
  <dcterms:modified xsi:type="dcterms:W3CDTF">2022-09-16T12:38:46Z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SJ4V57URNYWD-142-15300</vt:lpwstr>
  </property>
  <property fmtid="{D5CDD505-2E9C-101B-9397-08002B2CF9AE}" pid="3" name="_dlc_DocIdItemGuid">
    <vt:lpwstr>fc2ada71-9897-467a-9ea8-0643db185574</vt:lpwstr>
  </property>
  <property fmtid="{D5CDD505-2E9C-101B-9397-08002B2CF9AE}" pid="4" name="_dlc_DocIdUrl">
    <vt:lpwstr>http://kingsdocs/docs/_layouts/DocIdRedir.aspx?ID=SJ4V57URNYWD-142-15300, SJ4V57URNYWD-142-15300</vt:lpwstr>
  </property>
  <property fmtid="{D5CDD505-2E9C-101B-9397-08002B2CF9AE}" pid="5" name="TaxKeyword">
    <vt:lpwstr>724;#corporate comms|2fb5a1be-1650-40c9-ae14-f8da59d72263;#833;#powerpoint presentations|76ee7a33-caf7-4866-85c4-05ee5100b864;#722;#corporate services|a06653e6-d962-4a20-9b32-144c2887fba0;#827;#in-house style templates|bc08d081-5f6a-4d82-87fe-3c744ff71e62</vt:lpwstr>
  </property>
  <property fmtid="{D5CDD505-2E9C-101B-9397-08002B2CF9AE}" pid="6" name="Order">
    <vt:lpwstr>311600.000000000</vt:lpwstr>
  </property>
  <property fmtid="{D5CDD505-2E9C-101B-9397-08002B2CF9AE}" pid="7" name="Organisation Level">
    <vt:lpwstr/>
  </property>
  <property fmtid="{D5CDD505-2E9C-101B-9397-08002B2CF9AE}" pid="8" name="l242f080dfdf4af4b72e57ecd79108a1">
    <vt:lpwstr/>
  </property>
  <property fmtid="{D5CDD505-2E9C-101B-9397-08002B2CF9AE}" pid="9" name="WinDIP File ID">
    <vt:lpwstr>49a043ec-4e87-439d-85d3-53e0781c59c6</vt:lpwstr>
  </property>
</Properties>
</file>