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337" r:id="rId2"/>
    <p:sldId id="338" r:id="rId3"/>
    <p:sldId id="328" r:id="rId4"/>
    <p:sldId id="339" r:id="rId5"/>
    <p:sldId id="343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77957" autoAdjust="0"/>
  </p:normalViewPr>
  <p:slideViewPr>
    <p:cSldViewPr>
      <p:cViewPr varScale="1">
        <p:scale>
          <a:sx n="60" d="100"/>
          <a:sy n="60" d="100"/>
        </p:scale>
        <p:origin x="62" y="10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5" d="100"/>
        <a:sy n="185" d="100"/>
      </p:scale>
      <p:origin x="0" y="-68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FD0DB-A8C5-48A5-B4DB-9D15B46B972D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FDC64-24A5-4F43-998F-74EC4AA893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840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35F14-44DC-4937-8C2A-BE652724E7A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5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C64-24A5-4F43-998F-74EC4AA8938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C64-24A5-4F43-998F-74EC4AA8938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062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DC64-24A5-4F43-998F-74EC4AA8938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55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8EC960-E4AA-48BC-ADE8-4151B45E29A0}" type="datetimeFigureOut">
              <a:rPr lang="en-GB" smtClean="0"/>
              <a:pPr/>
              <a:t>30/08/2022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A857BA7-C664-41ED-AD74-B934A0C3F1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17142"/>
            <a:ext cx="12192000" cy="733921"/>
          </a:xfrm>
        </p:spPr>
        <p:txBody>
          <a:bodyPr/>
          <a:lstStyle/>
          <a:p>
            <a:pPr algn="ctr"/>
            <a:r>
              <a:rPr lang="en-GB" sz="3600" dirty="0"/>
              <a:t>Finding cards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99856" y="5564994"/>
            <a:ext cx="6400800" cy="1146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600" dirty="0"/>
              <a:t>Dr Joanna Rowlinson</a:t>
            </a:r>
          </a:p>
          <a:p>
            <a:pPr algn="r"/>
            <a:r>
              <a:rPr lang="en-GB" sz="1600" dirty="0"/>
              <a:t>Consultant in Emergency Medicine</a:t>
            </a:r>
          </a:p>
          <a:p>
            <a:pPr algn="r"/>
            <a:r>
              <a:rPr lang="en-GB" sz="1600" dirty="0"/>
              <a:t>Queen Alexandra Hospital, Portsmouth</a:t>
            </a:r>
          </a:p>
          <a:p>
            <a:pPr algn="r"/>
            <a:endParaRPr lang="en-GB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3506938"/>
            <a:ext cx="12192000" cy="1146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sz="4000" dirty="0"/>
            </a:br>
            <a:r>
              <a:rPr lang="en-GB" sz="2800" dirty="0"/>
              <a:t>Improving the experience for friends and family </a:t>
            </a:r>
          </a:p>
          <a:p>
            <a:r>
              <a:rPr lang="en-GB" sz="2800" dirty="0"/>
              <a:t>on arrival at the Emergency Department</a:t>
            </a:r>
            <a:br>
              <a:rPr lang="en-GB" sz="4000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6D6F24C0-E8AD-3859-4804-0AEF51DD5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476673"/>
            <a:ext cx="2664296" cy="122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8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FC66D-B007-5273-560D-D89D0AAB4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12144672" cy="720080"/>
          </a:xfrm>
        </p:spPr>
        <p:txBody>
          <a:bodyPr>
            <a:noAutofit/>
          </a:bodyPr>
          <a:lstStyle/>
          <a:p>
            <a:pPr algn="ctr"/>
            <a:r>
              <a:rPr lang="en-GB" sz="2200" dirty="0"/>
              <a:t>Finding Cards are now routinely given to every visitor entering our Emergency Department</a:t>
            </a:r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CAE548A9-55FE-6C6D-4088-D6AF4647E0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8541" r="1563" b="10625"/>
          <a:stretch/>
        </p:blipFill>
        <p:spPr bwMode="auto">
          <a:xfrm>
            <a:off x="2495600" y="1268760"/>
            <a:ext cx="723731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02B09D4-F6E3-75F0-18FC-8ECAD04E0619}"/>
              </a:ext>
            </a:extLst>
          </p:cNvPr>
          <p:cNvSpPr txBox="1">
            <a:spLocks/>
          </p:cNvSpPr>
          <p:nvPr/>
        </p:nvSpPr>
        <p:spPr>
          <a:xfrm>
            <a:off x="0" y="5877272"/>
            <a:ext cx="12192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200" dirty="0">
                <a:solidFill>
                  <a:schemeClr val="tx1"/>
                </a:solidFill>
              </a:rPr>
              <a:t>Finding Cards are </a:t>
            </a:r>
            <a:r>
              <a:rPr lang="en-GB" sz="2200">
                <a:solidFill>
                  <a:schemeClr val="tx1"/>
                </a:solidFill>
              </a:rPr>
              <a:t>A7 size </a:t>
            </a:r>
            <a:r>
              <a:rPr lang="en-GB" sz="2200" dirty="0">
                <a:solidFill>
                  <a:schemeClr val="tx1"/>
                </a:solidFill>
              </a:rPr>
              <a:t>74 mm x 105 mm</a:t>
            </a:r>
          </a:p>
        </p:txBody>
      </p:sp>
    </p:spTree>
    <p:extLst>
      <p:ext uri="{BB962C8B-B14F-4D97-AF65-F5344CB8AC3E}">
        <p14:creationId xmlns:p14="http://schemas.microsoft.com/office/powerpoint/2010/main" val="350577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/>
              <a:t>Finding Cards Improve Friend and Family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Removes a layer of worry, confusion and stress when trying to first find, and see, their loved-one</a:t>
            </a:r>
          </a:p>
          <a:p>
            <a:endParaRPr lang="en-GB" sz="2400" dirty="0"/>
          </a:p>
          <a:p>
            <a:r>
              <a:rPr lang="en-GB" dirty="0"/>
              <a:t>H</a:t>
            </a:r>
            <a:r>
              <a:rPr lang="en-GB" sz="2400" dirty="0"/>
              <a:t>elps the relative remember the patient location</a:t>
            </a:r>
          </a:p>
          <a:p>
            <a:endParaRPr lang="en-GB" sz="2400" dirty="0"/>
          </a:p>
          <a:p>
            <a:r>
              <a:rPr lang="en-GB" dirty="0"/>
              <a:t>R</a:t>
            </a:r>
            <a:r>
              <a:rPr lang="en-GB" sz="2400" dirty="0"/>
              <a:t>eassures and gives confidence that help will be available if they become lost</a:t>
            </a:r>
          </a:p>
          <a:p>
            <a:endParaRPr lang="en-GB" sz="2400" dirty="0"/>
          </a:p>
          <a:p>
            <a:r>
              <a:rPr lang="en-GB" dirty="0"/>
              <a:t>E</a:t>
            </a:r>
            <a:r>
              <a:rPr lang="en-GB" sz="2400" dirty="0"/>
              <a:t>mpowers relatives to approach any staff member for help</a:t>
            </a:r>
          </a:p>
          <a:p>
            <a:endParaRPr lang="en-GB" sz="2400" dirty="0"/>
          </a:p>
          <a:p>
            <a:r>
              <a:rPr lang="en-GB" dirty="0"/>
              <a:t>S</a:t>
            </a:r>
            <a:r>
              <a:rPr lang="en-GB" sz="2400" dirty="0"/>
              <a:t>upports relatives to feel at ease</a:t>
            </a:r>
          </a:p>
          <a:p>
            <a:endParaRPr lang="en-GB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0C592E1-E0C0-038E-72EA-942AD16A97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3" b="3769"/>
          <a:stretch/>
        </p:blipFill>
        <p:spPr bwMode="auto">
          <a:xfrm>
            <a:off x="9552383" y="4973618"/>
            <a:ext cx="2595815" cy="183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/>
              <a:t>Finding Cards Improve Staff Experience and</a:t>
            </a:r>
            <a:br>
              <a:rPr lang="en-GB" sz="2800" dirty="0"/>
            </a:br>
            <a:r>
              <a:rPr lang="en-GB" sz="2800" dirty="0"/>
              <a:t>Improve Patient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216" y="1539240"/>
            <a:ext cx="10657184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400" dirty="0"/>
              <a:t>Staff can quickly read the card and immediately help with onward direction </a:t>
            </a:r>
          </a:p>
          <a:p>
            <a:endParaRPr lang="en-GB" sz="2400" dirty="0"/>
          </a:p>
          <a:p>
            <a:r>
              <a:rPr lang="en-GB" dirty="0"/>
              <a:t>ED Nurses and Doctors no longer need to repeat lengthy database searches of patient lists across multiple care areas to help locate patient</a:t>
            </a:r>
          </a:p>
          <a:p>
            <a:endParaRPr lang="en-GB" sz="2400" dirty="0"/>
          </a:p>
          <a:p>
            <a:r>
              <a:rPr lang="en-GB" sz="2400" dirty="0"/>
              <a:t>Shortens staff interruptions and distractions</a:t>
            </a:r>
          </a:p>
          <a:p>
            <a:endParaRPr lang="en-GB" sz="2400" dirty="0"/>
          </a:p>
          <a:p>
            <a:r>
              <a:rPr lang="en-GB" dirty="0"/>
              <a:t>Improves patient safety through reducing harmful interruptions and loss of concentration</a:t>
            </a:r>
          </a:p>
          <a:p>
            <a:endParaRPr lang="en-GB" sz="2400" dirty="0"/>
          </a:p>
          <a:p>
            <a:r>
              <a:rPr lang="en-GB" dirty="0"/>
              <a:t>A</a:t>
            </a:r>
            <a:r>
              <a:rPr lang="en-GB" sz="2400" dirty="0"/>
              <a:t>llows more ED staff to help with onward directions (</a:t>
            </a:r>
            <a:r>
              <a:rPr lang="en-GB" sz="2400" dirty="0" err="1"/>
              <a:t>incl</a:t>
            </a:r>
            <a:r>
              <a:rPr lang="en-GB" sz="2400" dirty="0"/>
              <a:t> housekeeping, security) as access to confidential database is now not required to help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92ED8B8-53C5-030A-BC95-0C58723349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" t="8333" r="1569" b="4326"/>
          <a:stretch/>
        </p:blipFill>
        <p:spPr bwMode="auto">
          <a:xfrm>
            <a:off x="10231746" y="512460"/>
            <a:ext cx="1840918" cy="126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2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/>
              <a:t>Transferability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1268760"/>
            <a:ext cx="11953327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r>
              <a:rPr lang="en-GB" sz="2800" dirty="0"/>
              <a:t>Innovative</a:t>
            </a:r>
            <a:r>
              <a:rPr lang="en-GB" sz="2800"/>
              <a:t>, creative </a:t>
            </a:r>
            <a:r>
              <a:rPr lang="en-GB" sz="2800" dirty="0"/>
              <a:t>solution for a common problem </a:t>
            </a:r>
          </a:p>
          <a:p>
            <a:endParaRPr lang="en-GB" sz="2800" dirty="0"/>
          </a:p>
          <a:p>
            <a:r>
              <a:rPr lang="en-GB" sz="2800" dirty="0"/>
              <a:t>Flexible and uncomplicated tool</a:t>
            </a:r>
          </a:p>
          <a:p>
            <a:endParaRPr lang="en-GB" sz="2800" dirty="0"/>
          </a:p>
          <a:p>
            <a:r>
              <a:rPr lang="en-GB" sz="2800" dirty="0"/>
              <a:t>Easily transferable to any other healthcare setting</a:t>
            </a:r>
          </a:p>
          <a:p>
            <a:endParaRPr lang="en-GB" sz="2800" dirty="0"/>
          </a:p>
          <a:p>
            <a:r>
              <a:rPr lang="en-GB" sz="2800" dirty="0"/>
              <a:t>No major additional funding, staffing recruitment or training is required to implement</a:t>
            </a:r>
          </a:p>
          <a:p>
            <a:endParaRPr lang="en-GB" sz="2800" dirty="0"/>
          </a:p>
          <a:p>
            <a:r>
              <a:rPr lang="en-GB" sz="2800" dirty="0"/>
              <a:t>Printing cost £25 per 1000 cards</a:t>
            </a:r>
          </a:p>
          <a:p>
            <a:endParaRPr lang="en-GB" sz="2800" dirty="0"/>
          </a:p>
          <a:p>
            <a:r>
              <a:rPr lang="en-GB" sz="2800" dirty="0"/>
              <a:t>Complex IT skills and bespoke software not required</a:t>
            </a:r>
          </a:p>
          <a:p>
            <a:endParaRPr lang="en-GB" sz="2800" dirty="0"/>
          </a:p>
          <a:p>
            <a:r>
              <a:rPr lang="en-GB" sz="2800" dirty="0"/>
              <a:t>Future proof and sustainable, only needing occasional card reprinting</a:t>
            </a:r>
          </a:p>
          <a:p>
            <a:endParaRPr lang="en-GB" sz="24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D9CBADD-8D6B-7199-1FC2-3BB6F2FA9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5901" r="1570" b="5901"/>
          <a:stretch/>
        </p:blipFill>
        <p:spPr bwMode="auto">
          <a:xfrm>
            <a:off x="9356932" y="620688"/>
            <a:ext cx="249970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00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2E47E011-B6E5-4041-D9B2-6840868198A0}"/>
              </a:ext>
            </a:extLst>
          </p:cNvPr>
          <p:cNvSpPr/>
          <p:nvPr/>
        </p:nvSpPr>
        <p:spPr>
          <a:xfrm>
            <a:off x="1924454" y="1603915"/>
            <a:ext cx="2210077" cy="931615"/>
          </a:xfrm>
          <a:prstGeom prst="wedgeRectCallout">
            <a:avLst>
              <a:gd name="adj1" fmla="val -21759"/>
              <a:gd name="adj2" fmla="val 37866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Feedback quotes from friends, family and relatives</a:t>
            </a:r>
          </a:p>
        </p:txBody>
      </p: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AEF10D97-C226-9527-09F4-D27030575513}"/>
              </a:ext>
            </a:extLst>
          </p:cNvPr>
          <p:cNvSpPr/>
          <p:nvPr/>
        </p:nvSpPr>
        <p:spPr>
          <a:xfrm>
            <a:off x="1808605" y="3300482"/>
            <a:ext cx="2664295" cy="965933"/>
          </a:xfrm>
          <a:prstGeom prst="wedgeEllipseCallout">
            <a:avLst>
              <a:gd name="adj1" fmla="val -3002"/>
              <a:gd name="adj2" fmla="val -73763"/>
            </a:avLst>
          </a:prstGeom>
          <a:solidFill>
            <a:srgbClr val="CCEC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Felt not so silly walking about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7E6168AB-06C0-0235-565A-FD893010DE93}"/>
              </a:ext>
            </a:extLst>
          </p:cNvPr>
          <p:cNvSpPr/>
          <p:nvPr/>
        </p:nvSpPr>
        <p:spPr>
          <a:xfrm>
            <a:off x="79766" y="2636585"/>
            <a:ext cx="2065630" cy="931616"/>
          </a:xfrm>
          <a:prstGeom prst="wedgeEllipseCallout">
            <a:avLst>
              <a:gd name="adj1" fmla="val 43774"/>
              <a:gd name="adj2" fmla="val -52417"/>
            </a:avLst>
          </a:prstGeom>
          <a:solidFill>
            <a:srgbClr val="CCEC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Still got lost but easier to ask for help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08BB8B73-0E02-7CBD-E2B7-8FA476481D7F}"/>
              </a:ext>
            </a:extLst>
          </p:cNvPr>
          <p:cNvSpPr/>
          <p:nvPr/>
        </p:nvSpPr>
        <p:spPr>
          <a:xfrm>
            <a:off x="7737828" y="3798169"/>
            <a:ext cx="2020041" cy="945495"/>
          </a:xfrm>
          <a:prstGeom prst="wedgeRectCallout">
            <a:avLst>
              <a:gd name="adj1" fmla="val -21759"/>
              <a:gd name="adj2" fmla="val 3786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Feedback quotes from Emergency Department staff</a:t>
            </a: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7DF05FAD-B3D4-8F7B-578D-B8C59D5D3F4C}"/>
              </a:ext>
            </a:extLst>
          </p:cNvPr>
          <p:cNvSpPr/>
          <p:nvPr/>
        </p:nvSpPr>
        <p:spPr>
          <a:xfrm>
            <a:off x="4284838" y="878178"/>
            <a:ext cx="1479864" cy="1224815"/>
          </a:xfrm>
          <a:prstGeom prst="wedgeEllipseCallout">
            <a:avLst>
              <a:gd name="adj1" fmla="val -53235"/>
              <a:gd name="adj2" fmla="val 33944"/>
            </a:avLst>
          </a:prstGeom>
          <a:solidFill>
            <a:srgbClr val="CCEC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Just showed my card</a:t>
            </a: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C388AC8B-4E85-AA89-F972-6C4C38DC8757}"/>
              </a:ext>
            </a:extLst>
          </p:cNvPr>
          <p:cNvSpPr/>
          <p:nvPr/>
        </p:nvSpPr>
        <p:spPr>
          <a:xfrm>
            <a:off x="2228993" y="455053"/>
            <a:ext cx="2210077" cy="859779"/>
          </a:xfrm>
          <a:prstGeom prst="wedgeEllipseCallout">
            <a:avLst>
              <a:gd name="adj1" fmla="val 1226"/>
              <a:gd name="adj2" fmla="val 61881"/>
            </a:avLst>
          </a:prstGeom>
          <a:solidFill>
            <a:srgbClr val="CCEC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knew what to do to ask</a:t>
            </a: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8D4024AF-F8A9-209F-A367-80D49F5003DA}"/>
              </a:ext>
            </a:extLst>
          </p:cNvPr>
          <p:cNvSpPr/>
          <p:nvPr/>
        </p:nvSpPr>
        <p:spPr>
          <a:xfrm>
            <a:off x="5197365" y="3396942"/>
            <a:ext cx="2305698" cy="1256194"/>
          </a:xfrm>
          <a:prstGeom prst="wedgeEllipseCallout">
            <a:avLst>
              <a:gd name="adj1" fmla="val 55739"/>
              <a:gd name="adj2" fmla="val 1155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Straight away knew where to show to go </a:t>
            </a:r>
            <a:r>
              <a:rPr lang="en-GB" sz="1000" dirty="0">
                <a:solidFill>
                  <a:schemeClr val="tx1"/>
                </a:solidFill>
              </a:rPr>
              <a:t>(nurse)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82DE37B8-000E-A5BB-E561-985CA73FA3FD}"/>
              </a:ext>
            </a:extLst>
          </p:cNvPr>
          <p:cNvSpPr/>
          <p:nvPr/>
        </p:nvSpPr>
        <p:spPr>
          <a:xfrm>
            <a:off x="4828698" y="4835693"/>
            <a:ext cx="2790325" cy="1401619"/>
          </a:xfrm>
          <a:prstGeom prst="wedgeEllipseCallout">
            <a:avLst>
              <a:gd name="adj1" fmla="val 47909"/>
              <a:gd name="adj2" fmla="val -3562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Read their card, so much quicker not having to log back in </a:t>
            </a:r>
            <a:r>
              <a:rPr lang="en-GB" sz="1000" dirty="0">
                <a:solidFill>
                  <a:schemeClr val="tx1"/>
                </a:solidFill>
              </a:rPr>
              <a:t>(doctor)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6FD09DBF-306F-0E0F-B412-7F498D6B174E}"/>
              </a:ext>
            </a:extLst>
          </p:cNvPr>
          <p:cNvSpPr/>
          <p:nvPr/>
        </p:nvSpPr>
        <p:spPr>
          <a:xfrm>
            <a:off x="9172484" y="1930950"/>
            <a:ext cx="2305698" cy="1065819"/>
          </a:xfrm>
          <a:prstGeom prst="wedgeEllipseCallout">
            <a:avLst>
              <a:gd name="adj1" fmla="val -21786"/>
              <a:gd name="adj2" fmla="val 8684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Easy to know who to help </a:t>
            </a:r>
            <a:r>
              <a:rPr lang="en-GB" sz="1000" dirty="0">
                <a:solidFill>
                  <a:schemeClr val="tx1"/>
                </a:solidFill>
              </a:rPr>
              <a:t>(nurse)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Speech Bubble: Oval 24">
            <a:extLst>
              <a:ext uri="{FF2B5EF4-FFF2-40B4-BE49-F238E27FC236}">
                <a16:creationId xmlns:a16="http://schemas.microsoft.com/office/drawing/2014/main" id="{B5B73D79-7FFB-5018-2A9B-CC0A2963FD78}"/>
              </a:ext>
            </a:extLst>
          </p:cNvPr>
          <p:cNvSpPr/>
          <p:nvPr/>
        </p:nvSpPr>
        <p:spPr>
          <a:xfrm>
            <a:off x="9992634" y="3266413"/>
            <a:ext cx="2119600" cy="1477251"/>
          </a:xfrm>
          <a:prstGeom prst="wedgeEllipseCallout">
            <a:avLst>
              <a:gd name="adj1" fmla="val -54621"/>
              <a:gd name="adj2" fmla="val 730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Got a clear indication of where they are going </a:t>
            </a:r>
            <a:r>
              <a:rPr lang="en-GB" sz="1000" dirty="0">
                <a:solidFill>
                  <a:schemeClr val="tx1"/>
                </a:solidFill>
              </a:rPr>
              <a:t>(reception)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0CC39BC9-DC67-7525-57CF-A979217443F0}"/>
              </a:ext>
            </a:extLst>
          </p:cNvPr>
          <p:cNvSpPr/>
          <p:nvPr/>
        </p:nvSpPr>
        <p:spPr>
          <a:xfrm>
            <a:off x="7363303" y="5796572"/>
            <a:ext cx="2348868" cy="945495"/>
          </a:xfrm>
          <a:prstGeom prst="wedgeEllipseCallout">
            <a:avLst>
              <a:gd name="adj1" fmla="val 1302"/>
              <a:gd name="adj2" fmla="val -9260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Easier for us all to help out </a:t>
            </a:r>
            <a:r>
              <a:rPr lang="en-GB" sz="1000" dirty="0">
                <a:solidFill>
                  <a:schemeClr val="tx1"/>
                </a:solidFill>
              </a:rPr>
              <a:t>(nurse)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id="{EF7E3AA4-17EC-4EFB-F6AE-60B847CF2A44}"/>
              </a:ext>
            </a:extLst>
          </p:cNvPr>
          <p:cNvSpPr/>
          <p:nvPr/>
        </p:nvSpPr>
        <p:spPr>
          <a:xfrm>
            <a:off x="6744072" y="2153676"/>
            <a:ext cx="2305698" cy="1065819"/>
          </a:xfrm>
          <a:prstGeom prst="wedgeEllipseCallout">
            <a:avLst>
              <a:gd name="adj1" fmla="val 20677"/>
              <a:gd name="adj2" fmla="val 7087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Such a simple thing that works </a:t>
            </a:r>
            <a:r>
              <a:rPr lang="en-GB" sz="1000" dirty="0">
                <a:solidFill>
                  <a:schemeClr val="tx1"/>
                </a:solidFill>
              </a:rPr>
              <a:t>(doctor)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" name="Speech Bubble: Oval 29">
            <a:extLst>
              <a:ext uri="{FF2B5EF4-FFF2-40B4-BE49-F238E27FC236}">
                <a16:creationId xmlns:a16="http://schemas.microsoft.com/office/drawing/2014/main" id="{B0360008-78D4-1633-B679-33FADD2C5194}"/>
              </a:ext>
            </a:extLst>
          </p:cNvPr>
          <p:cNvSpPr/>
          <p:nvPr/>
        </p:nvSpPr>
        <p:spPr>
          <a:xfrm>
            <a:off x="9638950" y="5151220"/>
            <a:ext cx="2472515" cy="1290704"/>
          </a:xfrm>
          <a:prstGeom prst="wedgeEllipseCallout">
            <a:avLst>
              <a:gd name="adj1" fmla="val -37811"/>
              <a:gd name="adj2" fmla="val -6128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Can just show them when walking around </a:t>
            </a:r>
            <a:r>
              <a:rPr lang="en-GB" sz="1000" dirty="0">
                <a:solidFill>
                  <a:schemeClr val="tx1"/>
                </a:solidFill>
              </a:rPr>
              <a:t>(security)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Speech Bubble: Oval 32">
            <a:extLst>
              <a:ext uri="{FF2B5EF4-FFF2-40B4-BE49-F238E27FC236}">
                <a16:creationId xmlns:a16="http://schemas.microsoft.com/office/drawing/2014/main" id="{8296B83E-FA73-2846-A26E-B10668E28543}"/>
              </a:ext>
            </a:extLst>
          </p:cNvPr>
          <p:cNvSpPr/>
          <p:nvPr/>
        </p:nvSpPr>
        <p:spPr>
          <a:xfrm>
            <a:off x="3802965" y="2526118"/>
            <a:ext cx="2216642" cy="965932"/>
          </a:xfrm>
          <a:prstGeom prst="wedgeEllipseCallout">
            <a:avLst>
              <a:gd name="adj1" fmla="val -31126"/>
              <a:gd name="adj2" fmla="val -61301"/>
            </a:avLst>
          </a:prstGeom>
          <a:solidFill>
            <a:srgbClr val="CCEC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It worked to get me here</a:t>
            </a:r>
          </a:p>
        </p:txBody>
      </p:sp>
      <p:sp>
        <p:nvSpPr>
          <p:cNvPr id="34" name="Speech Bubble: Oval 33">
            <a:extLst>
              <a:ext uri="{FF2B5EF4-FFF2-40B4-BE49-F238E27FC236}">
                <a16:creationId xmlns:a16="http://schemas.microsoft.com/office/drawing/2014/main" id="{FB8F807D-095E-0DB8-CF45-E25351199CC7}"/>
              </a:ext>
            </a:extLst>
          </p:cNvPr>
          <p:cNvSpPr/>
          <p:nvPr/>
        </p:nvSpPr>
        <p:spPr>
          <a:xfrm>
            <a:off x="191344" y="455054"/>
            <a:ext cx="1826021" cy="960834"/>
          </a:xfrm>
          <a:prstGeom prst="wedgeEllipseCallout">
            <a:avLst>
              <a:gd name="adj1" fmla="val 38414"/>
              <a:gd name="adj2" fmla="val 61141"/>
            </a:avLst>
          </a:prstGeom>
          <a:solidFill>
            <a:srgbClr val="CCEC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Nice to go to anyone</a:t>
            </a:r>
          </a:p>
        </p:txBody>
      </p:sp>
      <p:sp>
        <p:nvSpPr>
          <p:cNvPr id="36" name="Speech Bubble: Oval 35">
            <a:extLst>
              <a:ext uri="{FF2B5EF4-FFF2-40B4-BE49-F238E27FC236}">
                <a16:creationId xmlns:a16="http://schemas.microsoft.com/office/drawing/2014/main" id="{617E3167-DF55-B79F-E823-847FBAF74C5C}"/>
              </a:ext>
            </a:extLst>
          </p:cNvPr>
          <p:cNvSpPr/>
          <p:nvPr/>
        </p:nvSpPr>
        <p:spPr>
          <a:xfrm>
            <a:off x="79766" y="1808594"/>
            <a:ext cx="1530161" cy="522255"/>
          </a:xfrm>
          <a:prstGeom prst="wedgeEllipseCallout">
            <a:avLst>
              <a:gd name="adj1" fmla="val 58711"/>
              <a:gd name="adj2" fmla="val 5698"/>
            </a:avLst>
          </a:prstGeom>
          <a:solidFill>
            <a:srgbClr val="CCEC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 like it</a:t>
            </a: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053EF30F-4C94-23D8-A666-71B4476C6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7" y="5520166"/>
            <a:ext cx="2664296" cy="1221901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91454BC-54EE-E84F-E3CD-C73EB4384F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1" t="8333" r="1569" b="4326"/>
          <a:stretch/>
        </p:blipFill>
        <p:spPr bwMode="auto">
          <a:xfrm>
            <a:off x="10267546" y="416076"/>
            <a:ext cx="1893177" cy="129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878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393</Words>
  <Application>Microsoft Office PowerPoint</Application>
  <PresentationFormat>Widescreen</PresentationFormat>
  <Paragraphs>65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Clarity</vt:lpstr>
      <vt:lpstr>Finding cards</vt:lpstr>
      <vt:lpstr>Finding Cards are now routinely given to every visitor entering our Emergency Department</vt:lpstr>
      <vt:lpstr>Finding Cards Improve Friend and Family Experience</vt:lpstr>
      <vt:lpstr>Finding Cards Improve Staff Experience and Improve Patient Safety</vt:lpstr>
      <vt:lpstr>Transferability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Joanna Rowlinson</dc:creator>
  <cp:lastModifiedBy>Joanna Rowlinson</cp:lastModifiedBy>
  <cp:revision>159</cp:revision>
  <dcterms:created xsi:type="dcterms:W3CDTF">2017-09-05T16:39:05Z</dcterms:created>
  <dcterms:modified xsi:type="dcterms:W3CDTF">2022-08-30T14:39:37Z</dcterms:modified>
</cp:coreProperties>
</file>