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0" r:id="rId3"/>
    <p:sldId id="351" r:id="rId4"/>
    <p:sldId id="342" r:id="rId5"/>
    <p:sldId id="343" r:id="rId6"/>
    <p:sldId id="352" r:id="rId7"/>
    <p:sldId id="359" r:id="rId8"/>
    <p:sldId id="355" r:id="rId9"/>
    <p:sldId id="357" r:id="rId10"/>
    <p:sldId id="337" r:id="rId11"/>
    <p:sldId id="378" r:id="rId12"/>
    <p:sldId id="274" r:id="rId13"/>
    <p:sldId id="278" r:id="rId14"/>
    <p:sldId id="260" r:id="rId15"/>
    <p:sldId id="279" r:id="rId16"/>
    <p:sldId id="283" r:id="rId17"/>
    <p:sldId id="288" r:id="rId18"/>
    <p:sldId id="30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85" autoAdjust="0"/>
  </p:normalViewPr>
  <p:slideViewPr>
    <p:cSldViewPr>
      <p:cViewPr varScale="1">
        <p:scale>
          <a:sx n="59" d="100"/>
          <a:sy n="59" d="100"/>
        </p:scale>
        <p:origin x="115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Sheet1!$C$6</c:f>
              <c:strCache>
                <c:ptCount val="1"/>
                <c:pt idx="0">
                  <c:v>Face to Face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Sheet1!$D$5:$AM$5</c:f>
              <c:numCache>
                <c:formatCode>mmm\-yy</c:formatCode>
                <c:ptCount val="36"/>
                <c:pt idx="0">
                  <c:v>43556</c:v>
                </c:pt>
                <c:pt idx="1">
                  <c:v>43586</c:v>
                </c:pt>
                <c:pt idx="2">
                  <c:v>43617</c:v>
                </c:pt>
                <c:pt idx="3">
                  <c:v>43647</c:v>
                </c:pt>
                <c:pt idx="4">
                  <c:v>43678</c:v>
                </c:pt>
                <c:pt idx="5">
                  <c:v>43709</c:v>
                </c:pt>
                <c:pt idx="6">
                  <c:v>43739</c:v>
                </c:pt>
                <c:pt idx="7">
                  <c:v>43770</c:v>
                </c:pt>
                <c:pt idx="8">
                  <c:v>43800</c:v>
                </c:pt>
                <c:pt idx="9">
                  <c:v>43831</c:v>
                </c:pt>
                <c:pt idx="10">
                  <c:v>43862</c:v>
                </c:pt>
                <c:pt idx="11">
                  <c:v>43891</c:v>
                </c:pt>
                <c:pt idx="12">
                  <c:v>43922</c:v>
                </c:pt>
                <c:pt idx="13">
                  <c:v>43952</c:v>
                </c:pt>
                <c:pt idx="14">
                  <c:v>43983</c:v>
                </c:pt>
                <c:pt idx="15">
                  <c:v>44013</c:v>
                </c:pt>
                <c:pt idx="16">
                  <c:v>44044</c:v>
                </c:pt>
                <c:pt idx="17">
                  <c:v>44075</c:v>
                </c:pt>
                <c:pt idx="18">
                  <c:v>44105</c:v>
                </c:pt>
                <c:pt idx="19">
                  <c:v>44136</c:v>
                </c:pt>
                <c:pt idx="20">
                  <c:v>44166</c:v>
                </c:pt>
                <c:pt idx="21">
                  <c:v>44197</c:v>
                </c:pt>
                <c:pt idx="22">
                  <c:v>44228</c:v>
                </c:pt>
                <c:pt idx="23">
                  <c:v>44256</c:v>
                </c:pt>
                <c:pt idx="24">
                  <c:v>44287</c:v>
                </c:pt>
                <c:pt idx="25">
                  <c:v>44317</c:v>
                </c:pt>
                <c:pt idx="26">
                  <c:v>44348</c:v>
                </c:pt>
                <c:pt idx="27">
                  <c:v>44378</c:v>
                </c:pt>
                <c:pt idx="28">
                  <c:v>44409</c:v>
                </c:pt>
                <c:pt idx="29">
                  <c:v>44440</c:v>
                </c:pt>
                <c:pt idx="30">
                  <c:v>44470</c:v>
                </c:pt>
                <c:pt idx="31">
                  <c:v>44501</c:v>
                </c:pt>
                <c:pt idx="32">
                  <c:v>44531</c:v>
                </c:pt>
                <c:pt idx="33">
                  <c:v>44562</c:v>
                </c:pt>
                <c:pt idx="34">
                  <c:v>44593</c:v>
                </c:pt>
                <c:pt idx="35">
                  <c:v>44621</c:v>
                </c:pt>
              </c:numCache>
            </c:numRef>
          </c:cat>
          <c:val>
            <c:numRef>
              <c:f>Sheet1!$D$6:$AM$6</c:f>
              <c:numCache>
                <c:formatCode>General</c:formatCode>
                <c:ptCount val="36"/>
                <c:pt idx="0">
                  <c:v>7030</c:v>
                </c:pt>
                <c:pt idx="1">
                  <c:v>7803</c:v>
                </c:pt>
                <c:pt idx="2">
                  <c:v>7605</c:v>
                </c:pt>
                <c:pt idx="3">
                  <c:v>8524</c:v>
                </c:pt>
                <c:pt idx="4">
                  <c:v>6744</c:v>
                </c:pt>
                <c:pt idx="5">
                  <c:v>7721</c:v>
                </c:pt>
                <c:pt idx="6">
                  <c:v>8018</c:v>
                </c:pt>
                <c:pt idx="7">
                  <c:v>7604</c:v>
                </c:pt>
                <c:pt idx="8">
                  <c:v>5512</c:v>
                </c:pt>
                <c:pt idx="9">
                  <c:v>8273</c:v>
                </c:pt>
                <c:pt idx="10">
                  <c:v>7287</c:v>
                </c:pt>
                <c:pt idx="11">
                  <c:v>5723</c:v>
                </c:pt>
                <c:pt idx="12">
                  <c:v>148</c:v>
                </c:pt>
                <c:pt idx="13">
                  <c:v>68</c:v>
                </c:pt>
                <c:pt idx="14">
                  <c:v>76</c:v>
                </c:pt>
                <c:pt idx="15">
                  <c:v>206</c:v>
                </c:pt>
                <c:pt idx="16">
                  <c:v>417</c:v>
                </c:pt>
                <c:pt idx="17">
                  <c:v>373</c:v>
                </c:pt>
                <c:pt idx="18">
                  <c:v>281</c:v>
                </c:pt>
                <c:pt idx="19">
                  <c:v>292</c:v>
                </c:pt>
                <c:pt idx="20">
                  <c:v>185</c:v>
                </c:pt>
                <c:pt idx="21">
                  <c:v>129</c:v>
                </c:pt>
                <c:pt idx="22">
                  <c:v>113</c:v>
                </c:pt>
                <c:pt idx="23">
                  <c:v>157</c:v>
                </c:pt>
                <c:pt idx="24">
                  <c:v>121</c:v>
                </c:pt>
                <c:pt idx="25">
                  <c:v>151</c:v>
                </c:pt>
                <c:pt idx="26">
                  <c:v>197</c:v>
                </c:pt>
                <c:pt idx="27">
                  <c:v>147</c:v>
                </c:pt>
                <c:pt idx="28">
                  <c:v>1385</c:v>
                </c:pt>
                <c:pt idx="29">
                  <c:v>2737</c:v>
                </c:pt>
                <c:pt idx="30">
                  <c:v>2896</c:v>
                </c:pt>
                <c:pt idx="31">
                  <c:v>3544</c:v>
                </c:pt>
                <c:pt idx="32">
                  <c:v>2584</c:v>
                </c:pt>
                <c:pt idx="33">
                  <c:v>3126</c:v>
                </c:pt>
                <c:pt idx="34">
                  <c:v>3387</c:v>
                </c:pt>
                <c:pt idx="35">
                  <c:v>3998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85-47D1-9354-9262B4B7C9B3}"/>
            </c:ext>
          </c:extLst>
        </c:ser>
        <c:ser>
          <c:idx val="1"/>
          <c:order val="1"/>
          <c:tx>
            <c:strRef>
              <c:f>Sheet1!$C$7</c:f>
              <c:strCache>
                <c:ptCount val="1"/>
                <c:pt idx="0">
                  <c:v>Telemedicine AA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Sheet1!$D$5:$AM$5</c:f>
              <c:numCache>
                <c:formatCode>mmm\-yy</c:formatCode>
                <c:ptCount val="36"/>
                <c:pt idx="0">
                  <c:v>43556</c:v>
                </c:pt>
                <c:pt idx="1">
                  <c:v>43586</c:v>
                </c:pt>
                <c:pt idx="2">
                  <c:v>43617</c:v>
                </c:pt>
                <c:pt idx="3">
                  <c:v>43647</c:v>
                </c:pt>
                <c:pt idx="4">
                  <c:v>43678</c:v>
                </c:pt>
                <c:pt idx="5">
                  <c:v>43709</c:v>
                </c:pt>
                <c:pt idx="6">
                  <c:v>43739</c:v>
                </c:pt>
                <c:pt idx="7">
                  <c:v>43770</c:v>
                </c:pt>
                <c:pt idx="8">
                  <c:v>43800</c:v>
                </c:pt>
                <c:pt idx="9">
                  <c:v>43831</c:v>
                </c:pt>
                <c:pt idx="10">
                  <c:v>43862</c:v>
                </c:pt>
                <c:pt idx="11">
                  <c:v>43891</c:v>
                </c:pt>
                <c:pt idx="12">
                  <c:v>43922</c:v>
                </c:pt>
                <c:pt idx="13">
                  <c:v>43952</c:v>
                </c:pt>
                <c:pt idx="14">
                  <c:v>43983</c:v>
                </c:pt>
                <c:pt idx="15">
                  <c:v>44013</c:v>
                </c:pt>
                <c:pt idx="16">
                  <c:v>44044</c:v>
                </c:pt>
                <c:pt idx="17">
                  <c:v>44075</c:v>
                </c:pt>
                <c:pt idx="18">
                  <c:v>44105</c:v>
                </c:pt>
                <c:pt idx="19">
                  <c:v>44136</c:v>
                </c:pt>
                <c:pt idx="20">
                  <c:v>44166</c:v>
                </c:pt>
                <c:pt idx="21">
                  <c:v>44197</c:v>
                </c:pt>
                <c:pt idx="22">
                  <c:v>44228</c:v>
                </c:pt>
                <c:pt idx="23">
                  <c:v>44256</c:v>
                </c:pt>
                <c:pt idx="24">
                  <c:v>44287</c:v>
                </c:pt>
                <c:pt idx="25">
                  <c:v>44317</c:v>
                </c:pt>
                <c:pt idx="26">
                  <c:v>44348</c:v>
                </c:pt>
                <c:pt idx="27">
                  <c:v>44378</c:v>
                </c:pt>
                <c:pt idx="28">
                  <c:v>44409</c:v>
                </c:pt>
                <c:pt idx="29">
                  <c:v>44440</c:v>
                </c:pt>
                <c:pt idx="30">
                  <c:v>44470</c:v>
                </c:pt>
                <c:pt idx="31">
                  <c:v>44501</c:v>
                </c:pt>
                <c:pt idx="32">
                  <c:v>44531</c:v>
                </c:pt>
                <c:pt idx="33">
                  <c:v>44562</c:v>
                </c:pt>
                <c:pt idx="34">
                  <c:v>44593</c:v>
                </c:pt>
                <c:pt idx="35">
                  <c:v>44621</c:v>
                </c:pt>
              </c:numCache>
            </c:numRef>
          </c:cat>
          <c:val>
            <c:numRef>
              <c:f>Sheet1!$D$7:$AM$7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377</c:v>
                </c:pt>
                <c:pt idx="17">
                  <c:v>2207</c:v>
                </c:pt>
                <c:pt idx="18">
                  <c:v>2833</c:v>
                </c:pt>
                <c:pt idx="19">
                  <c:v>3233</c:v>
                </c:pt>
                <c:pt idx="20">
                  <c:v>2112</c:v>
                </c:pt>
                <c:pt idx="21">
                  <c:v>2628</c:v>
                </c:pt>
                <c:pt idx="22">
                  <c:v>2197</c:v>
                </c:pt>
                <c:pt idx="23">
                  <c:v>2910</c:v>
                </c:pt>
                <c:pt idx="24">
                  <c:v>3657</c:v>
                </c:pt>
                <c:pt idx="25">
                  <c:v>4072</c:v>
                </c:pt>
                <c:pt idx="26">
                  <c:v>4617</c:v>
                </c:pt>
                <c:pt idx="27">
                  <c:v>4142</c:v>
                </c:pt>
                <c:pt idx="28">
                  <c:v>2189</c:v>
                </c:pt>
                <c:pt idx="29">
                  <c:v>1927</c:v>
                </c:pt>
                <c:pt idx="30">
                  <c:v>1664</c:v>
                </c:pt>
                <c:pt idx="31">
                  <c:v>1624</c:v>
                </c:pt>
                <c:pt idx="32">
                  <c:v>1072</c:v>
                </c:pt>
                <c:pt idx="33">
                  <c:v>1093</c:v>
                </c:pt>
                <c:pt idx="34">
                  <c:v>972</c:v>
                </c:pt>
                <c:pt idx="35">
                  <c:v>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85-47D1-9354-9262B4B7C9B3}"/>
            </c:ext>
          </c:extLst>
        </c:ser>
        <c:ser>
          <c:idx val="2"/>
          <c:order val="2"/>
          <c:tx>
            <c:strRef>
              <c:f>Sheet1!$C$8</c:f>
              <c:strCache>
                <c:ptCount val="1"/>
                <c:pt idx="0">
                  <c:v>Telemedicine (MS Teams)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Sheet1!$D$5:$AM$5</c:f>
              <c:numCache>
                <c:formatCode>mmm\-yy</c:formatCode>
                <c:ptCount val="36"/>
                <c:pt idx="0">
                  <c:v>43556</c:v>
                </c:pt>
                <c:pt idx="1">
                  <c:v>43586</c:v>
                </c:pt>
                <c:pt idx="2">
                  <c:v>43617</c:v>
                </c:pt>
                <c:pt idx="3">
                  <c:v>43647</c:v>
                </c:pt>
                <c:pt idx="4">
                  <c:v>43678</c:v>
                </c:pt>
                <c:pt idx="5">
                  <c:v>43709</c:v>
                </c:pt>
                <c:pt idx="6">
                  <c:v>43739</c:v>
                </c:pt>
                <c:pt idx="7">
                  <c:v>43770</c:v>
                </c:pt>
                <c:pt idx="8">
                  <c:v>43800</c:v>
                </c:pt>
                <c:pt idx="9">
                  <c:v>43831</c:v>
                </c:pt>
                <c:pt idx="10">
                  <c:v>43862</c:v>
                </c:pt>
                <c:pt idx="11">
                  <c:v>43891</c:v>
                </c:pt>
                <c:pt idx="12">
                  <c:v>43922</c:v>
                </c:pt>
                <c:pt idx="13">
                  <c:v>43952</c:v>
                </c:pt>
                <c:pt idx="14">
                  <c:v>43983</c:v>
                </c:pt>
                <c:pt idx="15">
                  <c:v>44013</c:v>
                </c:pt>
                <c:pt idx="16">
                  <c:v>44044</c:v>
                </c:pt>
                <c:pt idx="17">
                  <c:v>44075</c:v>
                </c:pt>
                <c:pt idx="18">
                  <c:v>44105</c:v>
                </c:pt>
                <c:pt idx="19">
                  <c:v>44136</c:v>
                </c:pt>
                <c:pt idx="20">
                  <c:v>44166</c:v>
                </c:pt>
                <c:pt idx="21">
                  <c:v>44197</c:v>
                </c:pt>
                <c:pt idx="22">
                  <c:v>44228</c:v>
                </c:pt>
                <c:pt idx="23">
                  <c:v>44256</c:v>
                </c:pt>
                <c:pt idx="24">
                  <c:v>44287</c:v>
                </c:pt>
                <c:pt idx="25">
                  <c:v>44317</c:v>
                </c:pt>
                <c:pt idx="26">
                  <c:v>44348</c:v>
                </c:pt>
                <c:pt idx="27">
                  <c:v>44378</c:v>
                </c:pt>
                <c:pt idx="28">
                  <c:v>44409</c:v>
                </c:pt>
                <c:pt idx="29">
                  <c:v>44440</c:v>
                </c:pt>
                <c:pt idx="30">
                  <c:v>44470</c:v>
                </c:pt>
                <c:pt idx="31">
                  <c:v>44501</c:v>
                </c:pt>
                <c:pt idx="32">
                  <c:v>44531</c:v>
                </c:pt>
                <c:pt idx="33">
                  <c:v>44562</c:v>
                </c:pt>
                <c:pt idx="34">
                  <c:v>44593</c:v>
                </c:pt>
                <c:pt idx="35">
                  <c:v>44621</c:v>
                </c:pt>
              </c:numCache>
            </c:numRef>
          </c:cat>
          <c:val>
            <c:numRef>
              <c:f>Sheet1!$D$8:$AM$8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14</c:v>
                </c:pt>
                <c:pt idx="20">
                  <c:v>31</c:v>
                </c:pt>
                <c:pt idx="21">
                  <c:v>25</c:v>
                </c:pt>
                <c:pt idx="22">
                  <c:v>11</c:v>
                </c:pt>
                <c:pt idx="23">
                  <c:v>4</c:v>
                </c:pt>
                <c:pt idx="24">
                  <c:v>13</c:v>
                </c:pt>
                <c:pt idx="25">
                  <c:v>27</c:v>
                </c:pt>
                <c:pt idx="26">
                  <c:v>32</c:v>
                </c:pt>
                <c:pt idx="27">
                  <c:v>2</c:v>
                </c:pt>
                <c:pt idx="28">
                  <c:v>3</c:v>
                </c:pt>
                <c:pt idx="29">
                  <c:v>29</c:v>
                </c:pt>
                <c:pt idx="30">
                  <c:v>18</c:v>
                </c:pt>
                <c:pt idx="31">
                  <c:v>17</c:v>
                </c:pt>
                <c:pt idx="32">
                  <c:v>15</c:v>
                </c:pt>
                <c:pt idx="33">
                  <c:v>37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85-47D1-9354-9262B4B7C9B3}"/>
            </c:ext>
          </c:extLst>
        </c:ser>
        <c:ser>
          <c:idx val="3"/>
          <c:order val="3"/>
          <c:tx>
            <c:strRef>
              <c:f>Sheet1!$C$9</c:f>
              <c:strCache>
                <c:ptCount val="1"/>
                <c:pt idx="0">
                  <c:v>Telephone</c:v>
                </c:pt>
              </c:strCache>
            </c:strRef>
          </c:tx>
          <c:spPr>
            <a:solidFill>
              <a:srgbClr val="13969D"/>
            </a:solidFill>
            <a:ln>
              <a:noFill/>
            </a:ln>
            <a:effectLst/>
          </c:spPr>
          <c:invertIfNegative val="0"/>
          <c:cat>
            <c:numRef>
              <c:f>Sheet1!$D$5:$AM$5</c:f>
              <c:numCache>
                <c:formatCode>mmm\-yy</c:formatCode>
                <c:ptCount val="36"/>
                <c:pt idx="0">
                  <c:v>43556</c:v>
                </c:pt>
                <c:pt idx="1">
                  <c:v>43586</c:v>
                </c:pt>
                <c:pt idx="2">
                  <c:v>43617</c:v>
                </c:pt>
                <c:pt idx="3">
                  <c:v>43647</c:v>
                </c:pt>
                <c:pt idx="4">
                  <c:v>43678</c:v>
                </c:pt>
                <c:pt idx="5">
                  <c:v>43709</c:v>
                </c:pt>
                <c:pt idx="6">
                  <c:v>43739</c:v>
                </c:pt>
                <c:pt idx="7">
                  <c:v>43770</c:v>
                </c:pt>
                <c:pt idx="8">
                  <c:v>43800</c:v>
                </c:pt>
                <c:pt idx="9">
                  <c:v>43831</c:v>
                </c:pt>
                <c:pt idx="10">
                  <c:v>43862</c:v>
                </c:pt>
                <c:pt idx="11">
                  <c:v>43891</c:v>
                </c:pt>
                <c:pt idx="12">
                  <c:v>43922</c:v>
                </c:pt>
                <c:pt idx="13">
                  <c:v>43952</c:v>
                </c:pt>
                <c:pt idx="14">
                  <c:v>43983</c:v>
                </c:pt>
                <c:pt idx="15">
                  <c:v>44013</c:v>
                </c:pt>
                <c:pt idx="16">
                  <c:v>44044</c:v>
                </c:pt>
                <c:pt idx="17">
                  <c:v>44075</c:v>
                </c:pt>
                <c:pt idx="18">
                  <c:v>44105</c:v>
                </c:pt>
                <c:pt idx="19">
                  <c:v>44136</c:v>
                </c:pt>
                <c:pt idx="20">
                  <c:v>44166</c:v>
                </c:pt>
                <c:pt idx="21">
                  <c:v>44197</c:v>
                </c:pt>
                <c:pt idx="22">
                  <c:v>44228</c:v>
                </c:pt>
                <c:pt idx="23">
                  <c:v>44256</c:v>
                </c:pt>
                <c:pt idx="24">
                  <c:v>44287</c:v>
                </c:pt>
                <c:pt idx="25">
                  <c:v>44317</c:v>
                </c:pt>
                <c:pt idx="26">
                  <c:v>44348</c:v>
                </c:pt>
                <c:pt idx="27">
                  <c:v>44378</c:v>
                </c:pt>
                <c:pt idx="28">
                  <c:v>44409</c:v>
                </c:pt>
                <c:pt idx="29">
                  <c:v>44440</c:v>
                </c:pt>
                <c:pt idx="30">
                  <c:v>44470</c:v>
                </c:pt>
                <c:pt idx="31">
                  <c:v>44501</c:v>
                </c:pt>
                <c:pt idx="32">
                  <c:v>44531</c:v>
                </c:pt>
                <c:pt idx="33">
                  <c:v>44562</c:v>
                </c:pt>
                <c:pt idx="34">
                  <c:v>44593</c:v>
                </c:pt>
                <c:pt idx="35">
                  <c:v>44621</c:v>
                </c:pt>
              </c:numCache>
            </c:numRef>
          </c:cat>
          <c:val>
            <c:numRef>
              <c:f>Sheet1!$D$9:$AM$9</c:f>
              <c:numCache>
                <c:formatCode>General</c:formatCode>
                <c:ptCount val="36"/>
                <c:pt idx="0">
                  <c:v>11</c:v>
                </c:pt>
                <c:pt idx="1">
                  <c:v>14</c:v>
                </c:pt>
                <c:pt idx="2">
                  <c:v>12</c:v>
                </c:pt>
                <c:pt idx="3">
                  <c:v>14</c:v>
                </c:pt>
                <c:pt idx="4">
                  <c:v>17</c:v>
                </c:pt>
                <c:pt idx="5">
                  <c:v>12</c:v>
                </c:pt>
                <c:pt idx="6">
                  <c:v>29</c:v>
                </c:pt>
                <c:pt idx="7">
                  <c:v>20</c:v>
                </c:pt>
                <c:pt idx="8">
                  <c:v>16</c:v>
                </c:pt>
                <c:pt idx="9">
                  <c:v>32</c:v>
                </c:pt>
                <c:pt idx="10">
                  <c:v>23</c:v>
                </c:pt>
                <c:pt idx="11">
                  <c:v>2737</c:v>
                </c:pt>
                <c:pt idx="12">
                  <c:v>1459</c:v>
                </c:pt>
                <c:pt idx="13">
                  <c:v>378</c:v>
                </c:pt>
                <c:pt idx="14">
                  <c:v>340</c:v>
                </c:pt>
                <c:pt idx="15">
                  <c:v>516</c:v>
                </c:pt>
                <c:pt idx="16">
                  <c:v>240</c:v>
                </c:pt>
                <c:pt idx="17">
                  <c:v>526</c:v>
                </c:pt>
                <c:pt idx="18">
                  <c:v>606</c:v>
                </c:pt>
                <c:pt idx="19">
                  <c:v>830</c:v>
                </c:pt>
                <c:pt idx="20">
                  <c:v>545</c:v>
                </c:pt>
                <c:pt idx="21">
                  <c:v>589</c:v>
                </c:pt>
                <c:pt idx="22">
                  <c:v>633</c:v>
                </c:pt>
                <c:pt idx="23">
                  <c:v>713</c:v>
                </c:pt>
                <c:pt idx="24">
                  <c:v>722</c:v>
                </c:pt>
                <c:pt idx="25">
                  <c:v>827</c:v>
                </c:pt>
                <c:pt idx="26">
                  <c:v>1002</c:v>
                </c:pt>
                <c:pt idx="27">
                  <c:v>949</c:v>
                </c:pt>
                <c:pt idx="28">
                  <c:v>592</c:v>
                </c:pt>
                <c:pt idx="29">
                  <c:v>400</c:v>
                </c:pt>
                <c:pt idx="30">
                  <c:v>245</c:v>
                </c:pt>
                <c:pt idx="31">
                  <c:v>211</c:v>
                </c:pt>
                <c:pt idx="32">
                  <c:v>211</c:v>
                </c:pt>
                <c:pt idx="33">
                  <c:v>167</c:v>
                </c:pt>
                <c:pt idx="34">
                  <c:v>188</c:v>
                </c:pt>
                <c:pt idx="35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85-47D1-9354-9262B4B7C9B3}"/>
            </c:ext>
          </c:extLst>
        </c:ser>
        <c:ser>
          <c:idx val="4"/>
          <c:order val="4"/>
          <c:tx>
            <c:strRef>
              <c:f>Sheet1!$C$10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Sheet1!$D$5:$AM$5</c:f>
              <c:numCache>
                <c:formatCode>mmm\-yy</c:formatCode>
                <c:ptCount val="36"/>
                <c:pt idx="0">
                  <c:v>43556</c:v>
                </c:pt>
                <c:pt idx="1">
                  <c:v>43586</c:v>
                </c:pt>
                <c:pt idx="2">
                  <c:v>43617</c:v>
                </c:pt>
                <c:pt idx="3">
                  <c:v>43647</c:v>
                </c:pt>
                <c:pt idx="4">
                  <c:v>43678</c:v>
                </c:pt>
                <c:pt idx="5">
                  <c:v>43709</c:v>
                </c:pt>
                <c:pt idx="6">
                  <c:v>43739</c:v>
                </c:pt>
                <c:pt idx="7">
                  <c:v>43770</c:v>
                </c:pt>
                <c:pt idx="8">
                  <c:v>43800</c:v>
                </c:pt>
                <c:pt idx="9">
                  <c:v>43831</c:v>
                </c:pt>
                <c:pt idx="10">
                  <c:v>43862</c:v>
                </c:pt>
                <c:pt idx="11">
                  <c:v>43891</c:v>
                </c:pt>
                <c:pt idx="12">
                  <c:v>43922</c:v>
                </c:pt>
                <c:pt idx="13">
                  <c:v>43952</c:v>
                </c:pt>
                <c:pt idx="14">
                  <c:v>43983</c:v>
                </c:pt>
                <c:pt idx="15">
                  <c:v>44013</c:v>
                </c:pt>
                <c:pt idx="16">
                  <c:v>44044</c:v>
                </c:pt>
                <c:pt idx="17">
                  <c:v>44075</c:v>
                </c:pt>
                <c:pt idx="18">
                  <c:v>44105</c:v>
                </c:pt>
                <c:pt idx="19">
                  <c:v>44136</c:v>
                </c:pt>
                <c:pt idx="20">
                  <c:v>44166</c:v>
                </c:pt>
                <c:pt idx="21">
                  <c:v>44197</c:v>
                </c:pt>
                <c:pt idx="22">
                  <c:v>44228</c:v>
                </c:pt>
                <c:pt idx="23">
                  <c:v>44256</c:v>
                </c:pt>
                <c:pt idx="24">
                  <c:v>44287</c:v>
                </c:pt>
                <c:pt idx="25">
                  <c:v>44317</c:v>
                </c:pt>
                <c:pt idx="26">
                  <c:v>44348</c:v>
                </c:pt>
                <c:pt idx="27">
                  <c:v>44378</c:v>
                </c:pt>
                <c:pt idx="28">
                  <c:v>44409</c:v>
                </c:pt>
                <c:pt idx="29">
                  <c:v>44440</c:v>
                </c:pt>
                <c:pt idx="30">
                  <c:v>44470</c:v>
                </c:pt>
                <c:pt idx="31">
                  <c:v>44501</c:v>
                </c:pt>
                <c:pt idx="32">
                  <c:v>44531</c:v>
                </c:pt>
                <c:pt idx="33">
                  <c:v>44562</c:v>
                </c:pt>
                <c:pt idx="34">
                  <c:v>44593</c:v>
                </c:pt>
                <c:pt idx="35">
                  <c:v>44621</c:v>
                </c:pt>
              </c:numCache>
            </c:numRef>
          </c:cat>
          <c:val>
            <c:numRef>
              <c:f>Sheet1!$D$10:$AM$10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11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2</c:v>
                </c:pt>
                <c:pt idx="8">
                  <c:v>7</c:v>
                </c:pt>
                <c:pt idx="9">
                  <c:v>1</c:v>
                </c:pt>
                <c:pt idx="10">
                  <c:v>5</c:v>
                </c:pt>
                <c:pt idx="11">
                  <c:v>7</c:v>
                </c:pt>
                <c:pt idx="12">
                  <c:v>10</c:v>
                </c:pt>
                <c:pt idx="13">
                  <c:v>0</c:v>
                </c:pt>
                <c:pt idx="14">
                  <c:v>3</c:v>
                </c:pt>
                <c:pt idx="15">
                  <c:v>2</c:v>
                </c:pt>
                <c:pt idx="16">
                  <c:v>9</c:v>
                </c:pt>
                <c:pt idx="17">
                  <c:v>0</c:v>
                </c:pt>
                <c:pt idx="18">
                  <c:v>2</c:v>
                </c:pt>
                <c:pt idx="19">
                  <c:v>7</c:v>
                </c:pt>
                <c:pt idx="20">
                  <c:v>4</c:v>
                </c:pt>
                <c:pt idx="21">
                  <c:v>6</c:v>
                </c:pt>
                <c:pt idx="22">
                  <c:v>7</c:v>
                </c:pt>
                <c:pt idx="23">
                  <c:v>3</c:v>
                </c:pt>
                <c:pt idx="24">
                  <c:v>7</c:v>
                </c:pt>
                <c:pt idx="25">
                  <c:v>14</c:v>
                </c:pt>
                <c:pt idx="26">
                  <c:v>6</c:v>
                </c:pt>
                <c:pt idx="27">
                  <c:v>1</c:v>
                </c:pt>
                <c:pt idx="28">
                  <c:v>4</c:v>
                </c:pt>
                <c:pt idx="29">
                  <c:v>9</c:v>
                </c:pt>
                <c:pt idx="30">
                  <c:v>1</c:v>
                </c:pt>
                <c:pt idx="31">
                  <c:v>3</c:v>
                </c:pt>
                <c:pt idx="32">
                  <c:v>2</c:v>
                </c:pt>
                <c:pt idx="33">
                  <c:v>1</c:v>
                </c:pt>
                <c:pt idx="34">
                  <c:v>2</c:v>
                </c:pt>
                <c:pt idx="3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85-47D1-9354-9262B4B7C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4073208"/>
        <c:axId val="844075560"/>
      </c:barChart>
      <c:dateAx>
        <c:axId val="8440732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4075560"/>
        <c:crosses val="autoZero"/>
        <c:auto val="1"/>
        <c:lblOffset val="100"/>
        <c:baseTimeUnit val="months"/>
      </c:dateAx>
      <c:valAx>
        <c:axId val="844075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4073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Sheet1!$C$44</c:f>
              <c:strCache>
                <c:ptCount val="1"/>
                <c:pt idx="0">
                  <c:v>Face to Face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Sheet1!$D$43:$AM$43</c:f>
              <c:numCache>
                <c:formatCode>mmm\-yy</c:formatCode>
                <c:ptCount val="36"/>
                <c:pt idx="0">
                  <c:v>43556</c:v>
                </c:pt>
                <c:pt idx="1">
                  <c:v>43586</c:v>
                </c:pt>
                <c:pt idx="2">
                  <c:v>43617</c:v>
                </c:pt>
                <c:pt idx="3">
                  <c:v>43647</c:v>
                </c:pt>
                <c:pt idx="4">
                  <c:v>43678</c:v>
                </c:pt>
                <c:pt idx="5">
                  <c:v>43709</c:v>
                </c:pt>
                <c:pt idx="6">
                  <c:v>43739</c:v>
                </c:pt>
                <c:pt idx="7">
                  <c:v>43770</c:v>
                </c:pt>
                <c:pt idx="8">
                  <c:v>43800</c:v>
                </c:pt>
                <c:pt idx="9">
                  <c:v>43831</c:v>
                </c:pt>
                <c:pt idx="10">
                  <c:v>43862</c:v>
                </c:pt>
                <c:pt idx="11">
                  <c:v>43891</c:v>
                </c:pt>
                <c:pt idx="12">
                  <c:v>43922</c:v>
                </c:pt>
                <c:pt idx="13">
                  <c:v>43952</c:v>
                </c:pt>
                <c:pt idx="14">
                  <c:v>43983</c:v>
                </c:pt>
                <c:pt idx="15">
                  <c:v>44013</c:v>
                </c:pt>
                <c:pt idx="16">
                  <c:v>44044</c:v>
                </c:pt>
                <c:pt idx="17">
                  <c:v>44075</c:v>
                </c:pt>
                <c:pt idx="18">
                  <c:v>44105</c:v>
                </c:pt>
                <c:pt idx="19">
                  <c:v>44136</c:v>
                </c:pt>
                <c:pt idx="20">
                  <c:v>44166</c:v>
                </c:pt>
                <c:pt idx="21">
                  <c:v>44197</c:v>
                </c:pt>
                <c:pt idx="22">
                  <c:v>44228</c:v>
                </c:pt>
                <c:pt idx="23">
                  <c:v>44256</c:v>
                </c:pt>
                <c:pt idx="24">
                  <c:v>44287</c:v>
                </c:pt>
                <c:pt idx="25">
                  <c:v>44317</c:v>
                </c:pt>
                <c:pt idx="26">
                  <c:v>44348</c:v>
                </c:pt>
                <c:pt idx="27">
                  <c:v>44378</c:v>
                </c:pt>
                <c:pt idx="28">
                  <c:v>44409</c:v>
                </c:pt>
                <c:pt idx="29">
                  <c:v>44440</c:v>
                </c:pt>
                <c:pt idx="30">
                  <c:v>44470</c:v>
                </c:pt>
                <c:pt idx="31">
                  <c:v>44501</c:v>
                </c:pt>
                <c:pt idx="32">
                  <c:v>44531</c:v>
                </c:pt>
                <c:pt idx="33">
                  <c:v>44562</c:v>
                </c:pt>
                <c:pt idx="34">
                  <c:v>44593</c:v>
                </c:pt>
                <c:pt idx="35">
                  <c:v>44621</c:v>
                </c:pt>
              </c:numCache>
            </c:numRef>
          </c:cat>
          <c:val>
            <c:numRef>
              <c:f>Sheet1!$D$44:$AM$44</c:f>
              <c:numCache>
                <c:formatCode>General</c:formatCode>
                <c:ptCount val="36"/>
                <c:pt idx="0">
                  <c:v>1872</c:v>
                </c:pt>
                <c:pt idx="1">
                  <c:v>2268</c:v>
                </c:pt>
                <c:pt idx="2">
                  <c:v>2749</c:v>
                </c:pt>
                <c:pt idx="3">
                  <c:v>1922</c:v>
                </c:pt>
                <c:pt idx="4">
                  <c:v>982</c:v>
                </c:pt>
                <c:pt idx="5">
                  <c:v>1785</c:v>
                </c:pt>
                <c:pt idx="6">
                  <c:v>2230</c:v>
                </c:pt>
                <c:pt idx="7">
                  <c:v>2407</c:v>
                </c:pt>
                <c:pt idx="8">
                  <c:v>1567</c:v>
                </c:pt>
                <c:pt idx="9">
                  <c:v>2754</c:v>
                </c:pt>
                <c:pt idx="10">
                  <c:v>2100</c:v>
                </c:pt>
                <c:pt idx="11">
                  <c:v>2280</c:v>
                </c:pt>
                <c:pt idx="12">
                  <c:v>350</c:v>
                </c:pt>
                <c:pt idx="13">
                  <c:v>158</c:v>
                </c:pt>
                <c:pt idx="14">
                  <c:v>206</c:v>
                </c:pt>
                <c:pt idx="15">
                  <c:v>419</c:v>
                </c:pt>
                <c:pt idx="16">
                  <c:v>124</c:v>
                </c:pt>
                <c:pt idx="17">
                  <c:v>110</c:v>
                </c:pt>
                <c:pt idx="18">
                  <c:v>268</c:v>
                </c:pt>
                <c:pt idx="19">
                  <c:v>489</c:v>
                </c:pt>
                <c:pt idx="20">
                  <c:v>256</c:v>
                </c:pt>
                <c:pt idx="21">
                  <c:v>247</c:v>
                </c:pt>
                <c:pt idx="22">
                  <c:v>232</c:v>
                </c:pt>
                <c:pt idx="23">
                  <c:v>516</c:v>
                </c:pt>
                <c:pt idx="24">
                  <c:v>438</c:v>
                </c:pt>
                <c:pt idx="25">
                  <c:v>677</c:v>
                </c:pt>
                <c:pt idx="26">
                  <c:v>733</c:v>
                </c:pt>
                <c:pt idx="27">
                  <c:v>575</c:v>
                </c:pt>
                <c:pt idx="28">
                  <c:v>447</c:v>
                </c:pt>
                <c:pt idx="29">
                  <c:v>692</c:v>
                </c:pt>
                <c:pt idx="30">
                  <c:v>911</c:v>
                </c:pt>
                <c:pt idx="31">
                  <c:v>904</c:v>
                </c:pt>
                <c:pt idx="32">
                  <c:v>592</c:v>
                </c:pt>
                <c:pt idx="33">
                  <c:v>877</c:v>
                </c:pt>
                <c:pt idx="34">
                  <c:v>894</c:v>
                </c:pt>
                <c:pt idx="35">
                  <c:v>1010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8A-4A34-9E5F-5ADB8043B64E}"/>
            </c:ext>
          </c:extLst>
        </c:ser>
        <c:ser>
          <c:idx val="1"/>
          <c:order val="1"/>
          <c:tx>
            <c:strRef>
              <c:f>Sheet1!$C$45</c:f>
              <c:strCache>
                <c:ptCount val="1"/>
                <c:pt idx="0">
                  <c:v>Telemedicine AA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Sheet1!$D$43:$AM$43</c:f>
              <c:numCache>
                <c:formatCode>mmm\-yy</c:formatCode>
                <c:ptCount val="36"/>
                <c:pt idx="0">
                  <c:v>43556</c:v>
                </c:pt>
                <c:pt idx="1">
                  <c:v>43586</c:v>
                </c:pt>
                <c:pt idx="2">
                  <c:v>43617</c:v>
                </c:pt>
                <c:pt idx="3">
                  <c:v>43647</c:v>
                </c:pt>
                <c:pt idx="4">
                  <c:v>43678</c:v>
                </c:pt>
                <c:pt idx="5">
                  <c:v>43709</c:v>
                </c:pt>
                <c:pt idx="6">
                  <c:v>43739</c:v>
                </c:pt>
                <c:pt idx="7">
                  <c:v>43770</c:v>
                </c:pt>
                <c:pt idx="8">
                  <c:v>43800</c:v>
                </c:pt>
                <c:pt idx="9">
                  <c:v>43831</c:v>
                </c:pt>
                <c:pt idx="10">
                  <c:v>43862</c:v>
                </c:pt>
                <c:pt idx="11">
                  <c:v>43891</c:v>
                </c:pt>
                <c:pt idx="12">
                  <c:v>43922</c:v>
                </c:pt>
                <c:pt idx="13">
                  <c:v>43952</c:v>
                </c:pt>
                <c:pt idx="14">
                  <c:v>43983</c:v>
                </c:pt>
                <c:pt idx="15">
                  <c:v>44013</c:v>
                </c:pt>
                <c:pt idx="16">
                  <c:v>44044</c:v>
                </c:pt>
                <c:pt idx="17">
                  <c:v>44075</c:v>
                </c:pt>
                <c:pt idx="18">
                  <c:v>44105</c:v>
                </c:pt>
                <c:pt idx="19">
                  <c:v>44136</c:v>
                </c:pt>
                <c:pt idx="20">
                  <c:v>44166</c:v>
                </c:pt>
                <c:pt idx="21">
                  <c:v>44197</c:v>
                </c:pt>
                <c:pt idx="22">
                  <c:v>44228</c:v>
                </c:pt>
                <c:pt idx="23">
                  <c:v>44256</c:v>
                </c:pt>
                <c:pt idx="24">
                  <c:v>44287</c:v>
                </c:pt>
                <c:pt idx="25">
                  <c:v>44317</c:v>
                </c:pt>
                <c:pt idx="26">
                  <c:v>44348</c:v>
                </c:pt>
                <c:pt idx="27">
                  <c:v>44378</c:v>
                </c:pt>
                <c:pt idx="28">
                  <c:v>44409</c:v>
                </c:pt>
                <c:pt idx="29">
                  <c:v>44440</c:v>
                </c:pt>
                <c:pt idx="30">
                  <c:v>44470</c:v>
                </c:pt>
                <c:pt idx="31">
                  <c:v>44501</c:v>
                </c:pt>
                <c:pt idx="32">
                  <c:v>44531</c:v>
                </c:pt>
                <c:pt idx="33">
                  <c:v>44562</c:v>
                </c:pt>
                <c:pt idx="34">
                  <c:v>44593</c:v>
                </c:pt>
                <c:pt idx="35">
                  <c:v>44621</c:v>
                </c:pt>
              </c:numCache>
            </c:numRef>
          </c:cat>
          <c:val>
            <c:numRef>
              <c:f>Sheet1!$D$45:$AM$45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3</c:v>
                </c:pt>
                <c:pt idx="18">
                  <c:v>296</c:v>
                </c:pt>
                <c:pt idx="19">
                  <c:v>941</c:v>
                </c:pt>
                <c:pt idx="20">
                  <c:v>698</c:v>
                </c:pt>
                <c:pt idx="21">
                  <c:v>606</c:v>
                </c:pt>
                <c:pt idx="22">
                  <c:v>530</c:v>
                </c:pt>
                <c:pt idx="23">
                  <c:v>745</c:v>
                </c:pt>
                <c:pt idx="24">
                  <c:v>638</c:v>
                </c:pt>
                <c:pt idx="25">
                  <c:v>751</c:v>
                </c:pt>
                <c:pt idx="26">
                  <c:v>1002</c:v>
                </c:pt>
                <c:pt idx="27">
                  <c:v>924</c:v>
                </c:pt>
                <c:pt idx="28">
                  <c:v>741</c:v>
                </c:pt>
                <c:pt idx="29">
                  <c:v>836</c:v>
                </c:pt>
                <c:pt idx="30">
                  <c:v>661</c:v>
                </c:pt>
                <c:pt idx="31">
                  <c:v>590</c:v>
                </c:pt>
                <c:pt idx="32">
                  <c:v>336</c:v>
                </c:pt>
                <c:pt idx="33">
                  <c:v>419</c:v>
                </c:pt>
                <c:pt idx="34">
                  <c:v>344</c:v>
                </c:pt>
                <c:pt idx="35">
                  <c:v>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8A-4A34-9E5F-5ADB8043B64E}"/>
            </c:ext>
          </c:extLst>
        </c:ser>
        <c:ser>
          <c:idx val="2"/>
          <c:order val="2"/>
          <c:tx>
            <c:strRef>
              <c:f>Sheet1!$C$46</c:f>
              <c:strCache>
                <c:ptCount val="1"/>
                <c:pt idx="0">
                  <c:v>Telemedicine (MS Teams)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Sheet1!$D$43:$AM$43</c:f>
              <c:numCache>
                <c:formatCode>mmm\-yy</c:formatCode>
                <c:ptCount val="36"/>
                <c:pt idx="0">
                  <c:v>43556</c:v>
                </c:pt>
                <c:pt idx="1">
                  <c:v>43586</c:v>
                </c:pt>
                <c:pt idx="2">
                  <c:v>43617</c:v>
                </c:pt>
                <c:pt idx="3">
                  <c:v>43647</c:v>
                </c:pt>
                <c:pt idx="4">
                  <c:v>43678</c:v>
                </c:pt>
                <c:pt idx="5">
                  <c:v>43709</c:v>
                </c:pt>
                <c:pt idx="6">
                  <c:v>43739</c:v>
                </c:pt>
                <c:pt idx="7">
                  <c:v>43770</c:v>
                </c:pt>
                <c:pt idx="8">
                  <c:v>43800</c:v>
                </c:pt>
                <c:pt idx="9">
                  <c:v>43831</c:v>
                </c:pt>
                <c:pt idx="10">
                  <c:v>43862</c:v>
                </c:pt>
                <c:pt idx="11">
                  <c:v>43891</c:v>
                </c:pt>
                <c:pt idx="12">
                  <c:v>43922</c:v>
                </c:pt>
                <c:pt idx="13">
                  <c:v>43952</c:v>
                </c:pt>
                <c:pt idx="14">
                  <c:v>43983</c:v>
                </c:pt>
                <c:pt idx="15">
                  <c:v>44013</c:v>
                </c:pt>
                <c:pt idx="16">
                  <c:v>44044</c:v>
                </c:pt>
                <c:pt idx="17">
                  <c:v>44075</c:v>
                </c:pt>
                <c:pt idx="18">
                  <c:v>44105</c:v>
                </c:pt>
                <c:pt idx="19">
                  <c:v>44136</c:v>
                </c:pt>
                <c:pt idx="20">
                  <c:v>44166</c:v>
                </c:pt>
                <c:pt idx="21">
                  <c:v>44197</c:v>
                </c:pt>
                <c:pt idx="22">
                  <c:v>44228</c:v>
                </c:pt>
                <c:pt idx="23">
                  <c:v>44256</c:v>
                </c:pt>
                <c:pt idx="24">
                  <c:v>44287</c:v>
                </c:pt>
                <c:pt idx="25">
                  <c:v>44317</c:v>
                </c:pt>
                <c:pt idx="26">
                  <c:v>44348</c:v>
                </c:pt>
                <c:pt idx="27">
                  <c:v>44378</c:v>
                </c:pt>
                <c:pt idx="28">
                  <c:v>44409</c:v>
                </c:pt>
                <c:pt idx="29">
                  <c:v>44440</c:v>
                </c:pt>
                <c:pt idx="30">
                  <c:v>44470</c:v>
                </c:pt>
                <c:pt idx="31">
                  <c:v>44501</c:v>
                </c:pt>
                <c:pt idx="32">
                  <c:v>44531</c:v>
                </c:pt>
                <c:pt idx="33">
                  <c:v>44562</c:v>
                </c:pt>
                <c:pt idx="34">
                  <c:v>44593</c:v>
                </c:pt>
                <c:pt idx="35">
                  <c:v>44621</c:v>
                </c:pt>
              </c:numCache>
            </c:numRef>
          </c:cat>
          <c:val>
            <c:numRef>
              <c:f>Sheet1!$D$46:$AM$46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18</c:v>
                </c:pt>
                <c:pt idx="20">
                  <c:v>38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3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8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6</c:v>
                </c:pt>
                <c:pt idx="3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8A-4A34-9E5F-5ADB8043B64E}"/>
            </c:ext>
          </c:extLst>
        </c:ser>
        <c:ser>
          <c:idx val="3"/>
          <c:order val="3"/>
          <c:tx>
            <c:strRef>
              <c:f>Sheet1!$C$47</c:f>
              <c:strCache>
                <c:ptCount val="1"/>
                <c:pt idx="0">
                  <c:v>Telephone</c:v>
                </c:pt>
              </c:strCache>
            </c:strRef>
          </c:tx>
          <c:spPr>
            <a:solidFill>
              <a:srgbClr val="13969D"/>
            </a:solidFill>
            <a:ln>
              <a:noFill/>
            </a:ln>
            <a:effectLst/>
          </c:spPr>
          <c:invertIfNegative val="0"/>
          <c:cat>
            <c:numRef>
              <c:f>Sheet1!$D$43:$AM$43</c:f>
              <c:numCache>
                <c:formatCode>mmm\-yy</c:formatCode>
                <c:ptCount val="36"/>
                <c:pt idx="0">
                  <c:v>43556</c:v>
                </c:pt>
                <c:pt idx="1">
                  <c:v>43586</c:v>
                </c:pt>
                <c:pt idx="2">
                  <c:v>43617</c:v>
                </c:pt>
                <c:pt idx="3">
                  <c:v>43647</c:v>
                </c:pt>
                <c:pt idx="4">
                  <c:v>43678</c:v>
                </c:pt>
                <c:pt idx="5">
                  <c:v>43709</c:v>
                </c:pt>
                <c:pt idx="6">
                  <c:v>43739</c:v>
                </c:pt>
                <c:pt idx="7">
                  <c:v>43770</c:v>
                </c:pt>
                <c:pt idx="8">
                  <c:v>43800</c:v>
                </c:pt>
                <c:pt idx="9">
                  <c:v>43831</c:v>
                </c:pt>
                <c:pt idx="10">
                  <c:v>43862</c:v>
                </c:pt>
                <c:pt idx="11">
                  <c:v>43891</c:v>
                </c:pt>
                <c:pt idx="12">
                  <c:v>43922</c:v>
                </c:pt>
                <c:pt idx="13">
                  <c:v>43952</c:v>
                </c:pt>
                <c:pt idx="14">
                  <c:v>43983</c:v>
                </c:pt>
                <c:pt idx="15">
                  <c:v>44013</c:v>
                </c:pt>
                <c:pt idx="16">
                  <c:v>44044</c:v>
                </c:pt>
                <c:pt idx="17">
                  <c:v>44075</c:v>
                </c:pt>
                <c:pt idx="18">
                  <c:v>44105</c:v>
                </c:pt>
                <c:pt idx="19">
                  <c:v>44136</c:v>
                </c:pt>
                <c:pt idx="20">
                  <c:v>44166</c:v>
                </c:pt>
                <c:pt idx="21">
                  <c:v>44197</c:v>
                </c:pt>
                <c:pt idx="22">
                  <c:v>44228</c:v>
                </c:pt>
                <c:pt idx="23">
                  <c:v>44256</c:v>
                </c:pt>
                <c:pt idx="24">
                  <c:v>44287</c:v>
                </c:pt>
                <c:pt idx="25">
                  <c:v>44317</c:v>
                </c:pt>
                <c:pt idx="26">
                  <c:v>44348</c:v>
                </c:pt>
                <c:pt idx="27">
                  <c:v>44378</c:v>
                </c:pt>
                <c:pt idx="28">
                  <c:v>44409</c:v>
                </c:pt>
                <c:pt idx="29">
                  <c:v>44440</c:v>
                </c:pt>
                <c:pt idx="30">
                  <c:v>44470</c:v>
                </c:pt>
                <c:pt idx="31">
                  <c:v>44501</c:v>
                </c:pt>
                <c:pt idx="32">
                  <c:v>44531</c:v>
                </c:pt>
                <c:pt idx="33">
                  <c:v>44562</c:v>
                </c:pt>
                <c:pt idx="34">
                  <c:v>44593</c:v>
                </c:pt>
                <c:pt idx="35">
                  <c:v>44621</c:v>
                </c:pt>
              </c:numCache>
            </c:numRef>
          </c:cat>
          <c:val>
            <c:numRef>
              <c:f>Sheet1!$D$47:$AM$47</c:f>
              <c:numCache>
                <c:formatCode>General</c:formatCode>
                <c:ptCount val="36"/>
                <c:pt idx="0">
                  <c:v>80</c:v>
                </c:pt>
                <c:pt idx="1">
                  <c:v>102</c:v>
                </c:pt>
                <c:pt idx="2">
                  <c:v>129</c:v>
                </c:pt>
                <c:pt idx="3">
                  <c:v>112</c:v>
                </c:pt>
                <c:pt idx="4">
                  <c:v>76</c:v>
                </c:pt>
                <c:pt idx="5">
                  <c:v>128</c:v>
                </c:pt>
                <c:pt idx="6">
                  <c:v>108</c:v>
                </c:pt>
                <c:pt idx="7">
                  <c:v>103</c:v>
                </c:pt>
                <c:pt idx="8">
                  <c:v>78</c:v>
                </c:pt>
                <c:pt idx="9">
                  <c:v>100</c:v>
                </c:pt>
                <c:pt idx="10">
                  <c:v>65</c:v>
                </c:pt>
                <c:pt idx="11">
                  <c:v>231</c:v>
                </c:pt>
                <c:pt idx="12">
                  <c:v>514</c:v>
                </c:pt>
                <c:pt idx="13">
                  <c:v>418</c:v>
                </c:pt>
                <c:pt idx="14">
                  <c:v>351</c:v>
                </c:pt>
                <c:pt idx="15">
                  <c:v>419</c:v>
                </c:pt>
                <c:pt idx="16">
                  <c:v>692</c:v>
                </c:pt>
                <c:pt idx="17">
                  <c:v>1274</c:v>
                </c:pt>
                <c:pt idx="18">
                  <c:v>1251</c:v>
                </c:pt>
                <c:pt idx="19">
                  <c:v>922</c:v>
                </c:pt>
                <c:pt idx="20">
                  <c:v>1051</c:v>
                </c:pt>
                <c:pt idx="21">
                  <c:v>1194</c:v>
                </c:pt>
                <c:pt idx="22">
                  <c:v>755</c:v>
                </c:pt>
                <c:pt idx="23">
                  <c:v>830</c:v>
                </c:pt>
                <c:pt idx="24">
                  <c:v>832</c:v>
                </c:pt>
                <c:pt idx="25">
                  <c:v>856</c:v>
                </c:pt>
                <c:pt idx="26">
                  <c:v>663</c:v>
                </c:pt>
                <c:pt idx="27">
                  <c:v>518</c:v>
                </c:pt>
                <c:pt idx="28">
                  <c:v>518</c:v>
                </c:pt>
                <c:pt idx="29">
                  <c:v>510</c:v>
                </c:pt>
                <c:pt idx="30">
                  <c:v>421</c:v>
                </c:pt>
                <c:pt idx="31">
                  <c:v>455</c:v>
                </c:pt>
                <c:pt idx="32">
                  <c:v>300</c:v>
                </c:pt>
                <c:pt idx="33">
                  <c:v>404</c:v>
                </c:pt>
                <c:pt idx="34">
                  <c:v>367</c:v>
                </c:pt>
                <c:pt idx="35">
                  <c:v>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8A-4A34-9E5F-5ADB8043B64E}"/>
            </c:ext>
          </c:extLst>
        </c:ser>
        <c:ser>
          <c:idx val="4"/>
          <c:order val="4"/>
          <c:tx>
            <c:strRef>
              <c:f>Sheet1!$C$48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Sheet1!$D$43:$AM$43</c:f>
              <c:numCache>
                <c:formatCode>mmm\-yy</c:formatCode>
                <c:ptCount val="36"/>
                <c:pt idx="0">
                  <c:v>43556</c:v>
                </c:pt>
                <c:pt idx="1">
                  <c:v>43586</c:v>
                </c:pt>
                <c:pt idx="2">
                  <c:v>43617</c:v>
                </c:pt>
                <c:pt idx="3">
                  <c:v>43647</c:v>
                </c:pt>
                <c:pt idx="4">
                  <c:v>43678</c:v>
                </c:pt>
                <c:pt idx="5">
                  <c:v>43709</c:v>
                </c:pt>
                <c:pt idx="6">
                  <c:v>43739</c:v>
                </c:pt>
                <c:pt idx="7">
                  <c:v>43770</c:v>
                </c:pt>
                <c:pt idx="8">
                  <c:v>43800</c:v>
                </c:pt>
                <c:pt idx="9">
                  <c:v>43831</c:v>
                </c:pt>
                <c:pt idx="10">
                  <c:v>43862</c:v>
                </c:pt>
                <c:pt idx="11">
                  <c:v>43891</c:v>
                </c:pt>
                <c:pt idx="12">
                  <c:v>43922</c:v>
                </c:pt>
                <c:pt idx="13">
                  <c:v>43952</c:v>
                </c:pt>
                <c:pt idx="14">
                  <c:v>43983</c:v>
                </c:pt>
                <c:pt idx="15">
                  <c:v>44013</c:v>
                </c:pt>
                <c:pt idx="16">
                  <c:v>44044</c:v>
                </c:pt>
                <c:pt idx="17">
                  <c:v>44075</c:v>
                </c:pt>
                <c:pt idx="18">
                  <c:v>44105</c:v>
                </c:pt>
                <c:pt idx="19">
                  <c:v>44136</c:v>
                </c:pt>
                <c:pt idx="20">
                  <c:v>44166</c:v>
                </c:pt>
                <c:pt idx="21">
                  <c:v>44197</c:v>
                </c:pt>
                <c:pt idx="22">
                  <c:v>44228</c:v>
                </c:pt>
                <c:pt idx="23">
                  <c:v>44256</c:v>
                </c:pt>
                <c:pt idx="24">
                  <c:v>44287</c:v>
                </c:pt>
                <c:pt idx="25">
                  <c:v>44317</c:v>
                </c:pt>
                <c:pt idx="26">
                  <c:v>44348</c:v>
                </c:pt>
                <c:pt idx="27">
                  <c:v>44378</c:v>
                </c:pt>
                <c:pt idx="28">
                  <c:v>44409</c:v>
                </c:pt>
                <c:pt idx="29">
                  <c:v>44440</c:v>
                </c:pt>
                <c:pt idx="30">
                  <c:v>44470</c:v>
                </c:pt>
                <c:pt idx="31">
                  <c:v>44501</c:v>
                </c:pt>
                <c:pt idx="32">
                  <c:v>44531</c:v>
                </c:pt>
                <c:pt idx="33">
                  <c:v>44562</c:v>
                </c:pt>
                <c:pt idx="34">
                  <c:v>44593</c:v>
                </c:pt>
                <c:pt idx="35">
                  <c:v>44621</c:v>
                </c:pt>
              </c:numCache>
            </c:numRef>
          </c:cat>
          <c:val>
            <c:numRef>
              <c:f>Sheet1!$D$48:$AM$48</c:f>
              <c:numCache>
                <c:formatCode>General</c:formatCode>
                <c:ptCount val="36"/>
                <c:pt idx="0">
                  <c:v>18</c:v>
                </c:pt>
                <c:pt idx="1">
                  <c:v>24</c:v>
                </c:pt>
                <c:pt idx="2">
                  <c:v>24</c:v>
                </c:pt>
                <c:pt idx="3">
                  <c:v>23</c:v>
                </c:pt>
                <c:pt idx="4">
                  <c:v>19</c:v>
                </c:pt>
                <c:pt idx="5">
                  <c:v>29</c:v>
                </c:pt>
                <c:pt idx="6">
                  <c:v>36</c:v>
                </c:pt>
                <c:pt idx="7">
                  <c:v>30</c:v>
                </c:pt>
                <c:pt idx="8">
                  <c:v>15</c:v>
                </c:pt>
                <c:pt idx="9">
                  <c:v>14</c:v>
                </c:pt>
                <c:pt idx="10">
                  <c:v>20</c:v>
                </c:pt>
                <c:pt idx="11">
                  <c:v>16</c:v>
                </c:pt>
                <c:pt idx="12">
                  <c:v>13</c:v>
                </c:pt>
                <c:pt idx="13">
                  <c:v>9</c:v>
                </c:pt>
                <c:pt idx="14">
                  <c:v>12</c:v>
                </c:pt>
                <c:pt idx="15">
                  <c:v>30</c:v>
                </c:pt>
                <c:pt idx="16">
                  <c:v>21</c:v>
                </c:pt>
                <c:pt idx="17">
                  <c:v>27</c:v>
                </c:pt>
                <c:pt idx="18">
                  <c:v>60</c:v>
                </c:pt>
                <c:pt idx="19">
                  <c:v>95</c:v>
                </c:pt>
                <c:pt idx="20">
                  <c:v>90</c:v>
                </c:pt>
                <c:pt idx="21">
                  <c:v>89</c:v>
                </c:pt>
                <c:pt idx="22">
                  <c:v>67</c:v>
                </c:pt>
                <c:pt idx="23">
                  <c:v>93</c:v>
                </c:pt>
                <c:pt idx="24">
                  <c:v>62</c:v>
                </c:pt>
                <c:pt idx="25">
                  <c:v>102</c:v>
                </c:pt>
                <c:pt idx="26">
                  <c:v>94</c:v>
                </c:pt>
                <c:pt idx="27">
                  <c:v>75</c:v>
                </c:pt>
                <c:pt idx="28">
                  <c:v>42</c:v>
                </c:pt>
                <c:pt idx="29">
                  <c:v>87</c:v>
                </c:pt>
                <c:pt idx="30">
                  <c:v>91</c:v>
                </c:pt>
                <c:pt idx="31">
                  <c:v>105</c:v>
                </c:pt>
                <c:pt idx="32">
                  <c:v>50</c:v>
                </c:pt>
                <c:pt idx="33">
                  <c:v>77</c:v>
                </c:pt>
                <c:pt idx="34">
                  <c:v>70</c:v>
                </c:pt>
                <c:pt idx="35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8A-4A34-9E5F-5ADB8043B6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6680376"/>
        <c:axId val="646673712"/>
      </c:barChart>
      <c:dateAx>
        <c:axId val="6466803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673712"/>
        <c:crosses val="autoZero"/>
        <c:auto val="1"/>
        <c:lblOffset val="100"/>
        <c:baseTimeUnit val="months"/>
      </c:dateAx>
      <c:valAx>
        <c:axId val="64667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680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/>
              <a:t>Service Your Received</a:t>
            </a:r>
            <a:r>
              <a:rPr lang="en-GB" b="1" baseline="0" dirty="0"/>
              <a:t> Overall Today? (FFT)</a:t>
            </a:r>
            <a:endParaRPr lang="en-GB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914208362813495E-2"/>
          <c:y val="0.13001723766803688"/>
          <c:w val="0.82417158327437301"/>
          <c:h val="0.7340278163537384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8E-49E8-9A9D-8B84890548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8E-49E8-9A9D-8B84890548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8E-49E8-9A9D-8B84890548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68E-49E8-9A9D-8B8489054845}"/>
              </c:ext>
            </c:extLst>
          </c:dPt>
          <c:cat>
            <c:strRef>
              <c:f>'[Copy of BCHC Virtual Consultations (Attend Anywhere) PATIENT feedback survey (002).xlsx]Div|Servc - Graphs'!$G$190:$G$193</c:f>
              <c:strCache>
                <c:ptCount val="4"/>
                <c:pt idx="0">
                  <c:v>Very good</c:v>
                </c:pt>
                <c:pt idx="1">
                  <c:v>Good</c:v>
                </c:pt>
                <c:pt idx="2">
                  <c:v>Poor</c:v>
                </c:pt>
                <c:pt idx="3">
                  <c:v>Very poor</c:v>
                </c:pt>
              </c:strCache>
            </c:strRef>
          </c:cat>
          <c:val>
            <c:numRef>
              <c:f>'[Copy of BCHC Virtual Consultations (Attend Anywhere) PATIENT feedback survey (002).xlsx]Div|Servc - Graphs'!$H$190:$H$193</c:f>
              <c:numCache>
                <c:formatCode>General</c:formatCode>
                <c:ptCount val="4"/>
                <c:pt idx="0">
                  <c:v>66</c:v>
                </c:pt>
                <c:pt idx="1">
                  <c:v>13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68E-49E8-9A9D-8B8489054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/>
              <a:t>Feeling</a:t>
            </a:r>
            <a:r>
              <a:rPr lang="en-GB" b="1" baseline="0" dirty="0"/>
              <a:t> Your  Needs Were Met</a:t>
            </a:r>
            <a:endParaRPr lang="en-GB" b="1" dirty="0"/>
          </a:p>
        </c:rich>
      </c:tx>
      <c:layout>
        <c:manualLayout>
          <c:xMode val="edge"/>
          <c:yMode val="edge"/>
          <c:x val="0.25377077865266839"/>
          <c:y val="4.18638670035942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52777777777777"/>
          <c:y val="8.5299713487494752E-2"/>
          <c:w val="0.74138910761154853"/>
          <c:h val="0.7716881639744946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0D-4B89-B515-F989E7780F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0D-4B89-B515-F989E7780F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0D-4B89-B515-F989E7780F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0D-4B89-B515-F989E7780F9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70D-4B89-B515-F989E7780F98}"/>
              </c:ext>
            </c:extLst>
          </c:dPt>
          <c:cat>
            <c:strRef>
              <c:f>'[Copy of BCHC Virtual Consultations (Attend Anywhere) PATIENT feedback survey (002).xlsx]Div|Servc - Graphs'!$G$211:$G$215</c:f>
              <c:strCache>
                <c:ptCount val="5"/>
                <c:pt idx="0">
                  <c:v>Very Positive </c:v>
                </c:pt>
                <c:pt idx="1">
                  <c:v>Positive</c:v>
                </c:pt>
                <c:pt idx="2">
                  <c:v>Unsure</c:v>
                </c:pt>
                <c:pt idx="3">
                  <c:v>Very Negative </c:v>
                </c:pt>
                <c:pt idx="4">
                  <c:v>Negative </c:v>
                </c:pt>
              </c:strCache>
            </c:strRef>
          </c:cat>
          <c:val>
            <c:numRef>
              <c:f>'[Copy of BCHC Virtual Consultations (Attend Anywhere) PATIENT feedback survey (002).xlsx]Div|Servc - Graphs'!$H$211:$H$215</c:f>
              <c:numCache>
                <c:formatCode>General</c:formatCode>
                <c:ptCount val="5"/>
                <c:pt idx="0">
                  <c:v>66</c:v>
                </c:pt>
                <c:pt idx="1">
                  <c:v>15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0D-4B89-B515-F989E7780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/>
              <a:t>Preffered</a:t>
            </a:r>
            <a:r>
              <a:rPr lang="en-GB" b="1" baseline="0"/>
              <a:t> Way of Being Seen</a:t>
            </a:r>
            <a:endParaRPr lang="en-GB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440835520559931"/>
          <c:y val="0.12991673310808602"/>
          <c:w val="0.55173906386701665"/>
          <c:h val="0.5151696788592117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51-482B-B93D-689C55349A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51-482B-B93D-689C55349A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51-482B-B93D-689C55349A3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551-482B-B93D-689C55349A32}"/>
              </c:ext>
            </c:extLst>
          </c:dPt>
          <c:cat>
            <c:strRef>
              <c:f>'[Copy of BCHC Virtual Consultations (Attend Anywhere) PATIENT feedback survey (002).xlsx]Div|Servc - Graphs'!$G$230:$G$233</c:f>
              <c:strCache>
                <c:ptCount val="4"/>
                <c:pt idx="0">
                  <c:v>Face to Face in a BCHC Location</c:v>
                </c:pt>
                <c:pt idx="1">
                  <c:v>Face to face at home</c:v>
                </c:pt>
                <c:pt idx="2">
                  <c:v>Video Consultation</c:v>
                </c:pt>
                <c:pt idx="3">
                  <c:v>Telephone Consultation</c:v>
                </c:pt>
              </c:strCache>
            </c:strRef>
          </c:cat>
          <c:val>
            <c:numRef>
              <c:f>'[Copy of BCHC Virtual Consultations (Attend Anywhere) PATIENT feedback survey (002).xlsx]Div|Servc - Graphs'!$H$230:$H$233</c:f>
              <c:numCache>
                <c:formatCode>General</c:formatCode>
                <c:ptCount val="4"/>
                <c:pt idx="0">
                  <c:v>2253</c:v>
                </c:pt>
                <c:pt idx="1">
                  <c:v>277</c:v>
                </c:pt>
                <c:pt idx="2">
                  <c:v>1071</c:v>
                </c:pt>
                <c:pt idx="3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551-482B-B93D-689C55349A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292672790901137"/>
          <c:y val="0.6891787350425117"/>
          <c:w val="0.73747965879265087"/>
          <c:h val="0.297852934641249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How likely would you be to choose a Video Consultation if offered one again in the future?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D6-4968-9503-C13CD7EC32F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D6-4968-9503-C13CD7EC32F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4D6-4968-9503-C13CD7EC32F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4D6-4968-9503-C13CD7EC32F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4D6-4968-9503-C13CD7EC32FB}"/>
              </c:ext>
            </c:extLst>
          </c:dPt>
          <c:cat>
            <c:strRef>
              <c:f>'[Copy of BCHC Virtual Consultations (Attend Anywhere) PATIENT feedback survey (002).xlsx]Div|Servc - Graphs'!$G$245:$G$249</c:f>
              <c:strCache>
                <c:ptCount val="5"/>
                <c:pt idx="0">
                  <c:v>Very likely</c:v>
                </c:pt>
                <c:pt idx="1">
                  <c:v>Somewhat likely</c:v>
                </c:pt>
                <c:pt idx="2">
                  <c:v>Neither likely nor unlikely</c:v>
                </c:pt>
                <c:pt idx="3">
                  <c:v>Unlikely</c:v>
                </c:pt>
                <c:pt idx="4">
                  <c:v>Very unlikely</c:v>
                </c:pt>
              </c:strCache>
            </c:strRef>
          </c:cat>
          <c:val>
            <c:numRef>
              <c:f>'[Copy of BCHC Virtual Consultations (Attend Anywhere) PATIENT feedback survey (002).xlsx]Div|Servc - Graphs'!$H$245:$H$249</c:f>
              <c:numCache>
                <c:formatCode>General</c:formatCode>
                <c:ptCount val="5"/>
                <c:pt idx="0">
                  <c:v>2463</c:v>
                </c:pt>
                <c:pt idx="1">
                  <c:v>863</c:v>
                </c:pt>
                <c:pt idx="2">
                  <c:v>197</c:v>
                </c:pt>
                <c:pt idx="3">
                  <c:v>76</c:v>
                </c:pt>
                <c:pt idx="4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4D6-4968-9503-C13CD7EC3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848272090988627"/>
          <c:y val="0.66471116735821623"/>
          <c:w val="0.65803433945756784"/>
          <c:h val="0.319952372441709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F1098-F446-43DC-99C3-21328D61B597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B75CC-457A-4DEC-B816-A89061387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476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B75CC-457A-4DEC-B816-A890613871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305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B75CC-457A-4DEC-B816-A8906138717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41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F5A8-690A-4161-A55D-BE212968500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2590-C525-47E7-94FA-34E2FB468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82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F5A8-690A-4161-A55D-BE212968500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2590-C525-47E7-94FA-34E2FB468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56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F5A8-690A-4161-A55D-BE212968500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2590-C525-47E7-94FA-34E2FB468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56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F5A8-690A-4161-A55D-BE212968500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2590-C525-47E7-94FA-34E2FB468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46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F5A8-690A-4161-A55D-BE212968500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2590-C525-47E7-94FA-34E2FB468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88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F5A8-690A-4161-A55D-BE212968500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2590-C525-47E7-94FA-34E2FB468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448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F5A8-690A-4161-A55D-BE212968500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2590-C525-47E7-94FA-34E2FB468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01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F5A8-690A-4161-A55D-BE212968500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2590-C525-47E7-94FA-34E2FB468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45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F5A8-690A-4161-A55D-BE212968500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2590-C525-47E7-94FA-34E2FB468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03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F5A8-690A-4161-A55D-BE212968500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2590-C525-47E7-94FA-34E2FB468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10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F5A8-690A-4161-A55D-BE212968500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2590-C525-47E7-94FA-34E2FB468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4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3F5A8-690A-4161-A55D-BE212968500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62590-C525-47E7-94FA-34E2FB468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85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7568" y="1669433"/>
            <a:ext cx="8174260" cy="1470025"/>
          </a:xfrm>
        </p:spPr>
        <p:txBody>
          <a:bodyPr>
            <a:normAutofit fontScale="90000"/>
          </a:bodyPr>
          <a:lstStyle/>
          <a:p>
            <a:b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 community services approach to</a:t>
            </a:r>
            <a:b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using insight for improvement</a:t>
            </a:r>
            <a:b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84399"/>
            <a:ext cx="9144000" cy="20173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476672"/>
            <a:ext cx="2517648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5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01634" y="5188997"/>
            <a:ext cx="1998222" cy="789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825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6515856" y="2125266"/>
          <a:ext cx="307834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b="1" dirty="0">
                <a:solidFill>
                  <a:schemeClr val="accent1"/>
                </a:solidFill>
              </a:rPr>
              <a:t>Patient Feedback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2041442" y="1981107"/>
          <a:ext cx="3429000" cy="3867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1889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2700" b="1" dirty="0">
                <a:solidFill>
                  <a:srgbClr val="FFFFFF"/>
                </a:solidFill>
              </a:rPr>
              <a:t>Patient Feedback</a:t>
            </a:r>
            <a:endParaRPr lang="en-GB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2855640" y="5211198"/>
            <a:ext cx="1998222" cy="789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6284640" y="1944645"/>
          <a:ext cx="3598706" cy="3828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2152650" y="1944645"/>
          <a:ext cx="3640734" cy="3882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3986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885" y="2276873"/>
            <a:ext cx="6007307" cy="420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43572" y="994832"/>
            <a:ext cx="770485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Listening when it matters most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476672"/>
            <a:ext cx="2517648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36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"/>
          <a:stretch/>
        </p:blipFill>
        <p:spPr bwMode="auto">
          <a:xfrm>
            <a:off x="3256309" y="2333895"/>
            <a:ext cx="5679383" cy="407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67142" y="994832"/>
            <a:ext cx="770485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Bringing people together to make a difference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476672"/>
            <a:ext cx="2517648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97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3056" r="2306" b="7917"/>
          <a:stretch/>
        </p:blipFill>
        <p:spPr>
          <a:xfrm>
            <a:off x="3886466" y="3013795"/>
            <a:ext cx="4419068" cy="3631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6924" y="1628801"/>
            <a:ext cx="701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 snapshot of some the themes that arose during the pandemic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476672"/>
            <a:ext cx="2517648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37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6184" y="989420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Patient Pod introduced to highlight 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challenges with digital inclusion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49" y="2636912"/>
            <a:ext cx="5109326" cy="383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476672"/>
            <a:ext cx="2517648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67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1584" y="2134012"/>
            <a:ext cx="76328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What matters to you?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asked patients, public and communities at a face to face forum and in online surveys to tell us “what matters to you” most when receiving community based healthcare services?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They told us….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476672"/>
            <a:ext cx="2517648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50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3C64D785-A65B-4C36-85CA-E3A45A15A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88641"/>
            <a:ext cx="8208912" cy="623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35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747477" y="2358"/>
            <a:ext cx="1407490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96226" y="6114337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31578" y="5721109"/>
            <a:ext cx="1696473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D666A2-AEDA-4178-9451-6222FAEE162C}"/>
              </a:ext>
            </a:extLst>
          </p:cNvPr>
          <p:cNvSpPr txBox="1"/>
          <p:nvPr/>
        </p:nvSpPr>
        <p:spPr>
          <a:xfrm>
            <a:off x="2345236" y="413247"/>
            <a:ext cx="74888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conclude we have used our insight to create the following improvements: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Developed and launched a suite of resources and tools for bringing patient experience to life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Co-designed a new ‘What matters to me’ survey across all services, including virtual consultations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Co-produced a Patient Experience Framework with over 500 staff, patients and service users.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Published a suite of toolkits for involvement and co-production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Authored a remuneration policy for the payment of patient involvement activities in line with recent guidance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Launched a patient stories guide to support colleagues involved in patient experience activity.</a:t>
            </a:r>
          </a:p>
        </p:txBody>
      </p:sp>
    </p:spTree>
    <p:extLst>
      <p:ext uri="{BB962C8B-B14F-4D97-AF65-F5344CB8AC3E}">
        <p14:creationId xmlns:p14="http://schemas.microsoft.com/office/powerpoint/2010/main" val="4293391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9272" y="989064"/>
            <a:ext cx="853345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Patient Experience activity during the pandemic 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Virtual visiting introduced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Volunteers brought on to wards as well as voluntary and community sector settings including foodbanks, befriending services, medical and food deliveries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Developing relationships with faith organisations including temples, Gurdwaras, Mosques, Churches and Synagogues.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Letters to loved ones helped keep families connected to relatives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Interview 300 patients and carers following discharge to explore discharges during the pandemic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Big Community Conversation - over 320 interviews with patients in their homes conducted by District Nurses who were given protected time to each do one survey with one patient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5618456"/>
            <a:ext cx="3747492" cy="109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476672"/>
            <a:ext cx="2517648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10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59229" y="2057400"/>
            <a:ext cx="7704437" cy="3585846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Move to Remote Consultation since March 2020 in response to COVID pandemic: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Increased numbers of Telephone Consultations (March 2020 onwards)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Roll-out of Attend Anywhere Video Consultation (April 2020 onwards)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of MS Teams video conferencing for group consultations (from June 2020)</a:t>
            </a:r>
          </a:p>
          <a:p>
            <a:r>
              <a:rPr lang="en-GB" sz="2550" b="1" dirty="0"/>
              <a:t>During COVID – aim to keep service users and staff safe whilst maintaining critical services</a:t>
            </a:r>
          </a:p>
          <a:p>
            <a:r>
              <a:rPr lang="en-GB" sz="2550" b="1" dirty="0"/>
              <a:t>Post-COVID – there is an opportunity to embed remote consultation as part of the BCHC service offer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764704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The story so far….</a:t>
            </a:r>
          </a:p>
        </p:txBody>
      </p:sp>
    </p:spTree>
    <p:extLst>
      <p:ext uri="{BB962C8B-B14F-4D97-AF65-F5344CB8AC3E}">
        <p14:creationId xmlns:p14="http://schemas.microsoft.com/office/powerpoint/2010/main" val="2674579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764704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Implementation approach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22157" y="2078851"/>
            <a:ext cx="8068962" cy="3822662"/>
            <a:chOff x="0" y="1572477"/>
            <a:chExt cx="9539536" cy="5285523"/>
          </a:xfrm>
        </p:grpSpPr>
        <p:sp>
          <p:nvSpPr>
            <p:cNvPr id="4" name="Rectangle 3"/>
            <p:cNvSpPr/>
            <p:nvPr/>
          </p:nvSpPr>
          <p:spPr>
            <a:xfrm>
              <a:off x="0" y="2708920"/>
              <a:ext cx="2987824" cy="414908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200" dirty="0"/>
                <a:t>Pilot within defined services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200" dirty="0"/>
                <a:t>Establish Divisional project teams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200" dirty="0"/>
                <a:t>On-board services to platform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200" dirty="0"/>
                <a:t>Trust wide rollout </a:t>
              </a:r>
            </a:p>
            <a:p>
              <a:endParaRPr lang="en-GB" sz="1200" dirty="0"/>
            </a:p>
            <a:p>
              <a:endParaRPr lang="en-GB" sz="1200" dirty="0"/>
            </a:p>
            <a:p>
              <a:endParaRPr lang="en-GB" sz="1200" dirty="0"/>
            </a:p>
            <a:p>
              <a:endParaRPr lang="en-GB" sz="1200" dirty="0"/>
            </a:p>
            <a:p>
              <a:endParaRPr lang="en-GB" sz="1200" dirty="0"/>
            </a:p>
            <a:p>
              <a:endParaRPr lang="en-GB" sz="1200" dirty="0"/>
            </a:p>
            <a:p>
              <a:pPr marL="214313" indent="-214313">
                <a:buFont typeface="Arial" panose="020B0604020202020204" pitchFamily="34" charset="0"/>
                <a:buChar char="•"/>
              </a:pPr>
              <a:endParaRPr lang="en-GB" sz="1200" dirty="0"/>
            </a:p>
            <a:p>
              <a:pPr marL="214313" indent="-214313">
                <a:buFont typeface="Arial" panose="020B0604020202020204" pitchFamily="34" charset="0"/>
                <a:buChar char="•"/>
              </a:pPr>
              <a:endParaRPr lang="en-GB" sz="1200" dirty="0"/>
            </a:p>
            <a:p>
              <a:pPr algn="ctr"/>
              <a:endParaRPr lang="en-GB" sz="1200" b="1" u="sng" dirty="0"/>
            </a:p>
            <a:p>
              <a:endParaRPr lang="en-GB" sz="1200" b="1" u="sng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987824" y="2708920"/>
              <a:ext cx="2987824" cy="4149080"/>
            </a:xfrm>
            <a:prstGeom prst="rect">
              <a:avLst/>
            </a:prstGeom>
            <a:solidFill>
              <a:srgbClr val="F4AB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200" dirty="0"/>
                <a:t>Remote consultation used to support COVID R&amp;R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200" dirty="0"/>
                <a:t>Agree KPIs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200" dirty="0"/>
                <a:t>Develop supporting governance and guidance</a:t>
              </a:r>
            </a:p>
            <a:p>
              <a:pPr marL="557213" lvl="1" indent="-214313">
                <a:buFont typeface="Arial" panose="020B0604020202020204" pitchFamily="34" charset="0"/>
                <a:buChar char="•"/>
              </a:pPr>
              <a:r>
                <a:rPr lang="en-GB" sz="1200" dirty="0"/>
                <a:t>Policy</a:t>
              </a:r>
            </a:p>
            <a:p>
              <a:pPr marL="557213" lvl="1" indent="-214313">
                <a:buFont typeface="Arial" panose="020B0604020202020204" pitchFamily="34" charset="0"/>
                <a:buChar char="•"/>
              </a:pPr>
              <a:r>
                <a:rPr lang="en-GB" sz="1200" dirty="0"/>
                <a:t>SOP</a:t>
              </a:r>
            </a:p>
            <a:p>
              <a:pPr marL="557213" lvl="1" indent="-214313">
                <a:buFont typeface="Arial" panose="020B0604020202020204" pitchFamily="34" charset="0"/>
                <a:buChar char="•"/>
              </a:pPr>
              <a:r>
                <a:rPr lang="en-GB" sz="1200" dirty="0"/>
                <a:t>QRG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200" dirty="0"/>
                <a:t>Complete EHRA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200" dirty="0"/>
                <a:t>Public and staff engagement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200" dirty="0"/>
                <a:t>Pilot and embed interpreting support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200" dirty="0"/>
                <a:t>EPR / PAS integration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endParaRPr lang="en-GB" sz="1200" dirty="0"/>
            </a:p>
          </p:txBody>
        </p:sp>
        <p:sp>
          <p:nvSpPr>
            <p:cNvPr id="8" name="Chevron 7"/>
            <p:cNvSpPr/>
            <p:nvPr/>
          </p:nvSpPr>
          <p:spPr>
            <a:xfrm>
              <a:off x="14306" y="1578646"/>
              <a:ext cx="3549582" cy="1130273"/>
            </a:xfrm>
            <a:prstGeom prst="chevron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u="sng"/>
                <a:t>Phase 1 – Agile Implementation in Response to Pandemic</a:t>
              </a:r>
              <a:endParaRPr lang="en-GB" sz="1200" b="1" u="sng" dirty="0"/>
            </a:p>
          </p:txBody>
        </p:sp>
        <p:sp>
          <p:nvSpPr>
            <p:cNvPr id="9" name="Chevron 8"/>
            <p:cNvSpPr/>
            <p:nvPr/>
          </p:nvSpPr>
          <p:spPr>
            <a:xfrm>
              <a:off x="3002130" y="1575562"/>
              <a:ext cx="3549582" cy="1130273"/>
            </a:xfrm>
            <a:prstGeom prst="chevron">
              <a:avLst/>
            </a:prstGeom>
            <a:solidFill>
              <a:srgbClr val="F4AB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u="sng" dirty="0"/>
            </a:p>
            <a:p>
              <a:pPr algn="ctr"/>
              <a:r>
                <a:rPr lang="en-GB" sz="1200" b="1" u="sng" dirty="0"/>
                <a:t>Phase 2 – Response and recovery</a:t>
              </a:r>
            </a:p>
            <a:p>
              <a:pPr algn="ctr"/>
              <a:endParaRPr lang="en-GB" sz="1200" b="1" u="sng" dirty="0"/>
            </a:p>
          </p:txBody>
        </p:sp>
        <p:sp>
          <p:nvSpPr>
            <p:cNvPr id="10" name="Chevron 9"/>
            <p:cNvSpPr/>
            <p:nvPr/>
          </p:nvSpPr>
          <p:spPr>
            <a:xfrm>
              <a:off x="5975648" y="1572477"/>
              <a:ext cx="3563888" cy="1133358"/>
            </a:xfrm>
            <a:prstGeom prst="chevron">
              <a:avLst/>
            </a:prstGeom>
            <a:solidFill>
              <a:srgbClr val="EA4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u="sng" dirty="0"/>
                <a:t>Phase 3 – “A New Normal”</a:t>
              </a:r>
            </a:p>
            <a:p>
              <a:pPr algn="ctr"/>
              <a:endParaRPr lang="en-GB" sz="1200" b="1" u="sng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89953" y="2708921"/>
              <a:ext cx="3069999" cy="4149079"/>
            </a:xfrm>
            <a:prstGeom prst="rect">
              <a:avLst/>
            </a:prstGeom>
            <a:solidFill>
              <a:srgbClr val="EA4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200" dirty="0"/>
                <a:t>Remote consultation used routinely in all services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200" dirty="0"/>
                <a:t>Project evaluation and closure report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200" dirty="0"/>
                <a:t>Benefits analysis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200" dirty="0"/>
                <a:t>Co-design of BAU process with service users and wider public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200" dirty="0"/>
                <a:t>Staff engagement – sharing good practice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200" dirty="0"/>
                <a:t>Digital inclusion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endParaRPr lang="en-GB" sz="1200" dirty="0"/>
            </a:p>
            <a:p>
              <a:pPr marL="214313" indent="-214313">
                <a:buFont typeface="Arial" panose="020B0604020202020204" pitchFamily="34" charset="0"/>
                <a:buChar char="•"/>
              </a:pPr>
              <a:endParaRPr lang="en-GB" sz="1200" dirty="0"/>
            </a:p>
            <a:p>
              <a:pPr marL="214313" indent="-214313">
                <a:buFont typeface="Arial" panose="020B0604020202020204" pitchFamily="34" charset="0"/>
                <a:buChar char="•"/>
              </a:pPr>
              <a:endParaRPr lang="en-GB" sz="1200" dirty="0"/>
            </a:p>
            <a:p>
              <a:pPr marL="214313" indent="-214313">
                <a:buFont typeface="Arial" panose="020B0604020202020204" pitchFamily="34" charset="0"/>
                <a:buChar char="•"/>
              </a:pP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9244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95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we using remote consultation?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21012" y="2240869"/>
            <a:ext cx="5935229" cy="3394472"/>
          </a:xfrm>
        </p:spPr>
        <p:txBody>
          <a:bodyPr>
            <a:normAutofit fontScale="85000"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Telephone consultation 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where considered safe and effective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Video consultation 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where there is added benefit over telephone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Face to face 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if telephone / video not considered appropriate or not accessible by the service user </a:t>
            </a:r>
          </a:p>
        </p:txBody>
      </p:sp>
      <p:sp>
        <p:nvSpPr>
          <p:cNvPr id="2" name="Down Arrow 1"/>
          <p:cNvSpPr/>
          <p:nvPr/>
        </p:nvSpPr>
        <p:spPr>
          <a:xfrm>
            <a:off x="8745713" y="2240869"/>
            <a:ext cx="540060" cy="25382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85531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Patient Selection Matrix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2078850"/>
          <a:ext cx="9144000" cy="3977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Indication for Face to Face Intervention</a:t>
                      </a:r>
                      <a:endParaRPr lang="en-GB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Indication for Remote Consultation</a:t>
                      </a:r>
                      <a:endParaRPr lang="en-GB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Need to physically facilitate movement</a:t>
                      </a:r>
                      <a:endParaRPr lang="en-GB" sz="1500" dirty="0">
                        <a:effectLst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Need to feel movement / posture</a:t>
                      </a:r>
                      <a:endParaRPr lang="en-GB" sz="1500" dirty="0">
                        <a:effectLst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Need to physically examine the patient</a:t>
                      </a:r>
                      <a:endParaRPr lang="en-GB" sz="1500" dirty="0">
                        <a:effectLst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Patient / parent/ </a:t>
                      </a:r>
                      <a:r>
                        <a:rPr lang="en-US" sz="1500" dirty="0" err="1">
                          <a:effectLst/>
                        </a:rPr>
                        <a:t>carer</a:t>
                      </a:r>
                      <a:r>
                        <a:rPr lang="en-US" sz="1500" dirty="0">
                          <a:effectLst/>
                        </a:rPr>
                        <a:t> have insufficient technical knowledge to manage virtual contact and phone call insufficient</a:t>
                      </a:r>
                      <a:endParaRPr lang="en-GB" sz="1500" dirty="0">
                        <a:effectLst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Cognitive / communication / psychological / visual / hearing impairment prevents interaction remotely</a:t>
                      </a:r>
                      <a:endParaRPr lang="en-GB" sz="1500" dirty="0">
                        <a:effectLst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Remote interaction would result in confusion or anxiety, or potential falls / physical risk</a:t>
                      </a:r>
                      <a:endParaRPr lang="en-GB" sz="1500" dirty="0">
                        <a:effectLst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Need to provide / demonstrate equipment or resources</a:t>
                      </a:r>
                      <a:endParaRPr lang="en-GB" sz="1500" dirty="0">
                        <a:effectLst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Remote contact would not achieve optimum outcomes or goals </a:t>
                      </a:r>
                      <a:endParaRPr lang="en-GB" sz="1500" dirty="0">
                        <a:effectLst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Unable to achieve holistic assessment from the remote contact</a:t>
                      </a:r>
                      <a:endParaRPr lang="en-GB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Patient/parent able to respond to questions and directions via phone / video call</a:t>
                      </a:r>
                      <a:endParaRPr lang="en-GB" sz="1500" dirty="0">
                        <a:effectLst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Information required can be gained verbally / auditory / visually</a:t>
                      </a:r>
                      <a:endParaRPr lang="en-GB" sz="1500" dirty="0">
                        <a:effectLst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Intervention can be completed with direction without need for clinician to be present</a:t>
                      </a:r>
                      <a:endParaRPr lang="en-GB" sz="1500" dirty="0">
                        <a:effectLst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Patient / </a:t>
                      </a:r>
                      <a:r>
                        <a:rPr lang="en-US" sz="1500" dirty="0" err="1">
                          <a:effectLst/>
                        </a:rPr>
                        <a:t>carer</a:t>
                      </a:r>
                      <a:r>
                        <a:rPr lang="en-US" sz="1500" dirty="0">
                          <a:effectLst/>
                        </a:rPr>
                        <a:t> / parent / family member has technical knowledge to use video / phone option</a:t>
                      </a:r>
                      <a:endParaRPr lang="en-GB" sz="1500" dirty="0">
                        <a:effectLst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Patient /parent has selected remote contact as preferred choice</a:t>
                      </a:r>
                      <a:endParaRPr lang="en-GB" sz="1500" dirty="0">
                        <a:effectLst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Patient/parent or member of their household is shielding</a:t>
                      </a:r>
                      <a:endParaRPr lang="en-GB" sz="1500" dirty="0">
                        <a:effectLst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Patient/parent is Covid-19 positive / suspected</a:t>
                      </a:r>
                      <a:endParaRPr lang="en-GB" sz="15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GB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488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Impact – activity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9001"/>
          <a:stretch/>
        </p:blipFill>
        <p:spPr>
          <a:xfrm>
            <a:off x="2028690" y="2125266"/>
            <a:ext cx="5479382" cy="360672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30123" y="1149291"/>
          <a:ext cx="2901955" cy="45827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0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0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0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81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u="none" strike="noStrike" dirty="0">
                          <a:effectLst/>
                        </a:rPr>
                        <a:t> 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u="none" strike="noStrike">
                          <a:effectLst/>
                        </a:rPr>
                        <a:t>Activity type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700" b="1" u="none" strike="noStrike">
                        <a:effectLst/>
                      </a:endParaRPr>
                    </a:p>
                    <a:p>
                      <a:pPr algn="ctr" fontAlgn="ctr"/>
                      <a:r>
                        <a:rPr lang="en-GB" sz="700" b="1" u="none" strike="noStrike">
                          <a:effectLst/>
                        </a:rPr>
                        <a:t>Remote Consultation Total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u="none" strike="noStrike">
                          <a:effectLst/>
                        </a:rPr>
                        <a:t>Remote Consultation Total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62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GB" sz="700" b="1" u="none" strike="noStrike">
                          <a:effectLst/>
                        </a:rPr>
                        <a:t>Pre-Pandemic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GB" sz="700" b="1" u="none" strike="noStrike">
                          <a:effectLst/>
                        </a:rPr>
                        <a:t>2019/20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u="none" strike="noStrike" dirty="0">
                          <a:effectLst/>
                        </a:rPr>
                        <a:t>Face to Face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u="none" strike="noStrike">
                          <a:effectLst/>
                        </a:rPr>
                        <a:t>96.34%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GB" sz="700" b="1" u="none" strike="noStrike">
                          <a:effectLst/>
                        </a:rPr>
                        <a:t>3.66%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6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u="none" strike="noStrike" dirty="0">
                          <a:effectLst/>
                        </a:rPr>
                        <a:t>Telemedicine AA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0.00%</a:t>
                      </a:r>
                      <a:endParaRPr lang="en-GB" sz="700" b="0" i="0" u="none" strike="noStrike" dirty="0">
                        <a:solidFill>
                          <a:srgbClr val="FF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61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u="none" strike="noStrike" dirty="0">
                          <a:effectLst/>
                        </a:rPr>
                        <a:t>Telemedicine (MS Teams)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u="none" strike="noStrike" dirty="0">
                          <a:effectLst/>
                        </a:rPr>
                        <a:t>0.00%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4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u="none" strike="noStrike">
                          <a:effectLst/>
                        </a:rPr>
                        <a:t>Telephone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u="none" strike="noStrike" dirty="0">
                          <a:effectLst/>
                        </a:rPr>
                        <a:t>3.12%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4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u="none" strike="noStrike">
                          <a:effectLst/>
                        </a:rPr>
                        <a:t>Other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u="none" strike="noStrike" dirty="0">
                          <a:effectLst/>
                        </a:rPr>
                        <a:t>0.54%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062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GB" sz="700" b="1" u="none" strike="noStrike">
                          <a:effectLst/>
                        </a:rPr>
                        <a:t>Pandemic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GB" sz="700" b="1" u="none" strike="noStrike">
                          <a:effectLst/>
                        </a:rPr>
                        <a:t>2020/21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u="none" strike="noStrike">
                          <a:effectLst/>
                        </a:rPr>
                        <a:t>Face to Face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u="none" strike="noStrike" dirty="0">
                          <a:effectLst/>
                        </a:rPr>
                        <a:t>78.01%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GB" sz="700" b="1" u="none" strike="noStrike">
                          <a:effectLst/>
                        </a:rPr>
                        <a:t>21.99%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6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u="none" strike="noStrike">
                          <a:effectLst/>
                        </a:rPr>
                        <a:t>Telemedicine AA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2.62%</a:t>
                      </a:r>
                      <a:endParaRPr lang="en-GB" sz="700" b="0" i="0" u="none" strike="noStrike" dirty="0">
                        <a:solidFill>
                          <a:srgbClr val="FF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61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u="none" strike="noStrike">
                          <a:effectLst/>
                        </a:rPr>
                        <a:t>Telemedicine (MS Teams)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u="none" strike="noStrike" dirty="0">
                          <a:effectLst/>
                        </a:rPr>
                        <a:t>0.37%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4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u="none" strike="noStrike">
                          <a:effectLst/>
                        </a:rPr>
                        <a:t>Telephone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u="none" strike="noStrike" dirty="0">
                          <a:effectLst/>
                        </a:rPr>
                        <a:t>16.63%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4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u="none" strike="noStrike">
                          <a:effectLst/>
                        </a:rPr>
                        <a:t>Other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u="none" strike="noStrike" dirty="0">
                          <a:effectLst/>
                        </a:rPr>
                        <a:t>2.37%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062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GB" sz="700" b="1" u="none" strike="noStrike" dirty="0">
                          <a:effectLst/>
                        </a:rPr>
                        <a:t>Post-Pandemic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GB" sz="700" b="1" u="none" strike="noStrike">
                          <a:effectLst/>
                        </a:rPr>
                        <a:t>2021/22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u="none" strike="noStrike">
                          <a:effectLst/>
                        </a:rPr>
                        <a:t>Face to Face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u="none" strike="noStrike">
                          <a:effectLst/>
                        </a:rPr>
                        <a:t>83.43%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GB" sz="700" b="1" u="none" strike="noStrike" dirty="0">
                          <a:effectLst/>
                        </a:rPr>
                        <a:t>16.57%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16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u="none" strike="noStrike">
                          <a:effectLst/>
                        </a:rPr>
                        <a:t>Telemedicine AA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3.18%</a:t>
                      </a:r>
                      <a:endParaRPr lang="en-GB" sz="700" b="0" i="0" u="none" strike="noStrike" dirty="0">
                        <a:solidFill>
                          <a:srgbClr val="FF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861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u="none" strike="noStrike">
                          <a:effectLst/>
                        </a:rPr>
                        <a:t>Telemedicine (MS Teams)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u="none" strike="noStrike" dirty="0">
                          <a:effectLst/>
                        </a:rPr>
                        <a:t>0.28%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24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u="none" strike="noStrike">
                          <a:effectLst/>
                        </a:rPr>
                        <a:t>Telephone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u="none" strike="noStrike" dirty="0">
                          <a:effectLst/>
                        </a:rPr>
                        <a:t>10.51%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24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u="none" strike="noStrike">
                          <a:effectLst/>
                        </a:rPr>
                        <a:t>Other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u="none" strike="noStrike" dirty="0">
                          <a:effectLst/>
                        </a:rPr>
                        <a:t>2.60%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229" marR="6229" marT="6229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952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Case study - MSK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52650" y="222646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5707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Case Study – SLT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52650" y="222646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8852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10788</TotalTime>
  <Words>848</Words>
  <Application>Microsoft Office PowerPoint</Application>
  <PresentationFormat>Widescreen</PresentationFormat>
  <Paragraphs>173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Segoe UI Light</vt:lpstr>
      <vt:lpstr>Times New Roman</vt:lpstr>
      <vt:lpstr>Office Theme</vt:lpstr>
      <vt:lpstr> A community services approach to using insight for improvement </vt:lpstr>
      <vt:lpstr>PowerPoint Presentation</vt:lpstr>
      <vt:lpstr>The story so far….</vt:lpstr>
      <vt:lpstr>Implementation approach</vt:lpstr>
      <vt:lpstr>How are we using remote consultation?</vt:lpstr>
      <vt:lpstr>Patient Selection Matrix</vt:lpstr>
      <vt:lpstr>Impact – activity </vt:lpstr>
      <vt:lpstr>Case study - MSK</vt:lpstr>
      <vt:lpstr>Case Study – SLT</vt:lpstr>
      <vt:lpstr>Patient Feedback</vt:lpstr>
      <vt:lpstr>Patient Feedback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0800 number update</dc:title>
  <dc:creator>Windows User</dc:creator>
  <cp:lastModifiedBy>Helen Brady</cp:lastModifiedBy>
  <cp:revision>68</cp:revision>
  <dcterms:created xsi:type="dcterms:W3CDTF">2021-12-02T16:25:12Z</dcterms:created>
  <dcterms:modified xsi:type="dcterms:W3CDTF">2022-09-13T11:35:49Z</dcterms:modified>
</cp:coreProperties>
</file>