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00_8F1E0E34.xml" ContentType="application/vnd.ms-powerpoint.comments+xml"/>
  <Override PartName="/ppt/notesSlides/notesSlide1.xml" ContentType="application/vnd.openxmlformats-officedocument.presentationml.notesSlide+xml"/>
  <Override PartName="/ppt/comments/modernComment_114_F970E949.xml" ContentType="application/vnd.ms-powerpoint.comments+xml"/>
  <Override PartName="/ppt/notesSlides/notesSlide2.xml" ContentType="application/vnd.openxmlformats-officedocument.presentationml.notesSlide+xml"/>
  <Override PartName="/ppt/comments/modernComment_132_A0B4091C.xml" ContentType="application/vnd.ms-powerpoint.comments+xml"/>
  <Override PartName="/ppt/notesSlides/notesSlide3.xml" ContentType="application/vnd.openxmlformats-officedocument.presentationml.notesSlide+xml"/>
  <Override PartName="/ppt/comments/modernComment_119_5A0BB06.xml" ContentType="application/vnd.ms-powerpoint.comments+xml"/>
  <Override PartName="/ppt/comments/modernComment_131_4EB2045D.xml" ContentType="application/vnd.ms-powerpoint.comments+xml"/>
  <Override PartName="/ppt/comments/modernComment_133_31E9532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1" r:id="rId6"/>
    <p:sldMasterId id="2147483648" r:id="rId7"/>
  </p:sldMasterIdLst>
  <p:notesMasterIdLst>
    <p:notesMasterId r:id="rId19"/>
  </p:notesMasterIdLst>
  <p:sldIdLst>
    <p:sldId id="256" r:id="rId8"/>
    <p:sldId id="257" r:id="rId9"/>
    <p:sldId id="276" r:id="rId10"/>
    <p:sldId id="277" r:id="rId11"/>
    <p:sldId id="306" r:id="rId12"/>
    <p:sldId id="281" r:id="rId13"/>
    <p:sldId id="305" r:id="rId14"/>
    <p:sldId id="307" r:id="rId15"/>
    <p:sldId id="274" r:id="rId16"/>
    <p:sldId id="278"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27969-5C6A-8A6C-A8EB-144DB3CBB10F}" name="Helen Green" initials="HG" userId="S::helen.green@dementiauk.org::2b56455b-433c-4d7d-a46f-af4557914a8e" providerId="AD"/>
  <p188:author id="{1D03BBAB-2060-8EAF-6976-F258A07AD66F}" name="Lucy Dimbylow" initials="LD" userId="S::lucy.dimbylow@dementiauk.org::ead9bb3c-a747-4f8f-a095-dd1dbaeaefab" providerId="AD"/>
  <p188:author id="{F1EC6BDB-531A-B406-01BF-E8F3CAF5DEE1}" name="Lucy Dimbylow" initials="LD" userId="S::Lucy.Dimbylow@dementiauk.org::ead9bb3c-a747-4f8f-a095-dd1dbaeaef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Green" userId="2b56455b-433c-4d7d-a46f-af4557914a8e" providerId="ADAL" clId="{4070B707-2311-400F-A8A9-9E91E8C220B0}"/>
    <pc:docChg chg="delSld modSld sldOrd delMainMaster">
      <pc:chgData name="Helen Green" userId="2b56455b-433c-4d7d-a46f-af4557914a8e" providerId="ADAL" clId="{4070B707-2311-400F-A8A9-9E91E8C220B0}" dt="2022-09-06T11:12:33.285" v="6"/>
      <pc:docMkLst>
        <pc:docMk/>
      </pc:docMkLst>
      <pc:sldChg chg="del">
        <pc:chgData name="Helen Green" userId="2b56455b-433c-4d7d-a46f-af4557914a8e" providerId="ADAL" clId="{4070B707-2311-400F-A8A9-9E91E8C220B0}" dt="2022-09-06T11:12:06.488" v="4" actId="2696"/>
        <pc:sldMkLst>
          <pc:docMk/>
          <pc:sldMk cId="2562895129" sldId="258"/>
        </pc:sldMkLst>
      </pc:sldChg>
      <pc:sldChg chg="del">
        <pc:chgData name="Helen Green" userId="2b56455b-433c-4d7d-a46f-af4557914a8e" providerId="ADAL" clId="{4070B707-2311-400F-A8A9-9E91E8C220B0}" dt="2022-09-06T11:11:00.685" v="2" actId="2696"/>
        <pc:sldMkLst>
          <pc:docMk/>
          <pc:sldMk cId="3367987012" sldId="275"/>
        </pc:sldMkLst>
      </pc:sldChg>
      <pc:sldChg chg="del">
        <pc:chgData name="Helen Green" userId="2b56455b-433c-4d7d-a46f-af4557914a8e" providerId="ADAL" clId="{4070B707-2311-400F-A8A9-9E91E8C220B0}" dt="2022-09-06T11:10:50.738" v="0" actId="2696"/>
        <pc:sldMkLst>
          <pc:docMk/>
          <pc:sldMk cId="429915057" sldId="279"/>
        </pc:sldMkLst>
      </pc:sldChg>
      <pc:sldChg chg="del">
        <pc:chgData name="Helen Green" userId="2b56455b-433c-4d7d-a46f-af4557914a8e" providerId="ADAL" clId="{4070B707-2311-400F-A8A9-9E91E8C220B0}" dt="2022-09-06T11:10:56.341" v="1" actId="2696"/>
        <pc:sldMkLst>
          <pc:docMk/>
          <pc:sldMk cId="2982932068" sldId="280"/>
        </pc:sldMkLst>
      </pc:sldChg>
      <pc:sldChg chg="del">
        <pc:chgData name="Helen Green" userId="2b56455b-433c-4d7d-a46f-af4557914a8e" providerId="ADAL" clId="{4070B707-2311-400F-A8A9-9E91E8C220B0}" dt="2022-09-06T11:11:17.989" v="3" actId="2696"/>
        <pc:sldMkLst>
          <pc:docMk/>
          <pc:sldMk cId="3784767937" sldId="303"/>
        </pc:sldMkLst>
      </pc:sldChg>
      <pc:sldChg chg="ord">
        <pc:chgData name="Helen Green" userId="2b56455b-433c-4d7d-a46f-af4557914a8e" providerId="ADAL" clId="{4070B707-2311-400F-A8A9-9E91E8C220B0}" dt="2022-09-06T11:12:33.285" v="6"/>
        <pc:sldMkLst>
          <pc:docMk/>
          <pc:sldMk cId="2696153372" sldId="306"/>
        </pc:sldMkLst>
      </pc:sldChg>
      <pc:sldMasterChg chg="del delSldLayout">
        <pc:chgData name="Helen Green" userId="2b56455b-433c-4d7d-a46f-af4557914a8e" providerId="ADAL" clId="{4070B707-2311-400F-A8A9-9E91E8C220B0}" dt="2022-09-06T11:11:17.989" v="3" actId="2696"/>
        <pc:sldMasterMkLst>
          <pc:docMk/>
          <pc:sldMasterMk cId="2969451053" sldId="2147483666"/>
        </pc:sldMasterMkLst>
        <pc:sldLayoutChg chg="del">
          <pc:chgData name="Helen Green" userId="2b56455b-433c-4d7d-a46f-af4557914a8e" providerId="ADAL" clId="{4070B707-2311-400F-A8A9-9E91E8C220B0}" dt="2022-09-06T11:11:17.989" v="3" actId="2696"/>
          <pc:sldLayoutMkLst>
            <pc:docMk/>
            <pc:sldMasterMk cId="2969451053" sldId="2147483666"/>
            <pc:sldLayoutMk cId="2922440817" sldId="2147483667"/>
          </pc:sldLayoutMkLst>
        </pc:sldLayoutChg>
      </pc:sldMasterChg>
    </pc:docChg>
  </pc:docChgLst>
</pc:chgInfo>
</file>

<file path=ppt/comments/modernComment_100_8F1E0E34.xml><?xml version="1.0" encoding="utf-8"?>
<p188:cmLst xmlns:a="http://schemas.openxmlformats.org/drawingml/2006/main" xmlns:r="http://schemas.openxmlformats.org/officeDocument/2006/relationships" xmlns:p188="http://schemas.microsoft.com/office/powerpoint/2018/8/main">
  <p188:cm id="{8DD0AE89-67E7-462F-912B-527EB382CAD1}" authorId="{F1EC6BDB-531A-B406-01BF-E8F3CAF5DEE1}" status="resolved" created="2022-07-05T09:03:07.001" complete="100000">
    <ac:txMkLst xmlns:ac="http://schemas.microsoft.com/office/drawing/2013/main/command">
      <pc:docMk xmlns:pc="http://schemas.microsoft.com/office/powerpoint/2013/main/command"/>
      <pc:sldMk xmlns:pc="http://schemas.microsoft.com/office/powerpoint/2013/main/command" cId="2401111604" sldId="256"/>
      <ac:spMk id="12" creationId="{00000000-0000-0000-0000-000000000000}"/>
      <ac:txMk cp="79">
        <ac:context len="80" hash="821141678"/>
      </ac:txMk>
    </ac:txMkLst>
    <p188:pos x="3166447" y="841359"/>
    <p188:replyLst>
      <p188:reply id="{24C6F75A-865B-4146-918F-526584950FDF}" authorId="{F8427969-5C6A-8A6C-A8EB-144DB3CBB10F}" created="2022-07-05T09:12:10.463">
        <p188:txBody>
          <a:bodyPr/>
          <a:lstStyle/>
          <a:p>
            <a:r>
              <a:rPr lang="en-US"/>
              <a:t>yes that would sound better </a:t>
            </a:r>
          </a:p>
        </p188:txBody>
      </p188:reply>
    </p188:replyLst>
    <p188:txBody>
      <a:bodyPr/>
      <a:lstStyle/>
      <a:p>
        <a:r>
          <a:rPr lang="en-GB"/>
          <a:t>I'm not sure about this phrasing - to me, it suggests that the clinics are IN their community. An alternative would be 'at a time and place that suits them' - what do you think [@Helen Green]?</a:t>
        </a:r>
      </a:p>
    </p188:txBody>
  </p188:cm>
  <p188:cm id="{A6125CDD-606D-4396-9A3C-2A9A79CD0DBA}" authorId="{F1EC6BDB-531A-B406-01BF-E8F3CAF5DEE1}" status="resolved" created="2022-08-08T13:27:28.505" complete="100000">
    <ac:txMkLst xmlns:ac="http://schemas.microsoft.com/office/drawing/2013/main/command">
      <pc:docMk xmlns:pc="http://schemas.microsoft.com/office/powerpoint/2013/main/command"/>
      <pc:sldMk xmlns:pc="http://schemas.microsoft.com/office/powerpoint/2013/main/command" cId="2401111604" sldId="256"/>
      <ac:spMk id="5" creationId="{00000000-0000-0000-0000-000000000000}"/>
      <ac:txMk cp="57" len="34">
        <ac:context len="92" hash="4059114997"/>
      </ac:txMk>
    </ac:txMkLst>
    <p188:txBody>
      <a:bodyPr/>
      <a:lstStyle/>
      <a:p>
        <a:r>
          <a:rPr lang="en-GB"/>
          <a:t>Do we need to add the Scotland number too?</a:t>
        </a:r>
      </a:p>
    </p188:txBody>
  </p188:cm>
</p188:cmLst>
</file>

<file path=ppt/comments/modernComment_114_F970E949.xml><?xml version="1.0" encoding="utf-8"?>
<p188:cmLst xmlns:a="http://schemas.openxmlformats.org/drawingml/2006/main" xmlns:r="http://schemas.openxmlformats.org/officeDocument/2006/relationships" xmlns:p188="http://schemas.microsoft.com/office/powerpoint/2018/8/main">
  <p188:cm id="{9EC1D6D7-2656-4DCA-9005-231EC4B35346}" authorId="{F1EC6BDB-531A-B406-01BF-E8F3CAF5DEE1}" status="resolved" created="2022-07-05T09:11:12.073" complete="100000">
    <ac:txMkLst xmlns:ac="http://schemas.microsoft.com/office/drawing/2013/main/command">
      <pc:docMk xmlns:pc="http://schemas.microsoft.com/office/powerpoint/2013/main/command"/>
      <pc:sldMk xmlns:pc="http://schemas.microsoft.com/office/powerpoint/2013/main/command" cId="4184926537" sldId="276"/>
      <ac:spMk id="11" creationId="{32EE3E06-DD9D-60FE-B5D6-C7EF8BF31624}"/>
      <ac:txMk cp="61">
        <ac:context len="493" hash="3200385576"/>
      </ac:txMk>
    </ac:txMkLst>
    <p188:pos x="3347302" y="1453153"/>
    <p188:replyLst>
      <p188:reply id="{1A7DDEA1-A032-4B4D-999E-8D8E5245EA94}" authorId="{F8427969-5C6A-8A6C-A8EB-144DB3CBB10F}" created="2022-07-05T09:30:13.723">
        <p188:txBody>
          <a:bodyPr/>
          <a:lstStyle/>
          <a:p>
            <a:r>
              <a:rPr lang="en-US"/>
              <a:t>better?</a:t>
            </a:r>
          </a:p>
        </p188:txBody>
      </p188:reply>
      <p188:reply id="{897C8EBE-24DB-41CB-9080-35A3B4E86C7B}" authorId="{1D03BBAB-2060-8EAF-6976-F258A07AD66F}" created="2022-07-05T10:19:53.744">
        <p188:txBody>
          <a:bodyPr/>
          <a:lstStyle/>
          <a:p>
            <a:r>
              <a:rPr lang="en-GB"/>
              <a:t>[@Helen Green] perfect</a:t>
            </a:r>
          </a:p>
        </p188:txBody>
      </p188:reply>
    </p188:replyLst>
    <p188:txBody>
      <a:bodyPr/>
      <a:lstStyle/>
      <a:p>
        <a:r>
          <a:rPr lang="en-GB"/>
          <a:t>Supported by who/what?</a:t>
        </a:r>
      </a:p>
    </p188:txBody>
  </p188:cm>
  <p188:cm id="{E9452718-4973-4BD0-ABA3-64D7DCD5750A}" authorId="{F1EC6BDB-531A-B406-01BF-E8F3CAF5DEE1}" status="resolved" created="2022-07-05T09:12:45.128" complete="100000">
    <ac:txMkLst xmlns:ac="http://schemas.microsoft.com/office/drawing/2013/main/command">
      <pc:docMk xmlns:pc="http://schemas.microsoft.com/office/powerpoint/2013/main/command"/>
      <pc:sldMk xmlns:pc="http://schemas.microsoft.com/office/powerpoint/2013/main/command" cId="4184926537" sldId="276"/>
      <ac:spMk id="11" creationId="{32EE3E06-DD9D-60FE-B5D6-C7EF8BF31624}"/>
      <ac:txMk cp="395" len="10">
        <ac:context len="493" hash="3200385576"/>
      </ac:txMk>
    </ac:txMkLst>
    <p188:pos x="2432902" y="3909274"/>
    <p188:replyLst>
      <p188:reply id="{11AA9835-50A0-4070-A658-B204C9BAFA95}" authorId="{F8427969-5C6A-8A6C-A8EB-144DB3CBB10F}" created="2022-07-05T09:30:44.036">
        <p188:txBody>
          <a:bodyPr/>
          <a:lstStyle/>
          <a:p>
            <a:r>
              <a:rPr lang="en-US"/>
              <a:t>support for each other- if its a tough call or nurse needs some advice. Does this make sense</a:t>
            </a:r>
          </a:p>
        </p188:txBody>
      </p188:reply>
      <p188:reply id="{22A32033-3BF9-42C6-95A8-6E87199CC30C}" authorId="{1D03BBAB-2060-8EAF-6976-F258A07AD66F}" created="2022-07-05T10:20:07.353">
        <p188:txBody>
          <a:bodyPr/>
          <a:lstStyle/>
          <a:p>
            <a:r>
              <a:rPr lang="en-GB"/>
              <a:t>Great</a:t>
            </a:r>
          </a:p>
        </p188:txBody>
      </p188:reply>
    </p188:replyLst>
    <p188:txBody>
      <a:bodyPr/>
      <a:lstStyle/>
      <a:p>
        <a:r>
          <a:rPr lang="en-GB"/>
          <a:t>By whom/what?</a:t>
        </a:r>
      </a:p>
    </p188:txBody>
  </p188:cm>
  <p188:cm id="{A02508B3-C166-48C0-A5BB-7FE016D22CC3}" authorId="{F1EC6BDB-531A-B406-01BF-E8F3CAF5DEE1}" status="resolved" created="2022-08-08T13:30:53.643" complete="100000">
    <ac:txMkLst xmlns:ac="http://schemas.microsoft.com/office/drawing/2013/main/command">
      <pc:docMk xmlns:pc="http://schemas.microsoft.com/office/powerpoint/2013/main/command"/>
      <pc:sldMk xmlns:pc="http://schemas.microsoft.com/office/powerpoint/2013/main/command" cId="4184926537" sldId="276"/>
      <ac:spMk id="11" creationId="{32EE3E06-DD9D-60FE-B5D6-C7EF8BF31624}"/>
      <ac:txMk cp="168" len="28">
        <ac:context len="493" hash="3200385576"/>
      </ac:txMk>
    </ac:txMkLst>
    <p188:pos x="3868298" y="1357460"/>
    <p188:txBody>
      <a:bodyPr/>
      <a:lstStyle/>
      <a:p>
        <a:r>
          <a:rPr lang="en-GB"/>
          <a:t>How many sessional nurses?</a:t>
        </a:r>
      </a:p>
    </p188:txBody>
  </p188:cm>
</p188:cmLst>
</file>

<file path=ppt/comments/modernComment_119_5A0BB06.xml><?xml version="1.0" encoding="utf-8"?>
<p188:cmLst xmlns:a="http://schemas.openxmlformats.org/drawingml/2006/main" xmlns:r="http://schemas.openxmlformats.org/officeDocument/2006/relationships" xmlns:p188="http://schemas.microsoft.com/office/powerpoint/2018/8/main">
  <p188:cm id="{9A54E9D8-5A69-4EA4-8805-0E365756035A}" authorId="{F1EC6BDB-531A-B406-01BF-E8F3CAF5DEE1}" status="resolved" created="2022-08-08T13:34:05.674" complete="100000">
    <ac:deMkLst xmlns:ac="http://schemas.microsoft.com/office/drawing/2013/main/command">
      <pc:docMk xmlns:pc="http://schemas.microsoft.com/office/powerpoint/2013/main/command"/>
      <pc:sldMk xmlns:pc="http://schemas.microsoft.com/office/powerpoint/2013/main/command" cId="94419718" sldId="281"/>
      <ac:picMk id="10" creationId="{393835A8-2516-A1CE-0BC1-CC8485F1B0D9}"/>
    </ac:deMkLst>
    <p188:txBody>
      <a:bodyPr/>
      <a:lstStyle/>
      <a:p>
        <a:r>
          <a:rPr lang="en-GB"/>
          <a:t>Need to sort out the overlapping speech bubble.</a:t>
        </a:r>
      </a:p>
    </p188:txBody>
  </p188:cm>
</p188:cmLst>
</file>

<file path=ppt/comments/modernComment_131_4EB2045D.xml><?xml version="1.0" encoding="utf-8"?>
<p188:cmLst xmlns:a="http://schemas.openxmlformats.org/drawingml/2006/main" xmlns:r="http://schemas.openxmlformats.org/officeDocument/2006/relationships" xmlns:p188="http://schemas.microsoft.com/office/powerpoint/2018/8/main">
  <p188:cm id="{35102B09-0E0B-4CCB-ACEB-12B49F59019F}" authorId="{F1EC6BDB-531A-B406-01BF-E8F3CAF5DEE1}" status="resolved" created="2022-08-08T13:36:47.333" complete="100000">
    <ac:deMkLst xmlns:ac="http://schemas.microsoft.com/office/drawing/2013/main/command">
      <pc:docMk xmlns:pc="http://schemas.microsoft.com/office/powerpoint/2013/main/command"/>
      <pc:sldMk xmlns:pc="http://schemas.microsoft.com/office/powerpoint/2013/main/command" cId="1320289373" sldId="305"/>
      <ac:picMk id="9" creationId="{C8D5FD77-DC9D-883D-37F8-0E1EDF5977AB}"/>
    </ac:deMkLst>
    <p188:txBody>
      <a:bodyPr/>
      <a:lstStyle/>
      <a:p>
        <a:r>
          <a:rPr lang="en-GB"/>
          <a:t>Can you make this text editable? There are some corrections to be made.</a:t>
        </a:r>
      </a:p>
    </p188:txBody>
  </p188:cm>
</p188:cmLst>
</file>

<file path=ppt/comments/modernComment_132_A0B4091C.xml><?xml version="1.0" encoding="utf-8"?>
<p188:cmLst xmlns:a="http://schemas.openxmlformats.org/drawingml/2006/main" xmlns:r="http://schemas.openxmlformats.org/officeDocument/2006/relationships" xmlns:p188="http://schemas.microsoft.com/office/powerpoint/2018/8/main">
  <p188:cm id="{27CB9C6D-F0CB-43D2-859B-47A3F6971F9A}" authorId="{F1EC6BDB-531A-B406-01BF-E8F3CAF5DEE1}" status="resolved" created="2022-08-08T13:35:23.720" complete="100000">
    <ac:txMkLst xmlns:ac="http://schemas.microsoft.com/office/drawing/2013/main/command">
      <pc:docMk xmlns:pc="http://schemas.microsoft.com/office/powerpoint/2013/main/command"/>
      <pc:sldMk xmlns:pc="http://schemas.microsoft.com/office/powerpoint/2013/main/command" cId="2696153372" sldId="306"/>
      <ac:spMk id="15" creationId="{3131CF78-1108-752C-F0AB-4027761CB3E7}"/>
      <ac:txMk cp="82" len="264">
        <ac:context len="347" hash="1392477799"/>
      </ac:txMk>
    </ac:txMkLst>
    <p188:pos x="8112642" y="1121735"/>
    <p188:txBody>
      <a:bodyPr/>
      <a:lstStyle/>
      <a:p>
        <a:r>
          <a:rPr lang="en-GB"/>
          <a:t>Is there a reason why this is in bold magenta?</a:t>
        </a:r>
      </a:p>
    </p188:txBody>
  </p188:cm>
</p188:cmLst>
</file>

<file path=ppt/comments/modernComment_133_31E9532B.xml><?xml version="1.0" encoding="utf-8"?>
<p188:cmLst xmlns:a="http://schemas.openxmlformats.org/drawingml/2006/main" xmlns:r="http://schemas.openxmlformats.org/officeDocument/2006/relationships" xmlns:p188="http://schemas.microsoft.com/office/powerpoint/2018/8/main">
  <p188:cm id="{DBAA1820-C095-4C9F-8F03-AD0FFD17941C}" authorId="{1D03BBAB-2060-8EAF-6976-F258A07AD66F}" status="resolved" created="2022-08-31T12:44:57.843" complete="100000">
    <ac:txMkLst xmlns:ac="http://schemas.microsoft.com/office/drawing/2013/main/command">
      <pc:docMk xmlns:pc="http://schemas.microsoft.com/office/powerpoint/2013/main/command"/>
      <pc:sldMk xmlns:pc="http://schemas.microsoft.com/office/powerpoint/2013/main/command" cId="837374763" sldId="307"/>
      <ac:spMk id="8" creationId="{332B7EFF-C769-97BC-781F-15E8168092A1}"/>
      <ac:txMk cp="216" len="6">
        <ac:context len="448" hash="2586972039"/>
      </ac:txMk>
    </ac:txMkLst>
    <p188:pos x="4939018" y="1740715"/>
    <p188:txBody>
      <a:bodyPr/>
      <a:lstStyle/>
      <a:p>
        <a:r>
          <a:rPr lang="en-GB"/>
          <a:t>[@Helen Green] should that be 'sole family carer'?</a:t>
        </a:r>
      </a:p>
    </p188:txBody>
  </p188:cm>
  <p188:cm id="{EDDA2EEB-5DCD-49F4-ABC8-F8E272B0EE13}" authorId="{1D03BBAB-2060-8EAF-6976-F258A07AD66F}" status="resolved" created="2022-08-31T12:45:24.767" complete="100000">
    <ac:txMkLst xmlns:ac="http://schemas.microsoft.com/office/drawing/2013/main/command">
      <pc:docMk xmlns:pc="http://schemas.microsoft.com/office/powerpoint/2013/main/command"/>
      <pc:sldMk xmlns:pc="http://schemas.microsoft.com/office/powerpoint/2013/main/command" cId="837374763" sldId="307"/>
      <ac:spMk id="8" creationId="{332B7EFF-C769-97BC-781F-15E8168092A1}"/>
      <ac:txMk cp="441" len="6">
        <ac:context len="448" hash="2586972039"/>
      </ac:txMk>
    </ac:txMkLst>
    <p188:pos x="2558642" y="3816990"/>
    <p188:txBody>
      <a:bodyPr/>
      <a:lstStyle/>
      <a:p>
        <a:r>
          <a:rPr lang="en-GB"/>
          <a:t>[@Helen Green] should this be 55-64?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753A8-1B93-461E-B444-45213836C208}" type="datetimeFigureOut">
              <a:rPr lang="en-GB" smtClean="0"/>
              <a:t>22/09/2022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181E8-B370-450F-971C-1C163068EA4F}" type="slidenum">
              <a:rPr lang="en-GB" smtClean="0"/>
              <a:t>‹#›</a:t>
            </a:fld>
            <a:endParaRPr lang="en-GB"/>
          </a:p>
        </p:txBody>
      </p:sp>
    </p:spTree>
    <p:extLst>
      <p:ext uri="{BB962C8B-B14F-4D97-AF65-F5344CB8AC3E}">
        <p14:creationId xmlns:p14="http://schemas.microsoft.com/office/powerpoint/2010/main" val="133225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New booking system allows people to enter date and chosen service, system then shows appointments that are available. Form much clearer and easier to complete and only one click needed</a:t>
            </a:r>
          </a:p>
          <a:p>
            <a:endParaRPr lang="en-GB"/>
          </a:p>
        </p:txBody>
      </p:sp>
      <p:sp>
        <p:nvSpPr>
          <p:cNvPr id="4" name="Slide Number Placeholder 3"/>
          <p:cNvSpPr>
            <a:spLocks noGrp="1"/>
          </p:cNvSpPr>
          <p:nvPr>
            <p:ph type="sldNum" sz="quarter" idx="5"/>
          </p:nvPr>
        </p:nvSpPr>
        <p:spPr/>
        <p:txBody>
          <a:bodyPr/>
          <a:lstStyle/>
          <a:p>
            <a:fld id="{084181E8-B370-450F-971C-1C163068EA4F}" type="slidenum">
              <a:rPr lang="en-GB" smtClean="0"/>
              <a:t>3</a:t>
            </a:fld>
            <a:endParaRPr lang="en-GB"/>
          </a:p>
        </p:txBody>
      </p:sp>
    </p:spTree>
    <p:extLst>
      <p:ext uri="{BB962C8B-B14F-4D97-AF65-F5344CB8AC3E}">
        <p14:creationId xmlns:p14="http://schemas.microsoft.com/office/powerpoint/2010/main" val="394784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4181E8-B370-450F-971C-1C163068EA4F}" type="slidenum">
              <a:rPr lang="en-GB" smtClean="0"/>
              <a:t>4</a:t>
            </a:fld>
            <a:endParaRPr lang="en-GB"/>
          </a:p>
        </p:txBody>
      </p:sp>
    </p:spTree>
    <p:extLst>
      <p:ext uri="{BB962C8B-B14F-4D97-AF65-F5344CB8AC3E}">
        <p14:creationId xmlns:p14="http://schemas.microsoft.com/office/powerpoint/2010/main" val="177320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4181E8-B370-450F-971C-1C163068EA4F}" type="slidenum">
              <a:rPr lang="en-GB" smtClean="0"/>
              <a:t>6</a:t>
            </a:fld>
            <a:endParaRPr lang="en-GB"/>
          </a:p>
        </p:txBody>
      </p:sp>
    </p:spTree>
    <p:extLst>
      <p:ext uri="{BB962C8B-B14F-4D97-AF65-F5344CB8AC3E}">
        <p14:creationId xmlns:p14="http://schemas.microsoft.com/office/powerpoint/2010/main" val="179447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4181E8-B370-450F-971C-1C163068EA4F}" type="slidenum">
              <a:rPr lang="en-GB" smtClean="0"/>
              <a:t>9</a:t>
            </a:fld>
            <a:endParaRPr lang="en-GB"/>
          </a:p>
        </p:txBody>
      </p:sp>
    </p:spTree>
    <p:extLst>
      <p:ext uri="{BB962C8B-B14F-4D97-AF65-F5344CB8AC3E}">
        <p14:creationId xmlns:p14="http://schemas.microsoft.com/office/powerpoint/2010/main" val="218226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4181E8-B370-450F-971C-1C163068EA4F}" type="slidenum">
              <a:rPr lang="en-GB" smtClean="0"/>
              <a:t>10</a:t>
            </a:fld>
            <a:endParaRPr lang="en-GB"/>
          </a:p>
        </p:txBody>
      </p:sp>
    </p:spTree>
    <p:extLst>
      <p:ext uri="{BB962C8B-B14F-4D97-AF65-F5344CB8AC3E}">
        <p14:creationId xmlns:p14="http://schemas.microsoft.com/office/powerpoint/2010/main" val="353720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4181E8-B370-450F-971C-1C163068EA4F}" type="slidenum">
              <a:rPr lang="en-GB" smtClean="0"/>
              <a:t>11</a:t>
            </a:fld>
            <a:endParaRPr lang="en-GB"/>
          </a:p>
        </p:txBody>
      </p:sp>
    </p:spTree>
    <p:extLst>
      <p:ext uri="{BB962C8B-B14F-4D97-AF65-F5344CB8AC3E}">
        <p14:creationId xmlns:p14="http://schemas.microsoft.com/office/powerpoint/2010/main" val="114558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4C8-6B92-47DA-9CB8-72F514DCCDF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55C836-B929-4A13-B449-332DE25C700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0C735B-3B37-48B6-9BBA-D5F28483D496}"/>
              </a:ext>
            </a:extLst>
          </p:cNvPr>
          <p:cNvSpPr>
            <a:spLocks noGrp="1"/>
          </p:cNvSpPr>
          <p:nvPr>
            <p:ph type="dt" sz="half" idx="10"/>
          </p:nvPr>
        </p:nvSpPr>
        <p:spPr/>
        <p:txBody>
          <a:bodyPr/>
          <a:lstStyle/>
          <a:p>
            <a:fld id="{603DB230-31E8-4EE0-BF8B-0569B24B6F98}" type="datetime1">
              <a:rPr lang="en-GB" smtClean="0"/>
              <a:t>22/09/2022</a:t>
            </a:fld>
            <a:endParaRPr lang="en-GB"/>
          </a:p>
        </p:txBody>
      </p:sp>
      <p:sp>
        <p:nvSpPr>
          <p:cNvPr id="5" name="Footer Placeholder 4">
            <a:extLst>
              <a:ext uri="{FF2B5EF4-FFF2-40B4-BE49-F238E27FC236}">
                <a16:creationId xmlns:a16="http://schemas.microsoft.com/office/drawing/2014/main" id="{98983226-EF6E-4CD8-82BD-9AC4C0F8735B}"/>
              </a:ext>
            </a:extLst>
          </p:cNvPr>
          <p:cNvSpPr>
            <a:spLocks noGrp="1"/>
          </p:cNvSpPr>
          <p:nvPr>
            <p:ph type="ftr" sz="quarter" idx="11"/>
          </p:nvPr>
        </p:nvSpPr>
        <p:spPr/>
        <p:txBody>
          <a:bodyPr/>
          <a:lstStyle/>
          <a:p>
            <a:r>
              <a:rPr lang="en-GB"/>
              <a:t>This is the presentation title</a:t>
            </a:r>
          </a:p>
        </p:txBody>
      </p:sp>
      <p:sp>
        <p:nvSpPr>
          <p:cNvPr id="6" name="Slide Number Placeholder 5">
            <a:extLst>
              <a:ext uri="{FF2B5EF4-FFF2-40B4-BE49-F238E27FC236}">
                <a16:creationId xmlns:a16="http://schemas.microsoft.com/office/drawing/2014/main" id="{E3901835-4417-4C3F-927C-F89BF6C62B81}"/>
              </a:ext>
            </a:extLst>
          </p:cNvPr>
          <p:cNvSpPr>
            <a:spLocks noGrp="1"/>
          </p:cNvSpPr>
          <p:nvPr>
            <p:ph type="sldNum" sz="quarter" idx="12"/>
          </p:nvPr>
        </p:nvSpPr>
        <p:spPr/>
        <p:txBody>
          <a:bodyPr/>
          <a:lstStyle/>
          <a:p>
            <a:fld id="{9FB87B7A-4E88-4336-8DA7-9647496B8BFB}" type="slidenum">
              <a:rPr lang="en-GB" smtClean="0"/>
              <a:t>‹#›</a:t>
            </a:fld>
            <a:endParaRPr lang="en-GB"/>
          </a:p>
        </p:txBody>
      </p:sp>
    </p:spTree>
    <p:extLst>
      <p:ext uri="{BB962C8B-B14F-4D97-AF65-F5344CB8AC3E}">
        <p14:creationId xmlns:p14="http://schemas.microsoft.com/office/powerpoint/2010/main" val="277615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1469E-3273-4FF6-A436-F0F60F096692}" type="datetime1">
              <a:rPr lang="en-GB" smtClean="0"/>
              <a:t>22/09/2022</a:t>
            </a:fld>
            <a:endParaRPr lang="en-GB"/>
          </a:p>
        </p:txBody>
      </p:sp>
      <p:sp>
        <p:nvSpPr>
          <p:cNvPr id="3" name="Footer Placeholder 2"/>
          <p:cNvSpPr>
            <a:spLocks noGrp="1"/>
          </p:cNvSpPr>
          <p:nvPr>
            <p:ph type="ftr" sz="quarter" idx="11"/>
          </p:nvPr>
        </p:nvSpPr>
        <p:spPr/>
        <p:txBody>
          <a:bodyPr/>
          <a:lstStyle/>
          <a:p>
            <a:r>
              <a:rPr lang="en-GB"/>
              <a:t>This is the presentation title</a:t>
            </a:r>
          </a:p>
        </p:txBody>
      </p:sp>
      <p:sp>
        <p:nvSpPr>
          <p:cNvPr id="4" name="Title 1"/>
          <p:cNvSpPr>
            <a:spLocks noGrp="1"/>
          </p:cNvSpPr>
          <p:nvPr>
            <p:ph type="title" hasCustomPrompt="1"/>
          </p:nvPr>
        </p:nvSpPr>
        <p:spPr>
          <a:xfrm>
            <a:off x="3311691" y="4512568"/>
            <a:ext cx="6076056" cy="500608"/>
          </a:xfrm>
        </p:spPr>
        <p:txBody>
          <a:bodyPr anchor="b"/>
          <a:lstStyle>
            <a:lvl1pPr algn="ctr">
              <a:defRPr sz="1500" b="1"/>
            </a:lvl1pPr>
          </a:lstStyle>
          <a:p>
            <a:r>
              <a:rPr lang="en-US"/>
              <a:t>This is a basic picture slide	</a:t>
            </a:r>
            <a:endParaRPr lang="en-GB"/>
          </a:p>
        </p:txBody>
      </p:sp>
      <p:sp>
        <p:nvSpPr>
          <p:cNvPr id="5" name="Text Placeholder 3"/>
          <p:cNvSpPr>
            <a:spLocks noGrp="1"/>
          </p:cNvSpPr>
          <p:nvPr>
            <p:ph type="body" sz="half" idx="2" hasCustomPrompt="1"/>
          </p:nvPr>
        </p:nvSpPr>
        <p:spPr>
          <a:xfrm>
            <a:off x="2598373" y="4784378"/>
            <a:ext cx="7242043" cy="804862"/>
          </a:xfrm>
        </p:spPr>
        <p:txBody>
          <a:bodyPr/>
          <a:lstStyle>
            <a:lvl1pPr marL="0" indent="0" algn="ctr">
              <a:buNone/>
              <a:defRPr sz="105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With a little explanation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17" y="620691"/>
            <a:ext cx="7242043" cy="3621021"/>
          </a:xfrm>
          <a:prstGeom prst="rect">
            <a:avLst/>
          </a:prstGeom>
        </p:spPr>
      </p:pic>
    </p:spTree>
    <p:extLst>
      <p:ext uri="{BB962C8B-B14F-4D97-AF65-F5344CB8AC3E}">
        <p14:creationId xmlns:p14="http://schemas.microsoft.com/office/powerpoint/2010/main" val="201257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50"/>
            <a:ext cx="4011084" cy="1162050"/>
          </a:xfrm>
        </p:spPr>
        <p:txBody>
          <a:bodyPr anchor="b"/>
          <a:lstStyle>
            <a:lvl1pPr algn="l">
              <a:defRPr sz="1500" b="1" baseline="0"/>
            </a:lvl1pPr>
          </a:lstStyle>
          <a:p>
            <a:r>
              <a:rPr lang="en-GB"/>
              <a:t>One small column and one bigger column with title</a:t>
            </a:r>
          </a:p>
        </p:txBody>
      </p:sp>
      <p:sp>
        <p:nvSpPr>
          <p:cNvPr id="4" name="Text Placeholder 3"/>
          <p:cNvSpPr>
            <a:spLocks noGrp="1"/>
          </p:cNvSpPr>
          <p:nvPr>
            <p:ph type="body" sz="half" idx="2" hasCustomPrompt="1"/>
          </p:nvPr>
        </p:nvSpPr>
        <p:spPr>
          <a:xfrm>
            <a:off x="609602" y="1435103"/>
            <a:ext cx="4011084" cy="4691063"/>
          </a:xfrm>
        </p:spPr>
        <p:txBody>
          <a:bodyPr/>
          <a:lstStyle>
            <a:lvl1pPr marL="0" indent="0">
              <a:buNone/>
              <a:defRPr sz="1050" baseline="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Some information on this side </a:t>
            </a:r>
          </a:p>
        </p:txBody>
      </p:sp>
      <p:sp>
        <p:nvSpPr>
          <p:cNvPr id="5" name="Date Placeholder 4"/>
          <p:cNvSpPr>
            <a:spLocks noGrp="1"/>
          </p:cNvSpPr>
          <p:nvPr>
            <p:ph type="dt" sz="half" idx="10"/>
          </p:nvPr>
        </p:nvSpPr>
        <p:spPr/>
        <p:txBody>
          <a:bodyPr/>
          <a:lstStyle/>
          <a:p>
            <a:fld id="{9CA0918A-BCA5-49E2-9AC7-2D733656A483}" type="datetime1">
              <a:rPr lang="en-GB" smtClean="0"/>
              <a:t>22/09/2022</a:t>
            </a:fld>
            <a:endParaRPr lang="en-GB"/>
          </a:p>
        </p:txBody>
      </p:sp>
      <p:sp>
        <p:nvSpPr>
          <p:cNvPr id="6" name="Footer Placeholder 5"/>
          <p:cNvSpPr>
            <a:spLocks noGrp="1"/>
          </p:cNvSpPr>
          <p:nvPr>
            <p:ph type="ftr" sz="quarter" idx="11"/>
          </p:nvPr>
        </p:nvSpPr>
        <p:spPr/>
        <p:txBody>
          <a:bodyPr/>
          <a:lstStyle/>
          <a:p>
            <a:r>
              <a:rPr lang="en-GB"/>
              <a:t>This is the presentation title</a:t>
            </a:r>
          </a:p>
        </p:txBody>
      </p:sp>
      <p:sp>
        <p:nvSpPr>
          <p:cNvPr id="9" name="Text Placeholder 3"/>
          <p:cNvSpPr>
            <a:spLocks noGrp="1"/>
          </p:cNvSpPr>
          <p:nvPr>
            <p:ph type="body" sz="half" idx="12" hasCustomPrompt="1"/>
          </p:nvPr>
        </p:nvSpPr>
        <p:spPr>
          <a:xfrm>
            <a:off x="4943872" y="476675"/>
            <a:ext cx="6816757" cy="5627167"/>
          </a:xfrm>
        </p:spPr>
        <p:txBody>
          <a:bodyPr/>
          <a:lstStyle>
            <a:lvl1pPr marL="214313" indent="-214313">
              <a:buFont typeface="Arial" panose="020B0604020202020204" pitchFamily="34" charset="0"/>
              <a:buChar char="•"/>
              <a:defRPr sz="105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Some magenta bullet points could go on this side</a:t>
            </a:r>
          </a:p>
          <a:p>
            <a:pPr lvl="0"/>
            <a:r>
              <a:rPr lang="en-US"/>
              <a:t>And some more</a:t>
            </a:r>
          </a:p>
          <a:p>
            <a:pPr lvl="0"/>
            <a:r>
              <a:rPr lang="en-US"/>
              <a:t>And a few more</a:t>
            </a:r>
          </a:p>
        </p:txBody>
      </p:sp>
    </p:spTree>
    <p:extLst>
      <p:ext uri="{BB962C8B-B14F-4D97-AF65-F5344CB8AC3E}">
        <p14:creationId xmlns:p14="http://schemas.microsoft.com/office/powerpoint/2010/main" val="196447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609373"/>
            <a:ext cx="7315200" cy="566738"/>
          </a:xfrm>
        </p:spPr>
        <p:txBody>
          <a:bodyPr anchor="b"/>
          <a:lstStyle>
            <a:lvl1pPr algn="l">
              <a:defRPr sz="1500" b="1"/>
            </a:lvl1pPr>
          </a:lstStyle>
          <a:p>
            <a:r>
              <a:rPr lang="en-US"/>
              <a:t>This is a basic picture slide	</a:t>
            </a:r>
            <a:endParaRPr lang="en-GB"/>
          </a:p>
        </p:txBody>
      </p:sp>
      <p:sp>
        <p:nvSpPr>
          <p:cNvPr id="4" name="Text Placeholder 3"/>
          <p:cNvSpPr>
            <a:spLocks noGrp="1"/>
          </p:cNvSpPr>
          <p:nvPr>
            <p:ph type="body" sz="half" idx="2" hasCustomPrompt="1"/>
          </p:nvPr>
        </p:nvSpPr>
        <p:spPr>
          <a:xfrm>
            <a:off x="2389717" y="5367338"/>
            <a:ext cx="7315200" cy="804862"/>
          </a:xfrm>
        </p:spPr>
        <p:txBody>
          <a:bodyPr/>
          <a:lstStyle>
            <a:lvl1pPr marL="0" indent="0">
              <a:buNone/>
              <a:defRPr sz="105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With a little explanation </a:t>
            </a:r>
          </a:p>
        </p:txBody>
      </p:sp>
      <p:sp>
        <p:nvSpPr>
          <p:cNvPr id="5" name="Date Placeholder 4"/>
          <p:cNvSpPr>
            <a:spLocks noGrp="1"/>
          </p:cNvSpPr>
          <p:nvPr>
            <p:ph type="dt" sz="half" idx="10"/>
          </p:nvPr>
        </p:nvSpPr>
        <p:spPr/>
        <p:txBody>
          <a:bodyPr/>
          <a:lstStyle/>
          <a:p>
            <a:fld id="{B1327BDC-31B5-470B-82B5-CC9CFCC3E831}" type="datetime1">
              <a:rPr lang="en-GB" smtClean="0"/>
              <a:t>22/09/2022</a:t>
            </a:fld>
            <a:endParaRPr lang="en-GB"/>
          </a:p>
        </p:txBody>
      </p:sp>
      <p:sp>
        <p:nvSpPr>
          <p:cNvPr id="6" name="Footer Placeholder 5"/>
          <p:cNvSpPr>
            <a:spLocks noGrp="1"/>
          </p:cNvSpPr>
          <p:nvPr>
            <p:ph type="ftr" sz="quarter" idx="11"/>
          </p:nvPr>
        </p:nvSpPr>
        <p:spPr/>
        <p:txBody>
          <a:bodyPr/>
          <a:lstStyle/>
          <a:p>
            <a:r>
              <a:rPr lang="en-GB"/>
              <a:t>This is the presentation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517" y="666454"/>
            <a:ext cx="6705600" cy="3352800"/>
          </a:xfrm>
          <a:prstGeom prst="rect">
            <a:avLst/>
          </a:prstGeom>
        </p:spPr>
      </p:pic>
    </p:spTree>
    <p:extLst>
      <p:ext uri="{BB962C8B-B14F-4D97-AF65-F5344CB8AC3E}">
        <p14:creationId xmlns:p14="http://schemas.microsoft.com/office/powerpoint/2010/main" val="304504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8C5C-583B-41CB-9BC0-9EAA869781A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6B30C1-C8BA-4E21-99A9-2E7281DE179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BCE666-994F-46D4-B08C-AF8A1E024D45}"/>
              </a:ext>
            </a:extLst>
          </p:cNvPr>
          <p:cNvSpPr>
            <a:spLocks noGrp="1"/>
          </p:cNvSpPr>
          <p:nvPr>
            <p:ph type="dt" sz="half" idx="10"/>
          </p:nvPr>
        </p:nvSpPr>
        <p:spPr/>
        <p:txBody>
          <a:bodyPr/>
          <a:lstStyle/>
          <a:p>
            <a:fld id="{65CB301F-058D-4515-AC75-DE96D8820E46}" type="datetime1">
              <a:rPr lang="en-GB" smtClean="0"/>
              <a:t>22/09/2022</a:t>
            </a:fld>
            <a:endParaRPr lang="en-GB"/>
          </a:p>
        </p:txBody>
      </p:sp>
      <p:sp>
        <p:nvSpPr>
          <p:cNvPr id="5" name="Footer Placeholder 4">
            <a:extLst>
              <a:ext uri="{FF2B5EF4-FFF2-40B4-BE49-F238E27FC236}">
                <a16:creationId xmlns:a16="http://schemas.microsoft.com/office/drawing/2014/main" id="{F58F4309-5BBE-4412-9F69-4612B173C016}"/>
              </a:ext>
            </a:extLst>
          </p:cNvPr>
          <p:cNvSpPr>
            <a:spLocks noGrp="1"/>
          </p:cNvSpPr>
          <p:nvPr>
            <p:ph type="ftr" sz="quarter" idx="11"/>
          </p:nvPr>
        </p:nvSpPr>
        <p:spPr/>
        <p:txBody>
          <a:bodyPr/>
          <a:lstStyle/>
          <a:p>
            <a:r>
              <a:rPr lang="en-GB"/>
              <a:t>This is the presentation title</a:t>
            </a:r>
          </a:p>
        </p:txBody>
      </p:sp>
      <p:sp>
        <p:nvSpPr>
          <p:cNvPr id="6" name="Slide Number Placeholder 5">
            <a:extLst>
              <a:ext uri="{FF2B5EF4-FFF2-40B4-BE49-F238E27FC236}">
                <a16:creationId xmlns:a16="http://schemas.microsoft.com/office/drawing/2014/main" id="{59AC898F-A860-449F-B469-725B2D98EF9A}"/>
              </a:ext>
            </a:extLst>
          </p:cNvPr>
          <p:cNvSpPr>
            <a:spLocks noGrp="1"/>
          </p:cNvSpPr>
          <p:nvPr>
            <p:ph type="sldNum" sz="quarter" idx="12"/>
          </p:nvPr>
        </p:nvSpPr>
        <p:spPr/>
        <p:txBody>
          <a:bodyPr/>
          <a:lstStyle/>
          <a:p>
            <a:fld id="{9FB87B7A-4E88-4336-8DA7-9647496B8BFB}" type="slidenum">
              <a:rPr lang="en-GB" smtClean="0"/>
              <a:t>‹#›</a:t>
            </a:fld>
            <a:endParaRPr lang="en-GB"/>
          </a:p>
        </p:txBody>
      </p:sp>
    </p:spTree>
    <p:extLst>
      <p:ext uri="{BB962C8B-B14F-4D97-AF65-F5344CB8AC3E}">
        <p14:creationId xmlns:p14="http://schemas.microsoft.com/office/powerpoint/2010/main" val="358738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1470025"/>
          </a:xfrm>
        </p:spPr>
        <p:txBody>
          <a:bodyPr>
            <a:normAutofit/>
          </a:bodyPr>
          <a:lstStyle>
            <a:lvl1pPr>
              <a:defRPr sz="3300">
                <a:solidFill>
                  <a:schemeClr val="tx2"/>
                </a:solidFill>
              </a:defRPr>
            </a:lvl1pPr>
          </a:lstStyle>
          <a:p>
            <a:r>
              <a:rPr lang="en-US"/>
              <a:t>This could be a section header</a:t>
            </a:r>
            <a:endParaRPr lang="en-GB"/>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With some more explanation here</a:t>
            </a:r>
            <a:endParaRPr lang="en-GB"/>
          </a:p>
        </p:txBody>
      </p:sp>
      <p:sp>
        <p:nvSpPr>
          <p:cNvPr id="4" name="Date Placeholder 3"/>
          <p:cNvSpPr>
            <a:spLocks noGrp="1"/>
          </p:cNvSpPr>
          <p:nvPr>
            <p:ph type="dt" sz="half" idx="10"/>
          </p:nvPr>
        </p:nvSpPr>
        <p:spPr/>
        <p:txBody>
          <a:bodyPr/>
          <a:lstStyle/>
          <a:p>
            <a:fld id="{032D4AE5-508E-42C7-9BBD-A09001718511}" type="datetime1">
              <a:rPr lang="en-GB" smtClean="0"/>
              <a:t>22/09/2022</a:t>
            </a:fld>
            <a:endParaRPr lang="en-GB"/>
          </a:p>
        </p:txBody>
      </p:sp>
      <p:sp>
        <p:nvSpPr>
          <p:cNvPr id="5" name="Footer Placeholder 4"/>
          <p:cNvSpPr>
            <a:spLocks noGrp="1"/>
          </p:cNvSpPr>
          <p:nvPr>
            <p:ph type="ftr" sz="quarter" idx="11"/>
          </p:nvPr>
        </p:nvSpPr>
        <p:spPr/>
        <p:txBody>
          <a:bodyPr/>
          <a:lstStyle/>
          <a:p>
            <a:r>
              <a:rPr lang="en-GB"/>
              <a:t>This is the presentation title</a:t>
            </a:r>
          </a:p>
        </p:txBody>
      </p:sp>
      <p:sp>
        <p:nvSpPr>
          <p:cNvPr id="6" name="Slide Number Placeholder 5"/>
          <p:cNvSpPr>
            <a:spLocks noGrp="1"/>
          </p:cNvSpPr>
          <p:nvPr>
            <p:ph type="sldNum" sz="quarter" idx="12"/>
          </p:nvPr>
        </p:nvSpPr>
        <p:spPr>
          <a:xfrm>
            <a:off x="9246548" y="4281444"/>
            <a:ext cx="2214103" cy="491594"/>
          </a:xfrm>
        </p:spPr>
        <p:txBody>
          <a:bodyPr/>
          <a:lstStyle/>
          <a:p>
            <a:fld id="{090EBCD0-F5D1-49C3-AE25-8A61AA956686}" type="slidenum">
              <a:rPr lang="en-GB" smtClean="0"/>
              <a:t>‹#›</a:t>
            </a:fld>
            <a:endParaRPr lang="en-GB"/>
          </a:p>
        </p:txBody>
      </p:sp>
    </p:spTree>
    <p:extLst>
      <p:ext uri="{BB962C8B-B14F-4D97-AF65-F5344CB8AC3E}">
        <p14:creationId xmlns:p14="http://schemas.microsoft.com/office/powerpoint/2010/main" val="399105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Just bullet points</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11A84F-AB34-42ED-B018-8B2E4434C8D6}" type="datetime1">
              <a:rPr lang="en-GB" smtClean="0"/>
              <a:t>22/09/2022</a:t>
            </a:fld>
            <a:endParaRPr lang="en-GB"/>
          </a:p>
        </p:txBody>
      </p:sp>
      <p:sp>
        <p:nvSpPr>
          <p:cNvPr id="5" name="Footer Placeholder 4"/>
          <p:cNvSpPr>
            <a:spLocks noGrp="1"/>
          </p:cNvSpPr>
          <p:nvPr>
            <p:ph type="ftr" sz="quarter" idx="11"/>
          </p:nvPr>
        </p:nvSpPr>
        <p:spPr/>
        <p:txBody>
          <a:bodyPr/>
          <a:lstStyle/>
          <a:p>
            <a:r>
              <a:rPr lang="en-GB"/>
              <a:t>This is the presentation title</a:t>
            </a:r>
          </a:p>
        </p:txBody>
      </p:sp>
    </p:spTree>
    <p:extLst>
      <p:ext uri="{BB962C8B-B14F-4D97-AF65-F5344CB8AC3E}">
        <p14:creationId xmlns:p14="http://schemas.microsoft.com/office/powerpoint/2010/main" val="292244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A0501-F074-4D4F-B43B-5FD727B6F228}" type="datetime1">
              <a:rPr lang="en-GB" smtClean="0"/>
              <a:t>22/09/2022</a:t>
            </a:fld>
            <a:endParaRPr lang="en-GB"/>
          </a:p>
        </p:txBody>
      </p:sp>
      <p:sp>
        <p:nvSpPr>
          <p:cNvPr id="5" name="Footer Placeholder 4"/>
          <p:cNvSpPr>
            <a:spLocks noGrp="1"/>
          </p:cNvSpPr>
          <p:nvPr>
            <p:ph type="ftr" sz="quarter" idx="11"/>
          </p:nvPr>
        </p:nvSpPr>
        <p:spPr/>
        <p:txBody>
          <a:bodyPr/>
          <a:lstStyle/>
          <a:p>
            <a:r>
              <a:rPr lang="en-GB"/>
              <a:t>This is the presentation title</a:t>
            </a:r>
          </a:p>
        </p:txBody>
      </p:sp>
    </p:spTree>
    <p:extLst>
      <p:ext uri="{BB962C8B-B14F-4D97-AF65-F5344CB8AC3E}">
        <p14:creationId xmlns:p14="http://schemas.microsoft.com/office/powerpoint/2010/main" val="422296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a:t>Picture and bullets</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2FCAD0-649C-485B-812E-C3DAAB291F9F}" type="datetime1">
              <a:rPr lang="en-GB" smtClean="0"/>
              <a:t>22/09/2022</a:t>
            </a:fld>
            <a:endParaRPr lang="en-GB"/>
          </a:p>
        </p:txBody>
      </p:sp>
      <p:sp>
        <p:nvSpPr>
          <p:cNvPr id="6" name="Footer Placeholder 5"/>
          <p:cNvSpPr>
            <a:spLocks noGrp="1"/>
          </p:cNvSpPr>
          <p:nvPr>
            <p:ph type="ftr" sz="quarter" idx="11"/>
          </p:nvPr>
        </p:nvSpPr>
        <p:spPr/>
        <p:txBody>
          <a:bodyPr/>
          <a:lstStyle/>
          <a:p>
            <a:r>
              <a:rPr lang="en-GB"/>
              <a:t>This is the presentation title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10" r="4370"/>
          <a:stretch/>
        </p:blipFill>
        <p:spPr>
          <a:xfrm>
            <a:off x="1103445" y="1661402"/>
            <a:ext cx="4704523" cy="2836912"/>
          </a:xfrm>
          <a:prstGeom prst="rect">
            <a:avLst/>
          </a:prstGeom>
        </p:spPr>
      </p:pic>
    </p:spTree>
    <p:extLst>
      <p:ext uri="{BB962C8B-B14F-4D97-AF65-F5344CB8AC3E}">
        <p14:creationId xmlns:p14="http://schemas.microsoft.com/office/powerpoint/2010/main" val="92888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a:t>Picture and bullets</a:t>
            </a:r>
            <a:endParaRPr lang="en-GB"/>
          </a:p>
        </p:txBody>
      </p:sp>
      <p:sp>
        <p:nvSpPr>
          <p:cNvPr id="5" name="Date Placeholder 4"/>
          <p:cNvSpPr>
            <a:spLocks noGrp="1"/>
          </p:cNvSpPr>
          <p:nvPr>
            <p:ph type="dt" sz="half" idx="10"/>
          </p:nvPr>
        </p:nvSpPr>
        <p:spPr/>
        <p:txBody>
          <a:bodyPr/>
          <a:lstStyle/>
          <a:p>
            <a:fld id="{F62FCAD0-649C-485B-812E-C3DAAB291F9F}" type="datetime1">
              <a:rPr lang="en-GB" smtClean="0"/>
              <a:t>22/09/2022</a:t>
            </a:fld>
            <a:endParaRPr lang="en-GB"/>
          </a:p>
        </p:txBody>
      </p:sp>
      <p:sp>
        <p:nvSpPr>
          <p:cNvPr id="6" name="Footer Placeholder 5"/>
          <p:cNvSpPr>
            <a:spLocks noGrp="1"/>
          </p:cNvSpPr>
          <p:nvPr>
            <p:ph type="ftr" sz="quarter" idx="11"/>
          </p:nvPr>
        </p:nvSpPr>
        <p:spPr/>
        <p:txBody>
          <a:bodyPr/>
          <a:lstStyle/>
          <a:p>
            <a:r>
              <a:rPr lang="en-GB"/>
              <a:t>This is the presentation title</a:t>
            </a:r>
          </a:p>
        </p:txBody>
      </p:sp>
      <p:sp>
        <p:nvSpPr>
          <p:cNvPr id="8" name="Content Placeholder 3"/>
          <p:cNvSpPr>
            <a:spLocks noGrp="1"/>
          </p:cNvSpPr>
          <p:nvPr>
            <p:ph sz="half" idx="2" hasCustomPrompt="1"/>
          </p:nvPr>
        </p:nvSpPr>
        <p:spPr>
          <a:xfrm>
            <a:off x="831082" y="1761124"/>
            <a:ext cx="5744972" cy="2603980"/>
          </a:xfrm>
        </p:spPr>
        <p:txBody>
          <a:bodyPr>
            <a:normAutofit/>
          </a:bodyPr>
          <a:lstStyle>
            <a:lvl1pPr marL="342900" indent="-342900">
              <a:buFont typeface="Arial" panose="020B0604020202020204" pitchFamily="34" charset="0"/>
              <a:buChar char="•"/>
              <a:defRPr sz="13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marL="342900" indent="-342900">
              <a:buFont typeface="Arial" panose="020B0604020202020204" pitchFamily="34" charset="0"/>
              <a:buChar char="•"/>
            </a:pPr>
            <a:r>
              <a:rPr lang="en-GB" sz="1500"/>
              <a:t>Some bullets</a:t>
            </a:r>
          </a:p>
          <a:p>
            <a:pPr marL="342900" indent="-342900">
              <a:buFont typeface="Arial" panose="020B0604020202020204" pitchFamily="34" charset="0"/>
              <a:buChar char="•"/>
            </a:pPr>
            <a:r>
              <a:rPr lang="en-GB" sz="1500" err="1"/>
              <a:t>Mauris</a:t>
            </a:r>
            <a:r>
              <a:rPr lang="en-GB" sz="1500"/>
              <a:t> </a:t>
            </a:r>
            <a:r>
              <a:rPr lang="en-GB" sz="1500" err="1"/>
              <a:t>vehicula</a:t>
            </a:r>
            <a:r>
              <a:rPr lang="en-GB" sz="1500"/>
              <a:t> </a:t>
            </a:r>
            <a:r>
              <a:rPr lang="en-GB" sz="1500" err="1"/>
              <a:t>venenatis</a:t>
            </a:r>
            <a:r>
              <a:rPr lang="en-GB" sz="1500"/>
              <a:t> </a:t>
            </a:r>
            <a:r>
              <a:rPr lang="en-GB" sz="1500" err="1"/>
              <a:t>elit</a:t>
            </a:r>
            <a:r>
              <a:rPr lang="en-GB" sz="1500"/>
              <a:t>, sit </a:t>
            </a:r>
            <a:r>
              <a:rPr lang="en-GB" sz="1500" err="1"/>
              <a:t>amet</a:t>
            </a:r>
            <a:r>
              <a:rPr lang="en-GB" sz="1500"/>
              <a:t> </a:t>
            </a:r>
            <a:r>
              <a:rPr lang="en-GB" sz="1500" err="1"/>
              <a:t>fermentum</a:t>
            </a:r>
            <a:r>
              <a:rPr lang="en-GB" sz="1500"/>
              <a:t> dui </a:t>
            </a:r>
            <a:r>
              <a:rPr lang="en-GB" sz="1500" err="1"/>
              <a:t>vestibulum</a:t>
            </a:r>
            <a:r>
              <a:rPr lang="en-GB" sz="1500"/>
              <a:t> ac. </a:t>
            </a:r>
            <a:r>
              <a:rPr lang="en-GB" sz="1500" err="1"/>
              <a:t>Praesent</a:t>
            </a:r>
            <a:r>
              <a:rPr lang="en-GB" sz="1500"/>
              <a:t> </a:t>
            </a:r>
            <a:r>
              <a:rPr lang="en-GB" sz="1500" err="1"/>
              <a:t>velit</a:t>
            </a:r>
            <a:r>
              <a:rPr lang="en-GB" sz="1500"/>
              <a:t> </a:t>
            </a:r>
            <a:r>
              <a:rPr lang="en-GB" sz="1500" err="1"/>
              <a:t>augue</a:t>
            </a:r>
            <a:r>
              <a:rPr lang="en-GB" sz="1500"/>
              <a:t>, </a:t>
            </a:r>
            <a:r>
              <a:rPr lang="en-GB" sz="1500" err="1"/>
              <a:t>posuere</a:t>
            </a:r>
            <a:r>
              <a:rPr lang="en-GB" sz="1500"/>
              <a:t> sit </a:t>
            </a:r>
            <a:r>
              <a:rPr lang="en-GB" sz="1500" err="1"/>
              <a:t>amet</a:t>
            </a:r>
            <a:r>
              <a:rPr lang="en-GB" sz="1500"/>
              <a:t> </a:t>
            </a:r>
            <a:r>
              <a:rPr lang="en-GB" sz="1500" err="1"/>
              <a:t>consequat</a:t>
            </a:r>
            <a:r>
              <a:rPr lang="en-GB" sz="1500"/>
              <a:t> </a:t>
            </a:r>
            <a:r>
              <a:rPr lang="en-GB" sz="1500" err="1"/>
              <a:t>ut.</a:t>
            </a:r>
            <a:endParaRPr lang="en-GB" sz="1500"/>
          </a:p>
          <a:p>
            <a:pPr marL="342900" indent="-342900">
              <a:buFont typeface="Arial" panose="020B0604020202020204" pitchFamily="34" charset="0"/>
              <a:buChar char="•"/>
            </a:pPr>
            <a:r>
              <a:rPr lang="en-GB" sz="1500" err="1"/>
              <a:t>Fusce</a:t>
            </a:r>
            <a:r>
              <a:rPr lang="en-GB" sz="1500"/>
              <a:t> id </a:t>
            </a:r>
            <a:r>
              <a:rPr lang="en-GB" sz="1500" err="1"/>
              <a:t>consequat</a:t>
            </a:r>
            <a:r>
              <a:rPr lang="en-GB" sz="1500"/>
              <a:t> </a:t>
            </a:r>
            <a:r>
              <a:rPr lang="en-GB" sz="1500" err="1"/>
              <a:t>leo</a:t>
            </a:r>
            <a:endParaRPr lang="en-GB" sz="15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145" y="1772611"/>
            <a:ext cx="4704523" cy="2352262"/>
          </a:xfrm>
          <a:prstGeom prst="rect">
            <a:avLst/>
          </a:prstGeom>
        </p:spPr>
      </p:pic>
      <p:sp>
        <p:nvSpPr>
          <p:cNvPr id="10" name="Text Placeholder 3"/>
          <p:cNvSpPr>
            <a:spLocks noGrp="1"/>
          </p:cNvSpPr>
          <p:nvPr>
            <p:ph type="body" sz="half" idx="12" hasCustomPrompt="1"/>
          </p:nvPr>
        </p:nvSpPr>
        <p:spPr>
          <a:xfrm>
            <a:off x="821966" y="4653137"/>
            <a:ext cx="10760436" cy="1296144"/>
          </a:xfrm>
        </p:spPr>
        <p:txBody>
          <a:bodyPr>
            <a:normAutofit/>
          </a:bodyPr>
          <a:lstStyle>
            <a:lvl1pPr marL="0" indent="0">
              <a:buNone/>
              <a:defRPr sz="1350" baseline="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And some more information down here leading you onto the next page…</a:t>
            </a:r>
          </a:p>
        </p:txBody>
      </p:sp>
    </p:spTree>
    <p:extLst>
      <p:ext uri="{BB962C8B-B14F-4D97-AF65-F5344CB8AC3E}">
        <p14:creationId xmlns:p14="http://schemas.microsoft.com/office/powerpoint/2010/main" val="2628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aseline="0"/>
            </a:lvl1pPr>
          </a:lstStyle>
          <a:p>
            <a:r>
              <a:rPr lang="en-GB"/>
              <a:t>A smaller photo and text page…</a:t>
            </a:r>
          </a:p>
        </p:txBody>
      </p:sp>
      <p:sp>
        <p:nvSpPr>
          <p:cNvPr id="4" name="Content Placeholder 3"/>
          <p:cNvSpPr>
            <a:spLocks noGrp="1"/>
          </p:cNvSpPr>
          <p:nvPr>
            <p:ph sz="half" idx="2" hasCustomPrompt="1"/>
          </p:nvPr>
        </p:nvSpPr>
        <p:spPr>
          <a:xfrm>
            <a:off x="623392" y="1761124"/>
            <a:ext cx="5386917" cy="2675988"/>
          </a:xfrm>
        </p:spPr>
        <p:txBody>
          <a:bodyPr>
            <a:normAutofit/>
          </a:bodyPr>
          <a:lstStyle>
            <a:lvl1pPr marL="342900" indent="-342900">
              <a:buFont typeface="Arial" panose="020B0604020202020204" pitchFamily="34" charset="0"/>
              <a:buChar char="•"/>
              <a:defRPr sz="13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marL="342900" indent="-342900">
              <a:buFont typeface="Arial" panose="020B0604020202020204" pitchFamily="34" charset="0"/>
              <a:buChar char="•"/>
            </a:pPr>
            <a:r>
              <a:rPr lang="en-GB" sz="1500"/>
              <a:t>Some bullets</a:t>
            </a:r>
          </a:p>
          <a:p>
            <a:pPr marL="342900" indent="-342900">
              <a:buFont typeface="Arial" panose="020B0604020202020204" pitchFamily="34" charset="0"/>
              <a:buChar char="•"/>
            </a:pPr>
            <a:r>
              <a:rPr lang="en-GB" sz="1500" err="1"/>
              <a:t>Mauris</a:t>
            </a:r>
            <a:r>
              <a:rPr lang="en-GB" sz="1500"/>
              <a:t> </a:t>
            </a:r>
            <a:r>
              <a:rPr lang="en-GB" sz="1500" err="1"/>
              <a:t>vehicula</a:t>
            </a:r>
            <a:r>
              <a:rPr lang="en-GB" sz="1500"/>
              <a:t> </a:t>
            </a:r>
            <a:r>
              <a:rPr lang="en-GB" sz="1500" err="1"/>
              <a:t>venenatis</a:t>
            </a:r>
            <a:r>
              <a:rPr lang="en-GB" sz="1500"/>
              <a:t> </a:t>
            </a:r>
            <a:r>
              <a:rPr lang="en-GB" sz="1500" err="1"/>
              <a:t>elit</a:t>
            </a:r>
            <a:r>
              <a:rPr lang="en-GB" sz="1500"/>
              <a:t>, sit </a:t>
            </a:r>
            <a:r>
              <a:rPr lang="en-GB" sz="1500" err="1"/>
              <a:t>amet</a:t>
            </a:r>
            <a:r>
              <a:rPr lang="en-GB" sz="1500"/>
              <a:t> </a:t>
            </a:r>
            <a:r>
              <a:rPr lang="en-GB" sz="1500" err="1"/>
              <a:t>fermentum</a:t>
            </a:r>
            <a:r>
              <a:rPr lang="en-GB" sz="1500"/>
              <a:t> dui </a:t>
            </a:r>
            <a:r>
              <a:rPr lang="en-GB" sz="1500" err="1"/>
              <a:t>vestibulum</a:t>
            </a:r>
            <a:r>
              <a:rPr lang="en-GB" sz="1500"/>
              <a:t> ac. </a:t>
            </a:r>
            <a:r>
              <a:rPr lang="en-GB" sz="1500" err="1"/>
              <a:t>Praesent</a:t>
            </a:r>
            <a:r>
              <a:rPr lang="en-GB" sz="1500"/>
              <a:t> </a:t>
            </a:r>
            <a:r>
              <a:rPr lang="en-GB" sz="1500" err="1"/>
              <a:t>velit</a:t>
            </a:r>
            <a:r>
              <a:rPr lang="en-GB" sz="1500"/>
              <a:t> </a:t>
            </a:r>
            <a:r>
              <a:rPr lang="en-GB" sz="1500" err="1"/>
              <a:t>augue</a:t>
            </a:r>
            <a:r>
              <a:rPr lang="en-GB" sz="1500"/>
              <a:t>, </a:t>
            </a:r>
            <a:r>
              <a:rPr lang="en-GB" sz="1500" err="1"/>
              <a:t>posuere</a:t>
            </a:r>
            <a:r>
              <a:rPr lang="en-GB" sz="1500"/>
              <a:t> sit </a:t>
            </a:r>
            <a:r>
              <a:rPr lang="en-GB" sz="1500" err="1"/>
              <a:t>amet</a:t>
            </a:r>
            <a:r>
              <a:rPr lang="en-GB" sz="1500"/>
              <a:t> </a:t>
            </a:r>
            <a:r>
              <a:rPr lang="en-GB" sz="1500" err="1"/>
              <a:t>consequat</a:t>
            </a:r>
            <a:r>
              <a:rPr lang="en-GB" sz="1500"/>
              <a:t> </a:t>
            </a:r>
            <a:r>
              <a:rPr lang="en-GB" sz="1500" err="1"/>
              <a:t>ut.</a:t>
            </a:r>
            <a:endParaRPr lang="en-GB" sz="1500"/>
          </a:p>
          <a:p>
            <a:pPr marL="342900" indent="-342900">
              <a:buFont typeface="Arial" panose="020B0604020202020204" pitchFamily="34" charset="0"/>
              <a:buChar char="•"/>
            </a:pPr>
            <a:r>
              <a:rPr lang="en-GB" sz="1500" err="1"/>
              <a:t>Fusce</a:t>
            </a:r>
            <a:r>
              <a:rPr lang="en-GB" sz="1500"/>
              <a:t> id </a:t>
            </a:r>
            <a:r>
              <a:rPr lang="en-GB" sz="1500" err="1"/>
              <a:t>consequat</a:t>
            </a:r>
            <a:r>
              <a:rPr lang="en-GB" sz="1500"/>
              <a:t> </a:t>
            </a:r>
            <a:r>
              <a:rPr lang="en-GB" sz="1500" err="1"/>
              <a:t>leo</a:t>
            </a:r>
            <a:endParaRPr lang="en-GB" sz="1500"/>
          </a:p>
        </p:txBody>
      </p:sp>
      <p:sp>
        <p:nvSpPr>
          <p:cNvPr id="7" name="Date Placeholder 6"/>
          <p:cNvSpPr>
            <a:spLocks noGrp="1"/>
          </p:cNvSpPr>
          <p:nvPr>
            <p:ph type="dt" sz="half" idx="10"/>
          </p:nvPr>
        </p:nvSpPr>
        <p:spPr/>
        <p:txBody>
          <a:bodyPr/>
          <a:lstStyle/>
          <a:p>
            <a:fld id="{9C7BD6C5-8ECF-4984-975A-4A01D21767E5}" type="datetime1">
              <a:rPr lang="en-GB" smtClean="0"/>
              <a:t>22/09/2022</a:t>
            </a:fld>
            <a:endParaRPr lang="en-GB"/>
          </a:p>
        </p:txBody>
      </p:sp>
      <p:sp>
        <p:nvSpPr>
          <p:cNvPr id="8" name="Footer Placeholder 7"/>
          <p:cNvSpPr>
            <a:spLocks noGrp="1"/>
          </p:cNvSpPr>
          <p:nvPr>
            <p:ph type="ftr" sz="quarter" idx="11"/>
          </p:nvPr>
        </p:nvSpPr>
        <p:spPr/>
        <p:txBody>
          <a:bodyPr/>
          <a:lstStyle/>
          <a:p>
            <a:r>
              <a:rPr lang="en-GB"/>
              <a:t>This is the presentation title</a:t>
            </a:r>
          </a:p>
        </p:txBody>
      </p:sp>
      <p:sp>
        <p:nvSpPr>
          <p:cNvPr id="12" name="Text Placeholder 3"/>
          <p:cNvSpPr>
            <a:spLocks noGrp="1"/>
          </p:cNvSpPr>
          <p:nvPr>
            <p:ph type="body" sz="half" idx="12" hasCustomPrompt="1"/>
          </p:nvPr>
        </p:nvSpPr>
        <p:spPr>
          <a:xfrm>
            <a:off x="609602" y="4725147"/>
            <a:ext cx="10971444" cy="1401019"/>
          </a:xfrm>
        </p:spPr>
        <p:txBody>
          <a:bodyPr>
            <a:normAutofit/>
          </a:bodyPr>
          <a:lstStyle>
            <a:lvl1pPr marL="0" indent="0">
              <a:buNone/>
              <a:defRPr sz="1350" baseline="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And some more information down here leading you onto the next page…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1757" y="1867308"/>
            <a:ext cx="5139289" cy="2569804"/>
          </a:xfrm>
          <a:prstGeom prst="rect">
            <a:avLst/>
          </a:prstGeom>
        </p:spPr>
      </p:pic>
    </p:spTree>
    <p:extLst>
      <p:ext uri="{BB962C8B-B14F-4D97-AF65-F5344CB8AC3E}">
        <p14:creationId xmlns:p14="http://schemas.microsoft.com/office/powerpoint/2010/main" val="30970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aseline="0"/>
            </a:lvl1pPr>
          </a:lstStyle>
          <a:p>
            <a:r>
              <a:rPr lang="en-GB"/>
              <a:t>Two columns on this slide</a:t>
            </a:r>
          </a:p>
        </p:txBody>
      </p:sp>
      <p:sp>
        <p:nvSpPr>
          <p:cNvPr id="4" name="Content Placeholder 3"/>
          <p:cNvSpPr>
            <a:spLocks noGrp="1"/>
          </p:cNvSpPr>
          <p:nvPr>
            <p:ph sz="half" idx="2" hasCustomPrompt="1"/>
          </p:nvPr>
        </p:nvSpPr>
        <p:spPr>
          <a:xfrm>
            <a:off x="623392" y="2276872"/>
            <a:ext cx="5386917" cy="3528392"/>
          </a:xfrm>
        </p:spPr>
        <p:txBody>
          <a:bodyPr>
            <a:normAutofit/>
          </a:bodyPr>
          <a:lstStyle>
            <a:lvl1pPr marL="342900" indent="-342900">
              <a:buFont typeface="Arial" panose="020B0604020202020204" pitchFamily="34" charset="0"/>
              <a:buChar char="•"/>
              <a:defRPr sz="13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marL="342900" indent="-342900">
              <a:buFont typeface="Arial" panose="020B0604020202020204" pitchFamily="34" charset="0"/>
              <a:buChar char="•"/>
            </a:pPr>
            <a:r>
              <a:rPr lang="en-GB" sz="1500"/>
              <a:t>Some bullets</a:t>
            </a:r>
          </a:p>
          <a:p>
            <a:pPr marL="342900" indent="-342900">
              <a:buFont typeface="Arial" panose="020B0604020202020204" pitchFamily="34" charset="0"/>
              <a:buChar char="•"/>
            </a:pPr>
            <a:r>
              <a:rPr lang="en-GB" sz="1500" err="1"/>
              <a:t>Mauris</a:t>
            </a:r>
            <a:r>
              <a:rPr lang="en-GB" sz="1500"/>
              <a:t> </a:t>
            </a:r>
            <a:r>
              <a:rPr lang="en-GB" sz="1500" err="1"/>
              <a:t>vehicula</a:t>
            </a:r>
            <a:r>
              <a:rPr lang="en-GB" sz="1500"/>
              <a:t> </a:t>
            </a:r>
            <a:r>
              <a:rPr lang="en-GB" sz="1500" err="1"/>
              <a:t>venenatis</a:t>
            </a:r>
            <a:r>
              <a:rPr lang="en-GB" sz="1500"/>
              <a:t> </a:t>
            </a:r>
            <a:r>
              <a:rPr lang="en-GB" sz="1500" err="1"/>
              <a:t>elit</a:t>
            </a:r>
            <a:r>
              <a:rPr lang="en-GB" sz="1500"/>
              <a:t>, sit </a:t>
            </a:r>
            <a:r>
              <a:rPr lang="en-GB" sz="1500" err="1"/>
              <a:t>amet</a:t>
            </a:r>
            <a:r>
              <a:rPr lang="en-GB" sz="1500"/>
              <a:t> </a:t>
            </a:r>
            <a:r>
              <a:rPr lang="en-GB" sz="1500" err="1"/>
              <a:t>fermentum</a:t>
            </a:r>
            <a:r>
              <a:rPr lang="en-GB" sz="1500"/>
              <a:t> dui </a:t>
            </a:r>
            <a:r>
              <a:rPr lang="en-GB" sz="1500" err="1"/>
              <a:t>vestibulum</a:t>
            </a:r>
            <a:r>
              <a:rPr lang="en-GB" sz="1500"/>
              <a:t> ac. </a:t>
            </a:r>
            <a:r>
              <a:rPr lang="en-GB" sz="1500" err="1"/>
              <a:t>Praesent</a:t>
            </a:r>
            <a:r>
              <a:rPr lang="en-GB" sz="1500"/>
              <a:t> </a:t>
            </a:r>
            <a:r>
              <a:rPr lang="en-GB" sz="1500" err="1"/>
              <a:t>velit</a:t>
            </a:r>
            <a:r>
              <a:rPr lang="en-GB" sz="1500"/>
              <a:t> </a:t>
            </a:r>
            <a:r>
              <a:rPr lang="en-GB" sz="1500" err="1"/>
              <a:t>augue</a:t>
            </a:r>
            <a:r>
              <a:rPr lang="en-GB" sz="1500"/>
              <a:t>, </a:t>
            </a:r>
            <a:r>
              <a:rPr lang="en-GB" sz="1500" err="1"/>
              <a:t>posuere</a:t>
            </a:r>
            <a:r>
              <a:rPr lang="en-GB" sz="1500"/>
              <a:t> sit </a:t>
            </a:r>
            <a:r>
              <a:rPr lang="en-GB" sz="1500" err="1"/>
              <a:t>amet</a:t>
            </a:r>
            <a:r>
              <a:rPr lang="en-GB" sz="1500"/>
              <a:t> </a:t>
            </a:r>
            <a:r>
              <a:rPr lang="en-GB" sz="1500" err="1"/>
              <a:t>consequat</a:t>
            </a:r>
            <a:r>
              <a:rPr lang="en-GB" sz="1500"/>
              <a:t> </a:t>
            </a:r>
            <a:r>
              <a:rPr lang="en-GB" sz="1500" err="1"/>
              <a:t>ut.</a:t>
            </a:r>
            <a:endParaRPr lang="en-GB" sz="1500"/>
          </a:p>
          <a:p>
            <a:pPr marL="342900" indent="-342900">
              <a:buFont typeface="Arial" panose="020B0604020202020204" pitchFamily="34" charset="0"/>
              <a:buChar char="•"/>
            </a:pPr>
            <a:r>
              <a:rPr lang="en-GB" sz="1500" err="1"/>
              <a:t>Fusce</a:t>
            </a:r>
            <a:r>
              <a:rPr lang="en-GB" sz="1500"/>
              <a:t> id </a:t>
            </a:r>
            <a:r>
              <a:rPr lang="en-GB" sz="1500" err="1"/>
              <a:t>consequat</a:t>
            </a:r>
            <a:r>
              <a:rPr lang="en-GB" sz="1500"/>
              <a:t> </a:t>
            </a:r>
            <a:r>
              <a:rPr lang="en-GB" sz="1500" err="1"/>
              <a:t>leo</a:t>
            </a:r>
            <a:endParaRPr lang="en-GB" sz="1500"/>
          </a:p>
        </p:txBody>
      </p:sp>
      <p:sp>
        <p:nvSpPr>
          <p:cNvPr id="7" name="Date Placeholder 6"/>
          <p:cNvSpPr>
            <a:spLocks noGrp="1"/>
          </p:cNvSpPr>
          <p:nvPr>
            <p:ph type="dt" sz="half" idx="10"/>
          </p:nvPr>
        </p:nvSpPr>
        <p:spPr/>
        <p:txBody>
          <a:bodyPr/>
          <a:lstStyle/>
          <a:p>
            <a:fld id="{9C7BD6C5-8ECF-4984-975A-4A01D21767E5}" type="datetime1">
              <a:rPr lang="en-GB" smtClean="0"/>
              <a:t>22/09/2022</a:t>
            </a:fld>
            <a:endParaRPr lang="en-GB"/>
          </a:p>
        </p:txBody>
      </p:sp>
      <p:sp>
        <p:nvSpPr>
          <p:cNvPr id="8" name="Footer Placeholder 7"/>
          <p:cNvSpPr>
            <a:spLocks noGrp="1"/>
          </p:cNvSpPr>
          <p:nvPr>
            <p:ph type="ftr" sz="quarter" idx="11"/>
          </p:nvPr>
        </p:nvSpPr>
        <p:spPr/>
        <p:txBody>
          <a:bodyPr/>
          <a:lstStyle/>
          <a:p>
            <a:r>
              <a:rPr lang="en-GB"/>
              <a:t>This is the presentation title</a:t>
            </a:r>
          </a:p>
        </p:txBody>
      </p:sp>
      <p:sp>
        <p:nvSpPr>
          <p:cNvPr id="15" name="Text Placeholder 2"/>
          <p:cNvSpPr>
            <a:spLocks noGrp="1"/>
          </p:cNvSpPr>
          <p:nvPr>
            <p:ph type="body" idx="14" hasCustomPrompt="1"/>
          </p:nvPr>
        </p:nvSpPr>
        <p:spPr>
          <a:xfrm>
            <a:off x="623392" y="1556794"/>
            <a:ext cx="5376597" cy="504057"/>
          </a:xfrm>
        </p:spPr>
        <p:txBody>
          <a:bodyPr anchor="b"/>
          <a:lstStyle>
            <a:lvl1pPr marL="0" indent="0">
              <a:buNone/>
              <a:defRPr sz="1500" baseline="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A SUBHEADER THIS SIDE</a:t>
            </a:r>
          </a:p>
        </p:txBody>
      </p:sp>
      <p:sp>
        <p:nvSpPr>
          <p:cNvPr id="16" name="Text Placeholder 2"/>
          <p:cNvSpPr>
            <a:spLocks noGrp="1"/>
          </p:cNvSpPr>
          <p:nvPr>
            <p:ph type="body" idx="15" hasCustomPrompt="1"/>
          </p:nvPr>
        </p:nvSpPr>
        <p:spPr>
          <a:xfrm>
            <a:off x="6192012" y="1556794"/>
            <a:ext cx="5376597" cy="504057"/>
          </a:xfrm>
        </p:spPr>
        <p:txBody>
          <a:bodyPr anchor="b"/>
          <a:lstStyle>
            <a:lvl1pPr marL="0" indent="0">
              <a:buNone/>
              <a:defRPr sz="1500" baseline="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A SUBHEADER THIS SIDE</a:t>
            </a:r>
          </a:p>
        </p:txBody>
      </p:sp>
      <p:sp>
        <p:nvSpPr>
          <p:cNvPr id="17" name="Text Placeholder 2"/>
          <p:cNvSpPr>
            <a:spLocks noGrp="1"/>
          </p:cNvSpPr>
          <p:nvPr>
            <p:ph idx="1" hasCustomPrompt="1"/>
          </p:nvPr>
        </p:nvSpPr>
        <p:spPr>
          <a:xfrm>
            <a:off x="6192012" y="2276875"/>
            <a:ext cx="5390389" cy="3528391"/>
          </a:xfrm>
          <a:prstGeom prst="rect">
            <a:avLst/>
          </a:prstGeom>
        </p:spPr>
        <p:txBody>
          <a:bodyPr vert="horz" lIns="91440" tIns="45720" rIns="91440" bIns="45720" rtlCol="0">
            <a:normAutofit/>
          </a:bodyPr>
          <a:lstStyle>
            <a:lvl1pPr>
              <a:defRPr lang="en-GB" smtClean="0">
                <a:effectLst/>
              </a:defRPr>
            </a:lvl1pPr>
          </a:lstStyle>
          <a:p>
            <a:pPr lvl="0"/>
            <a:r>
              <a:rPr lang="en-GB" dirty="0"/>
              <a:t>The text on either side could be bullet points or plain text. </a:t>
            </a:r>
            <a:r>
              <a:rPr lang="en-GB" dirty="0" err="1">
                <a:effectLst/>
                <a:latin typeface="Arial"/>
              </a:rPr>
              <a:t>Suspendisse</a:t>
            </a:r>
            <a:r>
              <a:rPr lang="en-GB" dirty="0">
                <a:effectLst/>
                <a:latin typeface="Arial"/>
              </a:rPr>
              <a:t> et </a:t>
            </a:r>
            <a:r>
              <a:rPr lang="en-GB" dirty="0" err="1">
                <a:effectLst/>
                <a:latin typeface="Arial"/>
              </a:rPr>
              <a:t>ullamcorper</a:t>
            </a:r>
            <a:r>
              <a:rPr lang="en-GB" dirty="0">
                <a:effectLst/>
                <a:latin typeface="Arial"/>
              </a:rPr>
              <a:t> </a:t>
            </a:r>
            <a:r>
              <a:rPr lang="en-GB" dirty="0" err="1">
                <a:effectLst/>
                <a:latin typeface="Arial"/>
              </a:rPr>
              <a:t>sapien</a:t>
            </a:r>
            <a:r>
              <a:rPr lang="en-GB" dirty="0">
                <a:effectLst/>
                <a:latin typeface="Arial"/>
              </a:rPr>
              <a:t>. </a:t>
            </a:r>
            <a:r>
              <a:rPr lang="en-GB" dirty="0" err="1">
                <a:effectLst/>
                <a:latin typeface="Arial"/>
              </a:rPr>
              <a:t>Fusce</a:t>
            </a:r>
            <a:r>
              <a:rPr lang="en-GB" dirty="0">
                <a:effectLst/>
                <a:latin typeface="Arial"/>
              </a:rPr>
              <a:t> </a:t>
            </a:r>
            <a:r>
              <a:rPr lang="en-GB" dirty="0" err="1">
                <a:effectLst/>
                <a:latin typeface="Arial"/>
              </a:rPr>
              <a:t>sed</a:t>
            </a:r>
            <a:r>
              <a:rPr lang="en-GB" dirty="0">
                <a:effectLst/>
                <a:latin typeface="Arial"/>
              </a:rPr>
              <a:t> </a:t>
            </a:r>
            <a:r>
              <a:rPr lang="en-GB" dirty="0" err="1">
                <a:effectLst/>
                <a:latin typeface="Arial"/>
              </a:rPr>
              <a:t>enim</a:t>
            </a:r>
            <a:r>
              <a:rPr lang="en-GB" dirty="0">
                <a:effectLst/>
                <a:latin typeface="Arial"/>
              </a:rPr>
              <a:t> et </a:t>
            </a:r>
            <a:r>
              <a:rPr lang="en-GB" dirty="0" err="1">
                <a:effectLst/>
                <a:latin typeface="Arial"/>
              </a:rPr>
              <a:t>leo</a:t>
            </a:r>
            <a:r>
              <a:rPr lang="en-GB" dirty="0">
                <a:effectLst/>
                <a:latin typeface="Arial"/>
              </a:rPr>
              <a:t> </a:t>
            </a:r>
            <a:r>
              <a:rPr lang="en-GB" dirty="0" err="1">
                <a:effectLst/>
                <a:latin typeface="Arial"/>
              </a:rPr>
              <a:t>iaculis</a:t>
            </a:r>
            <a:r>
              <a:rPr lang="en-GB" dirty="0">
                <a:effectLst/>
                <a:latin typeface="Arial"/>
              </a:rPr>
              <a:t> </a:t>
            </a:r>
            <a:r>
              <a:rPr lang="en-GB" dirty="0" err="1">
                <a:effectLst/>
                <a:latin typeface="Arial"/>
              </a:rPr>
              <a:t>blandit</a:t>
            </a:r>
            <a:r>
              <a:rPr lang="en-GB" dirty="0">
                <a:effectLst/>
                <a:latin typeface="Arial"/>
              </a:rPr>
              <a:t>. Integer </a:t>
            </a:r>
            <a:r>
              <a:rPr lang="en-GB" dirty="0" err="1">
                <a:effectLst/>
                <a:latin typeface="Arial"/>
              </a:rPr>
              <a:t>rhoncus</a:t>
            </a:r>
            <a:r>
              <a:rPr lang="en-GB" dirty="0">
                <a:effectLst/>
                <a:latin typeface="Arial"/>
              </a:rPr>
              <a:t>, eros </a:t>
            </a:r>
            <a:r>
              <a:rPr lang="en-GB" dirty="0" err="1">
                <a:effectLst/>
                <a:latin typeface="Arial"/>
              </a:rPr>
              <a:t>rhoncus</a:t>
            </a:r>
            <a:r>
              <a:rPr lang="en-GB" dirty="0">
                <a:effectLst/>
                <a:latin typeface="Arial"/>
              </a:rPr>
              <a:t> </a:t>
            </a:r>
            <a:r>
              <a:rPr lang="en-GB" dirty="0" err="1">
                <a:effectLst/>
                <a:latin typeface="Arial"/>
              </a:rPr>
              <a:t>volutpat</a:t>
            </a:r>
            <a:r>
              <a:rPr lang="en-GB" dirty="0">
                <a:effectLst/>
                <a:latin typeface="Arial"/>
              </a:rPr>
              <a:t> dictum, </a:t>
            </a:r>
            <a:r>
              <a:rPr lang="en-GB" dirty="0" err="1">
                <a:effectLst/>
                <a:latin typeface="Arial"/>
              </a:rPr>
              <a:t>augue</a:t>
            </a:r>
            <a:r>
              <a:rPr lang="en-GB" dirty="0">
                <a:effectLst/>
                <a:latin typeface="Arial"/>
              </a:rPr>
              <a:t> </a:t>
            </a:r>
            <a:r>
              <a:rPr lang="en-GB" dirty="0" err="1">
                <a:effectLst/>
                <a:latin typeface="Arial"/>
              </a:rPr>
              <a:t>arcu</a:t>
            </a:r>
            <a:r>
              <a:rPr lang="en-GB" dirty="0">
                <a:effectLst/>
                <a:latin typeface="Arial"/>
              </a:rPr>
              <a:t> </a:t>
            </a:r>
            <a:r>
              <a:rPr lang="en-GB" dirty="0" err="1">
                <a:effectLst/>
                <a:latin typeface="Arial"/>
              </a:rPr>
              <a:t>aliquet</a:t>
            </a:r>
            <a:r>
              <a:rPr lang="en-GB" dirty="0">
                <a:effectLst/>
                <a:latin typeface="Arial"/>
              </a:rPr>
              <a:t> </a:t>
            </a:r>
            <a:r>
              <a:rPr lang="en-GB" dirty="0" err="1">
                <a:effectLst/>
                <a:latin typeface="Arial"/>
              </a:rPr>
              <a:t>erat</a:t>
            </a:r>
            <a:r>
              <a:rPr lang="en-GB" dirty="0">
                <a:effectLst/>
                <a:latin typeface="Arial"/>
              </a:rPr>
              <a:t>, </a:t>
            </a:r>
            <a:r>
              <a:rPr lang="en-GB" dirty="0" err="1">
                <a:effectLst/>
                <a:latin typeface="Arial"/>
              </a:rPr>
              <a:t>quis</a:t>
            </a:r>
            <a:r>
              <a:rPr lang="en-GB" dirty="0">
                <a:effectLst/>
                <a:latin typeface="Arial"/>
              </a:rPr>
              <a:t> </a:t>
            </a:r>
            <a:r>
              <a:rPr lang="en-GB" dirty="0" err="1">
                <a:effectLst/>
                <a:latin typeface="Arial"/>
              </a:rPr>
              <a:t>congue</a:t>
            </a:r>
            <a:r>
              <a:rPr lang="en-GB" dirty="0">
                <a:effectLst/>
                <a:latin typeface="Arial"/>
              </a:rPr>
              <a:t> </a:t>
            </a:r>
            <a:r>
              <a:rPr lang="en-GB" dirty="0" err="1">
                <a:effectLst/>
                <a:latin typeface="Arial"/>
              </a:rPr>
              <a:t>metus</a:t>
            </a:r>
            <a:r>
              <a:rPr lang="en-GB" dirty="0">
                <a:effectLst/>
                <a:latin typeface="Arial"/>
              </a:rPr>
              <a:t> </a:t>
            </a:r>
            <a:r>
              <a:rPr lang="en-GB" dirty="0" err="1">
                <a:effectLst/>
                <a:latin typeface="Arial"/>
              </a:rPr>
              <a:t>nulla</a:t>
            </a:r>
            <a:r>
              <a:rPr lang="en-GB" dirty="0">
                <a:effectLst/>
                <a:latin typeface="Arial"/>
              </a:rPr>
              <a:t> </a:t>
            </a:r>
            <a:r>
              <a:rPr lang="en-GB" dirty="0" err="1">
                <a:effectLst/>
                <a:latin typeface="Arial"/>
              </a:rPr>
              <a:t>ut</a:t>
            </a:r>
            <a:r>
              <a:rPr lang="en-GB" dirty="0">
                <a:effectLst/>
                <a:latin typeface="Arial"/>
              </a:rPr>
              <a:t> </a:t>
            </a:r>
            <a:r>
              <a:rPr lang="en-GB" dirty="0" err="1">
                <a:effectLst/>
                <a:latin typeface="Arial"/>
              </a:rPr>
              <a:t>risus</a:t>
            </a:r>
            <a:r>
              <a:rPr lang="en-GB" dirty="0">
                <a:effectLst/>
                <a:latin typeface="Arial"/>
              </a:rPr>
              <a:t>.</a:t>
            </a:r>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261828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3DB230-31E8-4EE0-BF8B-0569B24B6F98}" type="datetime1">
              <a:rPr lang="en-GB" smtClean="0"/>
              <a:t>22/09/2022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This is the presentation title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B87B7A-4E88-4336-8DA7-9647496B8BFB}" type="slidenum">
              <a:rPr lang="en-GB" smtClean="0"/>
              <a:t>‹#›</a:t>
            </a:fld>
            <a:endParaRPr lang="en-GB"/>
          </a:p>
        </p:txBody>
      </p:sp>
      <p:pic>
        <p:nvPicPr>
          <p:cNvPr id="2050" name="769D0541-4D9E-4C16-99E5-C714A6546C5F" descr="38ADF784-B584-4CF4-B823-F4D6F4657F6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158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up of a logo&#10;&#10;Description automatically generated with low confidence">
            <a:extLst>
              <a:ext uri="{FF2B5EF4-FFF2-40B4-BE49-F238E27FC236}">
                <a16:creationId xmlns:a16="http://schemas.microsoft.com/office/drawing/2014/main" id="{892E836D-16E5-966D-6083-40463DF107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47653" y="6157428"/>
            <a:ext cx="3111345" cy="425937"/>
          </a:xfrm>
          <a:prstGeom prst="rect">
            <a:avLst/>
          </a:prstGeom>
        </p:spPr>
      </p:pic>
    </p:spTree>
    <p:extLst>
      <p:ext uri="{BB962C8B-B14F-4D97-AF65-F5344CB8AC3E}">
        <p14:creationId xmlns:p14="http://schemas.microsoft.com/office/powerpoint/2010/main" val="2676505380"/>
      </p:ext>
    </p:extLst>
  </p:cSld>
  <p:clrMap bg1="lt1" tx1="dk1" bg2="lt2" tx2="dk2" accent1="accent1" accent2="accent2" accent3="accent3" accent4="accent4" accent5="accent5" accent6="accent6" hlink="hlink" folHlink="folHlink"/>
  <p:sldLayoutIdLst>
    <p:sldLayoutId id="2147483664" r:id="rId1"/>
  </p:sldLayoutIdLst>
  <p:hf sldNum="0"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CB301F-058D-4515-AC75-DE96D8820E46}" type="datetime1">
              <a:rPr lang="en-GB" smtClean="0"/>
              <a:t>22/09/2022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This is the presentation title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B87B7A-4E88-4336-8DA7-9647496B8BFB}"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close-up of a logo&#10;&#10;Description automatically generated with low confidence">
            <a:extLst>
              <a:ext uri="{FF2B5EF4-FFF2-40B4-BE49-F238E27FC236}">
                <a16:creationId xmlns:a16="http://schemas.microsoft.com/office/drawing/2014/main" id="{84EB0479-D546-C7CA-0D2D-D0BD5D0C3A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47653" y="6157428"/>
            <a:ext cx="3111345" cy="425937"/>
          </a:xfrm>
          <a:prstGeom prst="rect">
            <a:avLst/>
          </a:prstGeom>
        </p:spPr>
      </p:pic>
    </p:spTree>
    <p:extLst>
      <p:ext uri="{BB962C8B-B14F-4D97-AF65-F5344CB8AC3E}">
        <p14:creationId xmlns:p14="http://schemas.microsoft.com/office/powerpoint/2010/main" val="4116438154"/>
      </p:ext>
    </p:extLst>
  </p:cSld>
  <p:clrMap bg1="lt1" tx1="dk1" bg2="lt2" tx2="dk2" accent1="accent1" accent2="accent2" accent3="accent3" accent4="accent4" accent5="accent5" accent6="accent6" hlink="hlink" folHlink="folHlink"/>
  <p:sldLayoutIdLst>
    <p:sldLayoutId id="2147483665" r:id="rId1"/>
  </p:sldLayoutIdLst>
  <p:hf sldNum="0"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This is a title</a:t>
            </a:r>
            <a:endParaRPr lang="en-GB"/>
          </a:p>
        </p:txBody>
      </p:sp>
      <p:sp>
        <p:nvSpPr>
          <p:cNvPr id="3" name="Text Placeholder 2"/>
          <p:cNvSpPr>
            <a:spLocks noGrp="1"/>
          </p:cNvSpPr>
          <p:nvPr>
            <p:ph type="body" idx="1"/>
          </p:nvPr>
        </p:nvSpPr>
        <p:spPr>
          <a:xfrm>
            <a:off x="609600" y="1600203"/>
            <a:ext cx="10972800" cy="4205063"/>
          </a:xfrm>
          <a:prstGeom prst="rect">
            <a:avLst/>
          </a:prstGeom>
        </p:spPr>
        <p:txBody>
          <a:bodyPr vert="horz" lIns="91440" tIns="45720" rIns="91440" bIns="45720" rtlCol="0">
            <a:normAutofit/>
          </a:bodyPr>
          <a:lstStyle/>
          <a:p>
            <a:pPr lvl="0"/>
            <a:r>
              <a:rPr lang="en-GB"/>
              <a:t>Here is subtext that explains a few things…</a:t>
            </a:r>
          </a:p>
          <a:p>
            <a:pPr lvl="0"/>
            <a:endParaRPr lang="en-GB"/>
          </a:p>
          <a:p>
            <a:pPr lvl="0"/>
            <a:endParaRPr lang="en-GB"/>
          </a:p>
          <a:p>
            <a:pPr lvl="0"/>
            <a:endParaRPr lang="en-GB"/>
          </a:p>
          <a:p>
            <a:pPr lvl="0"/>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BD2D4E-BEA1-450D-8DC2-40AE1903DE7A}" type="datetime1">
              <a:rPr lang="en-GB" smtClean="0"/>
              <a:t>22/09/2022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This is the presentation title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0EBCD0-F5D1-49C3-AE25-8A61AA956686}" type="slidenum">
              <a:rPr lang="en-GB" smtClean="0"/>
              <a:t>‹#›</a:t>
            </a:fld>
            <a:endParaRPr lang="en-GB"/>
          </a:p>
        </p:txBody>
      </p:sp>
      <p:cxnSp>
        <p:nvCxnSpPr>
          <p:cNvPr id="9" name="Straight Connector 8"/>
          <p:cNvCxnSpPr/>
          <p:nvPr userDrawn="1"/>
        </p:nvCxnSpPr>
        <p:spPr>
          <a:xfrm>
            <a:off x="623392" y="6237312"/>
            <a:ext cx="7392821"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A close-up of a logo&#10;&#10;Description automatically generated with low confidence">
            <a:extLst>
              <a:ext uri="{FF2B5EF4-FFF2-40B4-BE49-F238E27FC236}">
                <a16:creationId xmlns:a16="http://schemas.microsoft.com/office/drawing/2014/main" id="{4653316B-4BEE-84CC-D016-77832046523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10233" y="6197052"/>
            <a:ext cx="3405440" cy="466198"/>
          </a:xfrm>
          <a:prstGeom prst="rect">
            <a:avLst/>
          </a:prstGeom>
        </p:spPr>
      </p:pic>
    </p:spTree>
    <p:extLst>
      <p:ext uri="{BB962C8B-B14F-4D97-AF65-F5344CB8AC3E}">
        <p14:creationId xmlns:p14="http://schemas.microsoft.com/office/powerpoint/2010/main" val="296945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53" r:id="rId6"/>
    <p:sldLayoutId id="2147483662" r:id="rId7"/>
    <p:sldLayoutId id="2147483655" r:id="rId8"/>
    <p:sldLayoutId id="2147483656" r:id="rId9"/>
    <p:sldLayoutId id="2147483657" r:id="rId10"/>
  </p:sldLayoutIdLst>
  <p:hf sldNum="0" hdr="0"/>
  <p:txStyles>
    <p:titleStyle>
      <a:lvl1pPr algn="ctr" defTabSz="685800" rtl="0" eaLnBrk="1" latinLnBrk="0" hangingPunct="1">
        <a:spcBef>
          <a:spcPct val="0"/>
        </a:spcBef>
        <a:buNone/>
        <a:defRPr sz="3300" b="1" kern="1200">
          <a:solidFill>
            <a:schemeClr val="tx2"/>
          </a:solidFill>
          <a:latin typeface="+mj-lt"/>
          <a:ea typeface="+mj-ea"/>
          <a:cs typeface="+mj-cs"/>
        </a:defRPr>
      </a:lvl1pPr>
    </p:titleStyle>
    <p:bodyStyle>
      <a:lvl1pPr marL="0" indent="0" algn="l" defTabSz="685800" rtl="0" eaLnBrk="1" latinLnBrk="0" hangingPunct="1">
        <a:spcBef>
          <a:spcPct val="20000"/>
        </a:spcBef>
        <a:buClr>
          <a:schemeClr val="bg2"/>
        </a:buClr>
        <a:buFont typeface="+mj-lt"/>
        <a:buNone/>
        <a:defRPr sz="2400" b="0" kern="1200" baseline="0">
          <a:solidFill>
            <a:schemeClr val="tx1"/>
          </a:solidFill>
          <a:latin typeface="+mn-lt"/>
          <a:ea typeface="+mn-ea"/>
          <a:cs typeface="+mn-cs"/>
        </a:defRPr>
      </a:lvl1pPr>
      <a:lvl2pPr marL="557213" indent="-214313" algn="l" defTabSz="685800" rtl="0" eaLnBrk="1" latinLnBrk="0" hangingPunct="1">
        <a:spcBef>
          <a:spcPct val="20000"/>
        </a:spcBef>
        <a:buClr>
          <a:schemeClr val="bg2"/>
        </a:buClr>
        <a:buSzPct val="60000"/>
        <a:buFont typeface="Courier New" panose="02070309020205020404" pitchFamily="49" charset="0"/>
        <a:buChar char="o"/>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Clr>
          <a:schemeClr val="tx2"/>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chemeClr val="tx2"/>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microsoft.com/office/2018/10/relationships/comments" Target="../comments/modernComment_100_8F1E0E34.xml"/><Relationship Id="rId1" Type="http://schemas.openxmlformats.org/officeDocument/2006/relationships/slideLayout" Target="../slideLayouts/slideLayout3.xml"/><Relationship Id="rId4" Type="http://schemas.openxmlformats.org/officeDocument/2006/relationships/hyperlink" Target="https://www.dementiauk.org/get-support/closer-to-hom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4_F970E949.xm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32_A0B4091C.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9_5A0BB06.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microsoft.com/office/2018/10/relationships/comments" Target="../comments/modernComment_131_4EB2045D.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33_31E9532B.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1744" r="75" b="-123"/>
          <a:stretch/>
        </p:blipFill>
        <p:spPr>
          <a:xfrm>
            <a:off x="2684503" y="850915"/>
            <a:ext cx="6733239" cy="5149837"/>
          </a:xfrm>
          <a:prstGeom prst="rect">
            <a:avLst/>
          </a:prstGeom>
        </p:spPr>
      </p:pic>
      <p:sp>
        <p:nvSpPr>
          <p:cNvPr id="11" name="TextBox 10"/>
          <p:cNvSpPr txBox="1"/>
          <p:nvPr/>
        </p:nvSpPr>
        <p:spPr>
          <a:xfrm>
            <a:off x="4072038" y="2875819"/>
            <a:ext cx="4175921" cy="923330"/>
          </a:xfrm>
          <a:prstGeom prst="rect">
            <a:avLst/>
          </a:prstGeom>
          <a:noFill/>
        </p:spPr>
        <p:txBody>
          <a:bodyPr wrap="square" rtlCol="0">
            <a:spAutoFit/>
          </a:bodyPr>
          <a:lstStyle/>
          <a:p>
            <a:r>
              <a:rPr lang="en-GB" sz="2700" b="1" dirty="0">
                <a:solidFill>
                  <a:schemeClr val="bg1"/>
                </a:solidFill>
                <a:latin typeface="+mj-lt"/>
              </a:rPr>
              <a:t>Closer to Home </a:t>
            </a:r>
            <a:br>
              <a:rPr lang="en-GB" sz="2700" b="1" dirty="0">
                <a:solidFill>
                  <a:schemeClr val="bg1"/>
                </a:solidFill>
                <a:latin typeface="+mj-lt"/>
              </a:rPr>
            </a:br>
            <a:r>
              <a:rPr lang="en-GB" sz="2700" b="1" dirty="0">
                <a:solidFill>
                  <a:schemeClr val="bg1"/>
                </a:solidFill>
                <a:latin typeface="+mj-lt"/>
              </a:rPr>
              <a:t>virtual clinics</a:t>
            </a:r>
          </a:p>
        </p:txBody>
      </p:sp>
      <p:sp>
        <p:nvSpPr>
          <p:cNvPr id="12" name="TextBox 11"/>
          <p:cNvSpPr txBox="1"/>
          <p:nvPr/>
        </p:nvSpPr>
        <p:spPr>
          <a:xfrm>
            <a:off x="4111911" y="3982183"/>
            <a:ext cx="2538282" cy="900246"/>
          </a:xfrm>
          <a:prstGeom prst="rect">
            <a:avLst/>
          </a:prstGeom>
          <a:noFill/>
        </p:spPr>
        <p:txBody>
          <a:bodyPr wrap="square" lIns="68580" tIns="34290" rIns="68580" bIns="34290" rtlCol="0" anchor="t">
            <a:spAutoFit/>
          </a:bodyPr>
          <a:lstStyle/>
          <a:p>
            <a:r>
              <a:rPr lang="en-GB" sz="1350">
                <a:solidFill>
                  <a:schemeClr val="bg1"/>
                </a:solidFill>
              </a:rPr>
              <a:t>Support for families affected by dementia </a:t>
            </a:r>
            <a:br>
              <a:rPr lang="en-GB" sz="1350">
                <a:solidFill>
                  <a:schemeClr val="bg1"/>
                </a:solidFill>
              </a:rPr>
            </a:br>
            <a:r>
              <a:rPr lang="en-GB" sz="1350">
                <a:solidFill>
                  <a:schemeClr val="bg1"/>
                </a:solidFill>
                <a:ea typeface="Verdana"/>
              </a:rPr>
              <a:t>at a time and place that suits them </a:t>
            </a:r>
          </a:p>
        </p:txBody>
      </p:sp>
      <p:sp>
        <p:nvSpPr>
          <p:cNvPr id="2" name="TextBox 1">
            <a:extLst>
              <a:ext uri="{FF2B5EF4-FFF2-40B4-BE49-F238E27FC236}">
                <a16:creationId xmlns:a16="http://schemas.microsoft.com/office/drawing/2014/main" id="{B2302B72-81FF-175E-C091-33EE39F0E384}"/>
              </a:ext>
            </a:extLst>
          </p:cNvPr>
          <p:cNvSpPr txBox="1"/>
          <p:nvPr/>
        </p:nvSpPr>
        <p:spPr>
          <a:xfrm>
            <a:off x="7106878" y="5018898"/>
            <a:ext cx="2160240" cy="830997"/>
          </a:xfrm>
          <a:prstGeom prst="rect">
            <a:avLst/>
          </a:prstGeom>
          <a:noFill/>
        </p:spPr>
        <p:txBody>
          <a:bodyPr wrap="square" lIns="0" tIns="0" rIns="0" bIns="0" rtlCol="0" anchor="t">
            <a:spAutoFit/>
          </a:bodyPr>
          <a:lstStyle/>
          <a:p>
            <a:r>
              <a:rPr lang="en-US" sz="825" b="1" dirty="0">
                <a:latin typeface="+mj-lt"/>
                <a:ea typeface="FS Pimlico" charset="0"/>
                <a:cs typeface="FS Pimlico" charset="0"/>
                <a:hlinkClick r:id="rId4"/>
              </a:rPr>
              <a:t>dementiauk.org/closer-to-home</a:t>
            </a:r>
            <a:endParaRPr lang="en-US" sz="825" b="1" dirty="0">
              <a:latin typeface="+mj-lt"/>
              <a:ea typeface="FS Pimlico" charset="0"/>
              <a:cs typeface="FS Pimlico" charset="0"/>
            </a:endParaRPr>
          </a:p>
          <a:p>
            <a:br>
              <a:rPr lang="en-US" sz="825" b="1" dirty="0">
                <a:latin typeface="+mj-lt"/>
                <a:ea typeface="FS Pimlico" charset="0"/>
                <a:cs typeface="FS Pimlico" charset="0"/>
              </a:rPr>
            </a:br>
            <a:r>
              <a:rPr lang="en-US" sz="825" b="1" dirty="0">
                <a:solidFill>
                  <a:schemeClr val="accent4"/>
                </a:solidFill>
                <a:latin typeface="+mj-lt"/>
                <a:ea typeface="FS Pimlico" charset="0"/>
                <a:cs typeface="FS Pimlico" charset="0"/>
              </a:rPr>
              <a:t>closertohome@dementiauk.org</a:t>
            </a:r>
          </a:p>
          <a:p>
            <a:endParaRPr lang="en-US" sz="825" dirty="0">
              <a:latin typeface="+mj-lt"/>
              <a:ea typeface="FS Pimlico" charset="0"/>
              <a:cs typeface="FS Pimlico" charset="0"/>
            </a:endParaRPr>
          </a:p>
          <a:p>
            <a:r>
              <a:rPr lang="en-GB" sz="1050" baseline="30000" dirty="0">
                <a:solidFill>
                  <a:srgbClr val="000000"/>
                </a:solidFill>
                <a:latin typeface="+mj-lt"/>
              </a:rPr>
              <a:t>Dementia UK is a registered charity in England and Wales (1039404) and Scotland (SCO47429)</a:t>
            </a:r>
          </a:p>
        </p:txBody>
      </p:sp>
    </p:spTree>
    <p:extLst>
      <p:ext uri="{BB962C8B-B14F-4D97-AF65-F5344CB8AC3E}">
        <p14:creationId xmlns:p14="http://schemas.microsoft.com/office/powerpoint/2010/main" val="2401111604"/>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11A84F-AB34-42ED-B018-8B2E4434C8D6}" type="datetime1">
              <a:rPr lang="en-GB" smtClean="0"/>
              <a:t>22/09/2022</a:t>
            </a:fld>
            <a:endParaRPr lang="en-GB"/>
          </a:p>
        </p:txBody>
      </p:sp>
      <p:sp>
        <p:nvSpPr>
          <p:cNvPr id="5" name="Footer Placeholder 4"/>
          <p:cNvSpPr>
            <a:spLocks noGrp="1"/>
          </p:cNvSpPr>
          <p:nvPr>
            <p:ph type="ftr" sz="quarter" idx="11"/>
          </p:nvPr>
        </p:nvSpPr>
        <p:spPr/>
        <p:txBody>
          <a:bodyPr/>
          <a:lstStyle/>
          <a:p>
            <a:r>
              <a:rPr lang="en-GB"/>
              <a:t>Closer to home </a:t>
            </a:r>
            <a:r>
              <a:rPr lang="en-GB" err="1"/>
              <a:t>RCNi</a:t>
            </a:r>
            <a:endParaRPr lang="en-GB"/>
          </a:p>
        </p:txBody>
      </p:sp>
      <p:sp>
        <p:nvSpPr>
          <p:cNvPr id="6" name="Content Placeholder 2"/>
          <p:cNvSpPr txBox="1">
            <a:spLocks/>
          </p:cNvSpPr>
          <p:nvPr/>
        </p:nvSpPr>
        <p:spPr>
          <a:xfrm>
            <a:off x="3009900" y="1063229"/>
            <a:ext cx="6395982" cy="3742925"/>
          </a:xfrm>
          <a:prstGeom prst="rect">
            <a:avLst/>
          </a:prstGeom>
        </p:spPr>
        <p:txBody>
          <a:bodyPr vert="horz" lIns="68580" tIns="34290" rIns="68580" bIns="34290" rtlCol="0">
            <a:norm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100"/>
          </a:p>
          <a:p>
            <a:endParaRPr lang="en-GB" sz="2100"/>
          </a:p>
        </p:txBody>
      </p:sp>
      <p:sp>
        <p:nvSpPr>
          <p:cNvPr id="7" name="Title 6">
            <a:extLst>
              <a:ext uri="{FF2B5EF4-FFF2-40B4-BE49-F238E27FC236}">
                <a16:creationId xmlns:a16="http://schemas.microsoft.com/office/drawing/2014/main" id="{1A93298A-3D32-6664-4CAF-DB8F106402C4}"/>
              </a:ext>
            </a:extLst>
          </p:cNvPr>
          <p:cNvSpPr>
            <a:spLocks noGrp="1"/>
          </p:cNvSpPr>
          <p:nvPr>
            <p:ph type="title"/>
          </p:nvPr>
        </p:nvSpPr>
        <p:spPr/>
        <p:txBody>
          <a:bodyPr/>
          <a:lstStyle/>
          <a:p>
            <a:pPr algn="l"/>
            <a:r>
              <a:rPr lang="en-GB"/>
              <a:t>Next steps (continued)</a:t>
            </a:r>
          </a:p>
        </p:txBody>
      </p:sp>
      <p:sp>
        <p:nvSpPr>
          <p:cNvPr id="8" name="TextBox 7">
            <a:extLst>
              <a:ext uri="{FF2B5EF4-FFF2-40B4-BE49-F238E27FC236}">
                <a16:creationId xmlns:a16="http://schemas.microsoft.com/office/drawing/2014/main" id="{4D26422B-24EE-0C9B-526F-05BC24065EF6}"/>
              </a:ext>
            </a:extLst>
          </p:cNvPr>
          <p:cNvSpPr txBox="1"/>
          <p:nvPr/>
        </p:nvSpPr>
        <p:spPr>
          <a:xfrm>
            <a:off x="3009900" y="2186864"/>
            <a:ext cx="6172200" cy="3139321"/>
          </a:xfrm>
          <a:prstGeom prst="rect">
            <a:avLst/>
          </a:prstGeom>
          <a:noFill/>
        </p:spPr>
        <p:txBody>
          <a:bodyPr wrap="square" rtlCol="0">
            <a:spAutoFit/>
          </a:bodyPr>
          <a:lstStyle/>
          <a:p>
            <a:pPr marL="257175" indent="-257175">
              <a:buClr>
                <a:schemeClr val="bg2"/>
              </a:buClr>
              <a:buFont typeface="Arial" panose="020B0604020202020204" pitchFamily="34" charset="0"/>
              <a:buChar char="•"/>
            </a:pPr>
            <a:r>
              <a:rPr lang="en-GB" sz="1650"/>
              <a:t>Initial project to become a permanent service and additional funding from alternative partner secured</a:t>
            </a:r>
          </a:p>
          <a:p>
            <a:pPr marL="257175" indent="-257175">
              <a:buClr>
                <a:schemeClr val="bg2"/>
              </a:buClr>
              <a:buFont typeface="Arial" panose="020B0604020202020204" pitchFamily="34" charset="0"/>
              <a:buChar char="•"/>
            </a:pPr>
            <a:endParaRPr lang="en-GB" sz="1650"/>
          </a:p>
          <a:p>
            <a:pPr marL="257175" indent="-257175">
              <a:buClr>
                <a:schemeClr val="bg2"/>
              </a:buClr>
              <a:buFont typeface="Arial" panose="020B0604020202020204" pitchFamily="34" charset="0"/>
              <a:buChar char="•"/>
            </a:pPr>
            <a:r>
              <a:rPr lang="en-GB" sz="1650"/>
              <a:t>Integration with Admiral Nurse Helpline </a:t>
            </a:r>
            <a:br>
              <a:rPr lang="en-GB" sz="1650"/>
            </a:br>
            <a:endParaRPr lang="en-GB" sz="1650"/>
          </a:p>
          <a:p>
            <a:pPr marL="257175" indent="-257175">
              <a:buClr>
                <a:schemeClr val="bg2"/>
              </a:buClr>
              <a:buFont typeface="Arial" panose="020B0604020202020204" pitchFamily="34" charset="0"/>
              <a:buChar char="•"/>
            </a:pPr>
            <a:r>
              <a:rPr lang="en-GB" sz="1650"/>
              <a:t>Creation of a business model so that virtual clinics can be offered to other host organisations (currently being trialled with a sporting association and prison service)</a:t>
            </a:r>
            <a:br>
              <a:rPr lang="en-GB" sz="1650"/>
            </a:br>
            <a:endParaRPr lang="en-GB" sz="1650"/>
          </a:p>
          <a:p>
            <a:pPr marL="257175" indent="-257175">
              <a:buClr>
                <a:schemeClr val="bg2"/>
              </a:buClr>
              <a:buFont typeface="Arial" panose="020B0604020202020204" pitchFamily="34" charset="0"/>
              <a:buChar char="•"/>
            </a:pPr>
            <a:r>
              <a:rPr lang="en-GB" sz="1650"/>
              <a:t>Further development of booking system to enable independent rescheduling of appointments </a:t>
            </a:r>
          </a:p>
        </p:txBody>
      </p:sp>
    </p:spTree>
    <p:extLst>
      <p:ext uri="{BB962C8B-B14F-4D97-AF65-F5344CB8AC3E}">
        <p14:creationId xmlns:p14="http://schemas.microsoft.com/office/powerpoint/2010/main" val="415976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11216" y="3969060"/>
            <a:ext cx="4114800" cy="425054"/>
          </a:xfrm>
        </p:spPr>
        <p:txBody>
          <a:bodyPr/>
          <a:lstStyle/>
          <a:p>
            <a:pPr algn="ctr"/>
            <a:r>
              <a:rPr lang="en-GB"/>
              <a:t>Thank you for listening</a:t>
            </a:r>
          </a:p>
        </p:txBody>
      </p:sp>
      <p:sp>
        <p:nvSpPr>
          <p:cNvPr id="4" name="Date Placeholder 3"/>
          <p:cNvSpPr>
            <a:spLocks noGrp="1"/>
          </p:cNvSpPr>
          <p:nvPr>
            <p:ph type="dt" sz="half" idx="10"/>
          </p:nvPr>
        </p:nvSpPr>
        <p:spPr/>
        <p:txBody>
          <a:bodyPr/>
          <a:lstStyle/>
          <a:p>
            <a:fld id="{032D4AE5-508E-42C7-9BBD-A09001718511}" type="datetime1">
              <a:rPr lang="en-GB" smtClean="0"/>
              <a:t>22/09/2022</a:t>
            </a:fld>
            <a:endParaRPr lang="en-GB"/>
          </a:p>
        </p:txBody>
      </p:sp>
      <p:sp>
        <p:nvSpPr>
          <p:cNvPr id="5" name="Footer Placeholder 4"/>
          <p:cNvSpPr>
            <a:spLocks noGrp="1"/>
          </p:cNvSpPr>
          <p:nvPr>
            <p:ph type="ftr" sz="quarter" idx="11"/>
          </p:nvPr>
        </p:nvSpPr>
        <p:spPr/>
        <p:txBody>
          <a:bodyPr/>
          <a:lstStyle/>
          <a:p>
            <a:r>
              <a:rPr lang="en-GB"/>
              <a:t>Closer to home </a:t>
            </a:r>
            <a:r>
              <a:rPr lang="en-GB" err="1"/>
              <a:t>RCNi</a:t>
            </a:r>
            <a:endParaRPr lang="en-GB"/>
          </a:p>
        </p:txBody>
      </p:sp>
      <p:pic>
        <p:nvPicPr>
          <p:cNvPr id="3" name="Picture 2" descr="A group of people posing for a photo&#10;&#10;Description automatically generated">
            <a:extLst>
              <a:ext uri="{FF2B5EF4-FFF2-40B4-BE49-F238E27FC236}">
                <a16:creationId xmlns:a16="http://schemas.microsoft.com/office/drawing/2014/main" id="{E4ABAE49-7B08-059D-8813-37C2B524CB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649" y="1295395"/>
            <a:ext cx="6454705" cy="2592949"/>
          </a:xfrm>
          <a:prstGeom prst="rect">
            <a:avLst/>
          </a:prstGeom>
        </p:spPr>
      </p:pic>
    </p:spTree>
    <p:extLst>
      <p:ext uri="{BB962C8B-B14F-4D97-AF65-F5344CB8AC3E}">
        <p14:creationId xmlns:p14="http://schemas.microsoft.com/office/powerpoint/2010/main" val="185884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Background of service</a:t>
            </a:r>
          </a:p>
        </p:txBody>
      </p:sp>
      <p:sp>
        <p:nvSpPr>
          <p:cNvPr id="3" name="Content Placeholder 2"/>
          <p:cNvSpPr>
            <a:spLocks noGrp="1"/>
          </p:cNvSpPr>
          <p:nvPr>
            <p:ph idx="1"/>
          </p:nvPr>
        </p:nvSpPr>
        <p:spPr>
          <a:xfrm>
            <a:off x="3071664" y="2057400"/>
            <a:ext cx="6110436" cy="3207804"/>
          </a:xfrm>
        </p:spPr>
        <p:txBody>
          <a:bodyPr vert="horz" lIns="68580" tIns="34290" rIns="68580" bIns="34290" rtlCol="0" anchor="t">
            <a:normAutofit fontScale="92500"/>
          </a:bodyPr>
          <a:lstStyle/>
          <a:p>
            <a:pPr marL="257175" indent="-257175">
              <a:spcAft>
                <a:spcPts val="900"/>
              </a:spcAft>
              <a:buSzPct val="100000"/>
              <a:buFont typeface="Verdana" panose="020B0604030504040204" pitchFamily="34" charset="0"/>
              <a:buChar char="•"/>
            </a:pPr>
            <a:r>
              <a:rPr lang="en-GB" sz="1650" dirty="0"/>
              <a:t>A partnership between Dementia UK and Leeds Building Society offering support to families living with dementia</a:t>
            </a:r>
          </a:p>
          <a:p>
            <a:pPr marL="257175" indent="-257175">
              <a:spcAft>
                <a:spcPts val="900"/>
              </a:spcAft>
              <a:buSzPct val="100000"/>
              <a:buFont typeface="Verdana" panose="020B0604030504040204" pitchFamily="34" charset="0"/>
              <a:buChar char="•"/>
            </a:pPr>
            <a:r>
              <a:rPr lang="en-GB" sz="1650" dirty="0"/>
              <a:t>Virtual clinics offer pre-bookable telephone or video </a:t>
            </a:r>
            <a:br>
              <a:rPr lang="en-GB" sz="1650" dirty="0"/>
            </a:br>
            <a:r>
              <a:rPr lang="en-GB" sz="1650" dirty="0"/>
              <a:t>calls with a dementia specialist Admiral Nurse lasting </a:t>
            </a:r>
            <a:br>
              <a:rPr lang="en-GB" sz="1650" dirty="0"/>
            </a:br>
            <a:r>
              <a:rPr lang="en-GB" sz="1650" dirty="0"/>
              <a:t>45 minutes</a:t>
            </a:r>
            <a:endParaRPr lang="en-GB" sz="1650" dirty="0">
              <a:ea typeface="Verdana"/>
            </a:endParaRPr>
          </a:p>
          <a:p>
            <a:pPr marL="257175" indent="-257175">
              <a:spcAft>
                <a:spcPts val="900"/>
              </a:spcAft>
              <a:buSzPct val="100000"/>
              <a:buFont typeface="Verdana" panose="020B0604030504040204" pitchFamily="34" charset="0"/>
              <a:buChar char="•"/>
            </a:pPr>
            <a:r>
              <a:rPr lang="en-GB" sz="1650" dirty="0"/>
              <a:t>The service negates concerns around travelling and can adhere to any relevant government guidance around social distancing</a:t>
            </a:r>
          </a:p>
          <a:p>
            <a:pPr marL="257175" indent="-257175">
              <a:spcAft>
                <a:spcPts val="900"/>
              </a:spcAft>
              <a:buSzPct val="100000"/>
              <a:buFont typeface="Verdana" panose="020B0604030504040204" pitchFamily="34" charset="0"/>
              <a:buChar char="•"/>
            </a:pPr>
            <a:r>
              <a:rPr lang="en-GB" sz="1650" dirty="0"/>
              <a:t>It reduces issues relating to mobility, physical health concerns, alternative care provision or time off </a:t>
            </a:r>
            <a:br>
              <a:rPr lang="en-GB" sz="1650" dirty="0"/>
            </a:br>
            <a:r>
              <a:rPr lang="en-GB" sz="1650" dirty="0"/>
              <a:t>paid employment</a:t>
            </a:r>
          </a:p>
          <a:p>
            <a:pPr lvl="2" indent="0">
              <a:buNone/>
            </a:pPr>
            <a:endParaRPr lang="en-GB" dirty="0"/>
          </a:p>
        </p:txBody>
      </p:sp>
      <p:sp>
        <p:nvSpPr>
          <p:cNvPr id="4" name="Footer Placeholder 3"/>
          <p:cNvSpPr>
            <a:spLocks noGrp="1"/>
          </p:cNvSpPr>
          <p:nvPr>
            <p:ph type="ftr" sz="quarter" idx="11"/>
          </p:nvPr>
        </p:nvSpPr>
        <p:spPr>
          <a:xfrm>
            <a:off x="5015880" y="5624513"/>
            <a:ext cx="2171700" cy="288764"/>
          </a:xfrm>
        </p:spPr>
        <p:txBody>
          <a:bodyPr/>
          <a:lstStyle/>
          <a:p>
            <a:r>
              <a:rPr lang="en-GB"/>
              <a:t>Closer to home </a:t>
            </a:r>
            <a:r>
              <a:rPr lang="en-GB" err="1"/>
              <a:t>RCNi</a:t>
            </a:r>
            <a:endParaRPr lang="en-GB"/>
          </a:p>
        </p:txBody>
      </p:sp>
      <p:sp>
        <p:nvSpPr>
          <p:cNvPr id="5" name="Date Placeholder 4"/>
          <p:cNvSpPr>
            <a:spLocks noGrp="1"/>
          </p:cNvSpPr>
          <p:nvPr>
            <p:ph type="dt" sz="half" idx="10"/>
          </p:nvPr>
        </p:nvSpPr>
        <p:spPr/>
        <p:txBody>
          <a:bodyPr/>
          <a:lstStyle/>
          <a:p>
            <a:fld id="{8960D420-3A10-40FC-9273-FAF523A573FB}" type="datetime1">
              <a:rPr lang="en-GB" smtClean="0"/>
              <a:t>22/09/2022</a:t>
            </a:fld>
            <a:endParaRPr lang="en-GB"/>
          </a:p>
        </p:txBody>
      </p:sp>
    </p:spTree>
    <p:extLst>
      <p:ext uri="{BB962C8B-B14F-4D97-AF65-F5344CB8AC3E}">
        <p14:creationId xmlns:p14="http://schemas.microsoft.com/office/powerpoint/2010/main" val="165310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C970-CE55-758C-1A10-2AB622A50290}"/>
              </a:ext>
            </a:extLst>
          </p:cNvPr>
          <p:cNvSpPr>
            <a:spLocks noGrp="1"/>
          </p:cNvSpPr>
          <p:nvPr>
            <p:ph type="title"/>
          </p:nvPr>
        </p:nvSpPr>
        <p:spPr>
          <a:xfrm>
            <a:off x="3009900" y="1063229"/>
            <a:ext cx="6172200" cy="857250"/>
          </a:xfrm>
        </p:spPr>
        <p:txBody>
          <a:bodyPr anchor="ctr">
            <a:normAutofit/>
          </a:bodyPr>
          <a:lstStyle/>
          <a:p>
            <a:pPr algn="l"/>
            <a:r>
              <a:rPr lang="en-GB"/>
              <a:t>New look Closer to Home</a:t>
            </a:r>
          </a:p>
        </p:txBody>
      </p:sp>
      <p:sp>
        <p:nvSpPr>
          <p:cNvPr id="11" name="Content Placeholder 2">
            <a:extLst>
              <a:ext uri="{FF2B5EF4-FFF2-40B4-BE49-F238E27FC236}">
                <a16:creationId xmlns:a16="http://schemas.microsoft.com/office/drawing/2014/main" id="{32EE3E06-DD9D-60FE-B5D6-C7EF8BF31624}"/>
              </a:ext>
            </a:extLst>
          </p:cNvPr>
          <p:cNvSpPr>
            <a:spLocks noGrp="1"/>
          </p:cNvSpPr>
          <p:nvPr>
            <p:ph sz="half" idx="2"/>
          </p:nvPr>
        </p:nvSpPr>
        <p:spPr>
          <a:xfrm>
            <a:off x="3075160" y="1920478"/>
            <a:ext cx="3344876" cy="3452738"/>
          </a:xfrm>
        </p:spPr>
        <p:txBody>
          <a:bodyPr vert="horz" lIns="68580" tIns="34290" rIns="68580" bIns="34290" rtlCol="0" anchor="t">
            <a:normAutofit fontScale="92500" lnSpcReduction="10000"/>
          </a:bodyPr>
          <a:lstStyle/>
          <a:p>
            <a:pPr marL="214313" indent="-214313">
              <a:spcAft>
                <a:spcPts val="450"/>
              </a:spcAft>
            </a:pPr>
            <a:r>
              <a:rPr lang="en-US" sz="1275" dirty="0"/>
              <a:t>The service has been expanded to five days a week, offering </a:t>
            </a:r>
            <a:br>
              <a:rPr lang="en-US" sz="1275" dirty="0"/>
            </a:br>
            <a:r>
              <a:rPr lang="en-US" sz="1275" dirty="0"/>
              <a:t>60 appointments </a:t>
            </a:r>
          </a:p>
          <a:p>
            <a:pPr marL="214313" indent="-214313">
              <a:spcAft>
                <a:spcPts val="450"/>
              </a:spcAft>
            </a:pPr>
            <a:r>
              <a:rPr lang="en-US" sz="1275" dirty="0"/>
              <a:t>Three additional nurses have been recruited to make a team of five full-time nurses and a team of 15 sessional nurses </a:t>
            </a:r>
            <a:endParaRPr lang="en-US" sz="1275" dirty="0">
              <a:ea typeface="Verdana"/>
            </a:endParaRPr>
          </a:p>
          <a:p>
            <a:pPr marL="214313" indent="-214313">
              <a:spcAft>
                <a:spcPts val="450"/>
              </a:spcAft>
            </a:pPr>
            <a:r>
              <a:rPr lang="en-US" sz="1275" dirty="0"/>
              <a:t>The Administrator role has been developed and amended to </a:t>
            </a:r>
            <a:br>
              <a:rPr lang="en-US" sz="1275" dirty="0"/>
            </a:br>
            <a:r>
              <a:rPr lang="en-US" sz="1275" dirty="0"/>
              <a:t>Project Manager </a:t>
            </a:r>
            <a:endParaRPr lang="en-US" sz="1275" dirty="0">
              <a:ea typeface="Verdana"/>
            </a:endParaRPr>
          </a:p>
          <a:p>
            <a:pPr marL="214313" indent="-214313">
              <a:spcAft>
                <a:spcPts val="450"/>
              </a:spcAft>
            </a:pPr>
            <a:r>
              <a:rPr lang="en-US" sz="1275" dirty="0"/>
              <a:t>Improved communication has led to a reduction in missed appointments</a:t>
            </a:r>
            <a:endParaRPr lang="en-US" sz="1275" dirty="0">
              <a:ea typeface="Verdana"/>
            </a:endParaRPr>
          </a:p>
          <a:p>
            <a:pPr marL="214313" indent="-214313">
              <a:spcAft>
                <a:spcPts val="450"/>
              </a:spcAft>
            </a:pPr>
            <a:r>
              <a:rPr lang="en-US" sz="1275" dirty="0"/>
              <a:t>Reduction in admin time and automated reminders allow increased peer support for nurses</a:t>
            </a:r>
            <a:endParaRPr lang="en-US" sz="1275" dirty="0">
              <a:ea typeface="Verdana"/>
            </a:endParaRPr>
          </a:p>
          <a:p>
            <a:pPr marL="214313" indent="-214313">
              <a:spcAft>
                <a:spcPts val="450"/>
              </a:spcAft>
            </a:pPr>
            <a:r>
              <a:rPr lang="en-US" dirty="0">
                <a:ea typeface="Verdana"/>
              </a:rPr>
              <a:t>1,900 families have been supported around the UK and overseas</a:t>
            </a:r>
            <a:endParaRPr lang="en-US" dirty="0"/>
          </a:p>
          <a:p>
            <a:endParaRPr lang="en-US" dirty="0"/>
          </a:p>
          <a:p>
            <a:pPr marL="214313" indent="-214313"/>
            <a:endParaRPr lang="en-US" dirty="0"/>
          </a:p>
        </p:txBody>
      </p:sp>
      <p:sp>
        <p:nvSpPr>
          <p:cNvPr id="4" name="Date Placeholder 3">
            <a:extLst>
              <a:ext uri="{FF2B5EF4-FFF2-40B4-BE49-F238E27FC236}">
                <a16:creationId xmlns:a16="http://schemas.microsoft.com/office/drawing/2014/main" id="{EC9FF138-AB96-B03A-22A5-CEE710594D0E}"/>
              </a:ext>
            </a:extLst>
          </p:cNvPr>
          <p:cNvSpPr>
            <a:spLocks noGrp="1"/>
          </p:cNvSpPr>
          <p:nvPr>
            <p:ph type="dt" sz="half" idx="10"/>
          </p:nvPr>
        </p:nvSpPr>
        <p:spPr>
          <a:xfrm>
            <a:off x="3009900" y="5624514"/>
            <a:ext cx="1600200" cy="273844"/>
          </a:xfrm>
        </p:spPr>
        <p:txBody>
          <a:bodyPr anchor="ctr">
            <a:normAutofit/>
          </a:bodyPr>
          <a:lstStyle/>
          <a:p>
            <a:pPr>
              <a:spcAft>
                <a:spcPts val="450"/>
              </a:spcAft>
            </a:pPr>
            <a:fld id="{1F11A84F-AB34-42ED-B018-8B2E4434C8D6}" type="datetime1">
              <a:rPr lang="en-GB" smtClean="0"/>
              <a:pPr>
                <a:spcAft>
                  <a:spcPts val="450"/>
                </a:spcAft>
              </a:pPr>
              <a:t>22/09/2022</a:t>
            </a:fld>
            <a:endParaRPr lang="en-GB"/>
          </a:p>
        </p:txBody>
      </p:sp>
      <p:sp>
        <p:nvSpPr>
          <p:cNvPr id="5" name="Footer Placeholder 4">
            <a:extLst>
              <a:ext uri="{FF2B5EF4-FFF2-40B4-BE49-F238E27FC236}">
                <a16:creationId xmlns:a16="http://schemas.microsoft.com/office/drawing/2014/main" id="{B1E6A1AF-0EFB-EC52-973E-C07E1C6BDF12}"/>
              </a:ext>
            </a:extLst>
          </p:cNvPr>
          <p:cNvSpPr>
            <a:spLocks noGrp="1"/>
          </p:cNvSpPr>
          <p:nvPr>
            <p:ph type="ftr" sz="quarter" idx="11"/>
          </p:nvPr>
        </p:nvSpPr>
        <p:spPr>
          <a:xfrm>
            <a:off x="5010150" y="5624514"/>
            <a:ext cx="2171700" cy="273844"/>
          </a:xfrm>
        </p:spPr>
        <p:txBody>
          <a:bodyPr anchor="ctr">
            <a:normAutofit/>
          </a:bodyPr>
          <a:lstStyle/>
          <a:p>
            <a:r>
              <a:rPr lang="en-GB"/>
              <a:t>Closer to home </a:t>
            </a:r>
            <a:r>
              <a:rPr lang="en-GB" err="1"/>
              <a:t>RCNi</a:t>
            </a:r>
            <a:endParaRPr lang="en-GB"/>
          </a:p>
        </p:txBody>
      </p:sp>
      <p:pic>
        <p:nvPicPr>
          <p:cNvPr id="6" name="Content Placeholder 5">
            <a:extLst>
              <a:ext uri="{FF2B5EF4-FFF2-40B4-BE49-F238E27FC236}">
                <a16:creationId xmlns:a16="http://schemas.microsoft.com/office/drawing/2014/main" id="{390383EF-BB45-5169-F8CA-49E3D675F4BF}"/>
              </a:ext>
            </a:extLst>
          </p:cNvPr>
          <p:cNvPicPr>
            <a:picLocks noGrp="1" noChangeAspect="1"/>
          </p:cNvPicPr>
          <p:nvPr>
            <p:ph idx="1"/>
          </p:nvPr>
        </p:nvPicPr>
        <p:blipFill rotWithShape="1">
          <a:blip r:embed="rId4"/>
          <a:srcRect l="224" r="18062"/>
          <a:stretch/>
        </p:blipFill>
        <p:spPr>
          <a:xfrm>
            <a:off x="6646677" y="1802832"/>
            <a:ext cx="2322258" cy="1591515"/>
          </a:xfrm>
          <a:prstGeom prst="rect">
            <a:avLst/>
          </a:prstGeom>
          <a:noFill/>
          <a:ln w="12700">
            <a:solidFill>
              <a:schemeClr val="tx2"/>
            </a:solidFill>
          </a:ln>
        </p:spPr>
      </p:pic>
      <p:pic>
        <p:nvPicPr>
          <p:cNvPr id="10" name="Picture 9">
            <a:extLst>
              <a:ext uri="{FF2B5EF4-FFF2-40B4-BE49-F238E27FC236}">
                <a16:creationId xmlns:a16="http://schemas.microsoft.com/office/drawing/2014/main" id="{29D99088-D3EA-4654-06E0-B7C3F9E28567}"/>
              </a:ext>
            </a:extLst>
          </p:cNvPr>
          <p:cNvPicPr>
            <a:picLocks noChangeAspect="1"/>
          </p:cNvPicPr>
          <p:nvPr/>
        </p:nvPicPr>
        <p:blipFill rotWithShape="1">
          <a:blip r:embed="rId5"/>
          <a:srcRect l="10345" r="12225"/>
          <a:stretch/>
        </p:blipFill>
        <p:spPr>
          <a:xfrm>
            <a:off x="6852084" y="3511656"/>
            <a:ext cx="2052228" cy="1853222"/>
          </a:xfrm>
          <a:prstGeom prst="rect">
            <a:avLst/>
          </a:prstGeom>
          <a:ln w="12700">
            <a:solidFill>
              <a:schemeClr val="accent1"/>
            </a:solidFill>
          </a:ln>
        </p:spPr>
      </p:pic>
    </p:spTree>
    <p:extLst>
      <p:ext uri="{BB962C8B-B14F-4D97-AF65-F5344CB8AC3E}">
        <p14:creationId xmlns:p14="http://schemas.microsoft.com/office/powerpoint/2010/main" val="418492653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EAF6-613C-8773-03E7-83A0C624D36C}"/>
              </a:ext>
            </a:extLst>
          </p:cNvPr>
          <p:cNvSpPr>
            <a:spLocks noGrp="1"/>
          </p:cNvSpPr>
          <p:nvPr>
            <p:ph type="title"/>
          </p:nvPr>
        </p:nvSpPr>
        <p:spPr/>
        <p:txBody>
          <a:bodyPr/>
          <a:lstStyle/>
          <a:p>
            <a:pPr algn="l"/>
            <a:r>
              <a:rPr lang="en-GB"/>
              <a:t>The impact</a:t>
            </a:r>
          </a:p>
        </p:txBody>
      </p:sp>
      <p:sp>
        <p:nvSpPr>
          <p:cNvPr id="3" name="Content Placeholder 2">
            <a:extLst>
              <a:ext uri="{FF2B5EF4-FFF2-40B4-BE49-F238E27FC236}">
                <a16:creationId xmlns:a16="http://schemas.microsoft.com/office/drawing/2014/main" id="{3A4B746D-3F49-CAFB-101F-85401654A0CB}"/>
              </a:ext>
            </a:extLst>
          </p:cNvPr>
          <p:cNvSpPr>
            <a:spLocks noGrp="1"/>
          </p:cNvSpPr>
          <p:nvPr>
            <p:ph sz="half" idx="2"/>
          </p:nvPr>
        </p:nvSpPr>
        <p:spPr/>
        <p:txBody>
          <a:bodyPr>
            <a:normAutofit/>
          </a:bodyPr>
          <a:lstStyle/>
          <a:p>
            <a:pPr marL="214313" indent="-214313">
              <a:spcAft>
                <a:spcPts val="450"/>
              </a:spcAft>
            </a:pPr>
            <a:r>
              <a:rPr lang="en-GB" sz="1200" b="1" dirty="0">
                <a:solidFill>
                  <a:schemeClr val="tx2"/>
                </a:solidFill>
                <a:latin typeface="+mj-lt"/>
                <a:ea typeface="Calibri" panose="020F0502020204030204" pitchFamily="34" charset="0"/>
                <a:cs typeface="Times New Roman" panose="02020603050405020304" pitchFamily="18" charset="0"/>
              </a:rPr>
              <a:t>One third </a:t>
            </a:r>
            <a:r>
              <a:rPr lang="en-GB" sz="1200" dirty="0">
                <a:latin typeface="+mj-lt"/>
                <a:ea typeface="Calibri" panose="020F0502020204030204" pitchFamily="34" charset="0"/>
                <a:cs typeface="Times New Roman" panose="02020603050405020304" pitchFamily="18" charset="0"/>
              </a:rPr>
              <a:t>of people are not receiving sufficient information about dementia</a:t>
            </a:r>
          </a:p>
          <a:p>
            <a:pPr marL="214313" indent="-214313">
              <a:spcAft>
                <a:spcPts val="450"/>
              </a:spcAft>
            </a:pPr>
            <a:r>
              <a:rPr lang="en-GB" sz="1200" b="1" dirty="0">
                <a:solidFill>
                  <a:schemeClr val="tx2"/>
                </a:solidFill>
                <a:latin typeface="+mj-lt"/>
                <a:ea typeface="Calibri" panose="020F0502020204030204" pitchFamily="34" charset="0"/>
                <a:cs typeface="Times New Roman" panose="02020603050405020304" pitchFamily="18" charset="0"/>
              </a:rPr>
              <a:t>48% </a:t>
            </a:r>
            <a:r>
              <a:rPr lang="en-GB" sz="1200" dirty="0">
                <a:latin typeface="+mj-lt"/>
                <a:ea typeface="Calibri" panose="020F0502020204030204" pitchFamily="34" charset="0"/>
                <a:cs typeface="Times New Roman" panose="02020603050405020304" pitchFamily="18" charset="0"/>
              </a:rPr>
              <a:t>of people are not receiving support that treats them as</a:t>
            </a:r>
            <a:br>
              <a:rPr lang="en-GB" sz="1200" dirty="0">
                <a:latin typeface="+mj-lt"/>
                <a:ea typeface="Calibri" panose="020F0502020204030204" pitchFamily="34" charset="0"/>
                <a:cs typeface="Times New Roman" panose="02020603050405020304" pitchFamily="18" charset="0"/>
              </a:rPr>
            </a:br>
            <a:r>
              <a:rPr lang="en-GB" sz="1200" dirty="0">
                <a:latin typeface="+mj-lt"/>
                <a:ea typeface="Calibri" panose="020F0502020204030204" pitchFamily="34" charset="0"/>
                <a:cs typeface="Times New Roman" panose="02020603050405020304" pitchFamily="18" charset="0"/>
              </a:rPr>
              <a:t>an individual</a:t>
            </a:r>
          </a:p>
          <a:p>
            <a:pPr marL="214313" indent="-214313">
              <a:spcAft>
                <a:spcPts val="450"/>
              </a:spcAft>
            </a:pPr>
            <a:r>
              <a:rPr lang="en-GB" sz="1200" dirty="0">
                <a:latin typeface="+mj-lt"/>
                <a:ea typeface="Calibri" panose="020F0502020204030204" pitchFamily="34" charset="0"/>
                <a:cs typeface="Times New Roman" panose="02020603050405020304" pitchFamily="18" charset="0"/>
              </a:rPr>
              <a:t>Around </a:t>
            </a:r>
            <a:r>
              <a:rPr lang="en-GB" sz="1200" b="1" dirty="0">
                <a:solidFill>
                  <a:schemeClr val="tx2"/>
                </a:solidFill>
                <a:latin typeface="+mj-lt"/>
                <a:ea typeface="Calibri" panose="020F0502020204030204" pitchFamily="34" charset="0"/>
                <a:cs typeface="Times New Roman" panose="02020603050405020304" pitchFamily="18" charset="0"/>
              </a:rPr>
              <a:t>60% </a:t>
            </a:r>
            <a:r>
              <a:rPr lang="en-GB" sz="1200" dirty="0">
                <a:latin typeface="+mj-lt"/>
                <a:ea typeface="Calibri" panose="020F0502020204030204" pitchFamily="34" charset="0"/>
                <a:cs typeface="Times New Roman" panose="02020603050405020304" pitchFamily="18" charset="0"/>
              </a:rPr>
              <a:t>of people are not receiving sufficient emotional and mental health support</a:t>
            </a:r>
          </a:p>
          <a:p>
            <a:pPr marL="214313" indent="-214313">
              <a:spcAft>
                <a:spcPts val="450"/>
              </a:spcAft>
            </a:pPr>
            <a:r>
              <a:rPr lang="en-GB" sz="1200" b="1" dirty="0">
                <a:solidFill>
                  <a:schemeClr val="tx2"/>
                </a:solidFill>
                <a:latin typeface="+mj-lt"/>
                <a:ea typeface="Calibri" panose="020F0502020204030204" pitchFamily="34" charset="0"/>
                <a:cs typeface="Times New Roman" panose="02020603050405020304" pitchFamily="18" charset="0"/>
              </a:rPr>
              <a:t>54% </a:t>
            </a:r>
            <a:r>
              <a:rPr lang="en-GB" sz="1200" dirty="0">
                <a:latin typeface="+mj-lt"/>
                <a:ea typeface="Calibri" panose="020F0502020204030204" pitchFamily="34" charset="0"/>
                <a:cs typeface="Times New Roman" panose="02020603050405020304" pitchFamily="18" charset="0"/>
              </a:rPr>
              <a:t>said they lack the support needed to help them manage their or their loved one’s dementia </a:t>
            </a:r>
            <a:endParaRPr lang="en-GB" sz="1200" dirty="0">
              <a:latin typeface="+mj-lt"/>
            </a:endParaRPr>
          </a:p>
        </p:txBody>
      </p:sp>
      <p:sp>
        <p:nvSpPr>
          <p:cNvPr id="4" name="Date Placeholder 3">
            <a:extLst>
              <a:ext uri="{FF2B5EF4-FFF2-40B4-BE49-F238E27FC236}">
                <a16:creationId xmlns:a16="http://schemas.microsoft.com/office/drawing/2014/main" id="{4F2FC1A4-C90D-5C1E-D9E0-088AA18BB2D9}"/>
              </a:ext>
            </a:extLst>
          </p:cNvPr>
          <p:cNvSpPr>
            <a:spLocks noGrp="1"/>
          </p:cNvSpPr>
          <p:nvPr>
            <p:ph type="dt" sz="half" idx="10"/>
          </p:nvPr>
        </p:nvSpPr>
        <p:spPr/>
        <p:txBody>
          <a:bodyPr/>
          <a:lstStyle/>
          <a:p>
            <a:fld id="{9C7BD6C5-8ECF-4984-975A-4A01D21767E5}" type="datetime1">
              <a:rPr lang="en-GB" smtClean="0"/>
              <a:t>22/09/2022</a:t>
            </a:fld>
            <a:endParaRPr lang="en-GB"/>
          </a:p>
        </p:txBody>
      </p:sp>
      <p:sp>
        <p:nvSpPr>
          <p:cNvPr id="5" name="Footer Placeholder 4">
            <a:extLst>
              <a:ext uri="{FF2B5EF4-FFF2-40B4-BE49-F238E27FC236}">
                <a16:creationId xmlns:a16="http://schemas.microsoft.com/office/drawing/2014/main" id="{BE58301F-31EA-B59A-D5B4-48A6A8A98D98}"/>
              </a:ext>
            </a:extLst>
          </p:cNvPr>
          <p:cNvSpPr>
            <a:spLocks noGrp="1"/>
          </p:cNvSpPr>
          <p:nvPr>
            <p:ph type="ftr" sz="quarter" idx="11"/>
          </p:nvPr>
        </p:nvSpPr>
        <p:spPr>
          <a:xfrm>
            <a:off x="4313802" y="5624514"/>
            <a:ext cx="2171700" cy="273844"/>
          </a:xfrm>
        </p:spPr>
        <p:txBody>
          <a:bodyPr/>
          <a:lstStyle/>
          <a:p>
            <a:r>
              <a:rPr lang="en-GB"/>
              <a:t>Closer to home </a:t>
            </a:r>
            <a:r>
              <a:rPr lang="en-GB" err="1"/>
              <a:t>RCNi</a:t>
            </a:r>
            <a:endParaRPr lang="en-GB"/>
          </a:p>
        </p:txBody>
      </p:sp>
      <p:sp>
        <p:nvSpPr>
          <p:cNvPr id="6" name="Text Placeholder 5">
            <a:extLst>
              <a:ext uri="{FF2B5EF4-FFF2-40B4-BE49-F238E27FC236}">
                <a16:creationId xmlns:a16="http://schemas.microsoft.com/office/drawing/2014/main" id="{6B2A7744-7AD2-58C4-F568-6C537F211AEC}"/>
              </a:ext>
            </a:extLst>
          </p:cNvPr>
          <p:cNvSpPr>
            <a:spLocks noGrp="1"/>
          </p:cNvSpPr>
          <p:nvPr>
            <p:ph type="body" idx="14"/>
          </p:nvPr>
        </p:nvSpPr>
        <p:spPr/>
        <p:txBody>
          <a:bodyPr>
            <a:noAutofit/>
          </a:bodyPr>
          <a:lstStyle/>
          <a:p>
            <a:r>
              <a:rPr lang="en-GB" sz="1200" b="1">
                <a:solidFill>
                  <a:schemeClr val="accent4"/>
                </a:solidFill>
              </a:rPr>
              <a:t>Alzheimer's Society: </a:t>
            </a:r>
            <a:br>
              <a:rPr lang="en-GB" sz="1200" b="1">
                <a:solidFill>
                  <a:schemeClr val="accent4"/>
                </a:solidFill>
              </a:rPr>
            </a:br>
            <a:r>
              <a:rPr lang="en-GB" sz="1200" b="1">
                <a:solidFill>
                  <a:schemeClr val="accent4"/>
                </a:solidFill>
              </a:rPr>
              <a:t>Left to Cope Alone report 2022</a:t>
            </a:r>
          </a:p>
        </p:txBody>
      </p:sp>
      <p:sp>
        <p:nvSpPr>
          <p:cNvPr id="7" name="Text Placeholder 6">
            <a:extLst>
              <a:ext uri="{FF2B5EF4-FFF2-40B4-BE49-F238E27FC236}">
                <a16:creationId xmlns:a16="http://schemas.microsoft.com/office/drawing/2014/main" id="{3D660077-F2BD-5C10-B14F-C9AB1C3BE857}"/>
              </a:ext>
            </a:extLst>
          </p:cNvPr>
          <p:cNvSpPr>
            <a:spLocks noGrp="1"/>
          </p:cNvSpPr>
          <p:nvPr>
            <p:ph type="body" idx="15"/>
          </p:nvPr>
        </p:nvSpPr>
        <p:spPr>
          <a:xfrm>
            <a:off x="6485502" y="1967056"/>
            <a:ext cx="2696598" cy="378043"/>
          </a:xfrm>
        </p:spPr>
        <p:txBody>
          <a:bodyPr>
            <a:normAutofit fontScale="70000" lnSpcReduction="20000"/>
          </a:bodyPr>
          <a:lstStyle/>
          <a:p>
            <a:r>
              <a:rPr lang="en-GB" b="1">
                <a:solidFill>
                  <a:schemeClr val="accent4"/>
                </a:solidFill>
              </a:rPr>
              <a:t>Closer to Home six-month evaluation 2021 </a:t>
            </a:r>
          </a:p>
        </p:txBody>
      </p:sp>
      <p:sp>
        <p:nvSpPr>
          <p:cNvPr id="8" name="Content Placeholder 7">
            <a:extLst>
              <a:ext uri="{FF2B5EF4-FFF2-40B4-BE49-F238E27FC236}">
                <a16:creationId xmlns:a16="http://schemas.microsoft.com/office/drawing/2014/main" id="{EF78454F-FA61-A17E-188E-DBDA4AAA8C68}"/>
              </a:ext>
            </a:extLst>
          </p:cNvPr>
          <p:cNvSpPr>
            <a:spLocks noGrp="1"/>
          </p:cNvSpPr>
          <p:nvPr>
            <p:ph idx="1"/>
          </p:nvPr>
        </p:nvSpPr>
        <p:spPr>
          <a:xfrm>
            <a:off x="6528048" y="2456892"/>
            <a:ext cx="2646294" cy="2862318"/>
          </a:xfrm>
        </p:spPr>
        <p:txBody>
          <a:bodyPr>
            <a:normAutofit fontScale="92500"/>
          </a:bodyPr>
          <a:lstStyle/>
          <a:p>
            <a:pPr>
              <a:lnSpc>
                <a:spcPts val="1500"/>
              </a:lnSpc>
            </a:pPr>
            <a:r>
              <a:rPr lang="en-GB" sz="1200" b="1">
                <a:solidFill>
                  <a:srgbClr val="656565"/>
                </a:solidFill>
              </a:rPr>
              <a:t>“I was worried about wasting someone’s time… We’re just concerned about my dad and behavioural changes and memory issues… The lady I spoke to was immediately welcoming and understanding and very warm… She really understood our worry (my mum and my sister and I). She offered practical advice and next steps but also offered further support for us or Mum </a:t>
            </a:r>
            <a:br>
              <a:rPr lang="en-GB" sz="1200" b="1">
                <a:solidFill>
                  <a:srgbClr val="656565"/>
                </a:solidFill>
              </a:rPr>
            </a:br>
            <a:r>
              <a:rPr lang="en-GB" sz="1200" b="1">
                <a:solidFill>
                  <a:srgbClr val="656565"/>
                </a:solidFill>
              </a:rPr>
              <a:t>if needed.”</a:t>
            </a:r>
            <a:endParaRPr lang="en-GB" sz="1200" b="1"/>
          </a:p>
        </p:txBody>
      </p:sp>
    </p:spTree>
    <p:extLst>
      <p:ext uri="{BB962C8B-B14F-4D97-AF65-F5344CB8AC3E}">
        <p14:creationId xmlns:p14="http://schemas.microsoft.com/office/powerpoint/2010/main" val="109301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9AF044E-7EB8-D344-AD79-586F98EB2475}"/>
              </a:ext>
            </a:extLst>
          </p:cNvPr>
          <p:cNvSpPr>
            <a:spLocks noGrp="1"/>
          </p:cNvSpPr>
          <p:nvPr>
            <p:ph type="title"/>
          </p:nvPr>
        </p:nvSpPr>
        <p:spPr>
          <a:xfrm>
            <a:off x="3009900" y="1063229"/>
            <a:ext cx="6172200" cy="857250"/>
          </a:xfrm>
        </p:spPr>
        <p:txBody>
          <a:bodyPr/>
          <a:lstStyle/>
          <a:p>
            <a:r>
              <a:rPr lang="en-US"/>
              <a:t>Improving lives </a:t>
            </a:r>
          </a:p>
        </p:txBody>
      </p:sp>
      <p:sp>
        <p:nvSpPr>
          <p:cNvPr id="15" name="Content Placeholder 2">
            <a:extLst>
              <a:ext uri="{FF2B5EF4-FFF2-40B4-BE49-F238E27FC236}">
                <a16:creationId xmlns:a16="http://schemas.microsoft.com/office/drawing/2014/main" id="{3131CF78-1108-752C-F0AB-4027761CB3E7}"/>
              </a:ext>
            </a:extLst>
          </p:cNvPr>
          <p:cNvSpPr>
            <a:spLocks noGrp="1"/>
          </p:cNvSpPr>
          <p:nvPr>
            <p:ph idx="1"/>
          </p:nvPr>
        </p:nvSpPr>
        <p:spPr>
          <a:xfrm>
            <a:off x="3009900" y="2057402"/>
            <a:ext cx="6172200" cy="3153797"/>
          </a:xfrm>
        </p:spPr>
        <p:txBody>
          <a:bodyPr vert="horz" lIns="68580" tIns="34290" rIns="68580" bIns="34290" rtlCol="0" anchor="t">
            <a:normAutofit fontScale="92500" lnSpcReduction="20000"/>
          </a:bodyPr>
          <a:lstStyle/>
          <a:p>
            <a:pPr marL="342900" indent="-342900">
              <a:buFont typeface="Arial" panose="020B0604020202020204" pitchFamily="34" charset="0"/>
              <a:buChar char="•"/>
            </a:pPr>
            <a:r>
              <a:rPr lang="en-US" dirty="0">
                <a:latin typeface="FS Pimlico"/>
              </a:rPr>
              <a:t>Adapting how the </a:t>
            </a:r>
            <a:r>
              <a:rPr lang="en-US" dirty="0" err="1">
                <a:latin typeface="FS Pimlico"/>
              </a:rPr>
              <a:t>carer</a:t>
            </a:r>
            <a:r>
              <a:rPr lang="en-US" dirty="0">
                <a:latin typeface="FS Pimlico"/>
              </a:rPr>
              <a:t> interacts and communicates with the person </a:t>
            </a:r>
            <a:br>
              <a:rPr lang="en-US" dirty="0">
                <a:latin typeface="FS Pimlico"/>
              </a:rPr>
            </a:br>
            <a:r>
              <a:rPr lang="en-US" dirty="0">
                <a:latin typeface="FS Pimlico"/>
              </a:rPr>
              <a:t>with dementia </a:t>
            </a:r>
          </a:p>
          <a:p>
            <a:pPr marL="342900" indent="-342900">
              <a:buFont typeface="Arial" panose="020B0604020202020204" pitchFamily="34" charset="0"/>
              <a:buChar char="•"/>
            </a:pPr>
            <a:r>
              <a:rPr lang="en-GB" i="0" dirty="0">
                <a:effectLst/>
                <a:latin typeface="FS Pimlico"/>
              </a:rPr>
              <a:t>Implementing practical, legal or financial actions and making decisions about care</a:t>
            </a:r>
          </a:p>
          <a:p>
            <a:pPr marL="342900" indent="-342900">
              <a:buFont typeface="Arial" panose="020B0604020202020204" pitchFamily="34" charset="0"/>
              <a:buChar char="•"/>
            </a:pPr>
            <a:r>
              <a:rPr lang="en-GB" dirty="0">
                <a:latin typeface="FS Pimlico"/>
              </a:rPr>
              <a:t>Being </a:t>
            </a:r>
            <a:r>
              <a:rPr lang="en-GB" i="0" dirty="0">
                <a:effectLst/>
                <a:latin typeface="FS Pimlico"/>
              </a:rPr>
              <a:t>reassured, confident and able to cope </a:t>
            </a:r>
          </a:p>
          <a:p>
            <a:pPr marL="342900" indent="-342900">
              <a:buFont typeface="Arial" panose="020B0604020202020204" pitchFamily="34" charset="0"/>
              <a:buChar char="•"/>
            </a:pPr>
            <a:r>
              <a:rPr lang="en-GB" i="0" dirty="0">
                <a:effectLst/>
                <a:latin typeface="FS Pimlico"/>
              </a:rPr>
              <a:t>Helping to improve communication with family members and health professionals</a:t>
            </a:r>
          </a:p>
          <a:p>
            <a:pPr marL="342900" indent="-342900">
              <a:buFont typeface="Arial" panose="020B0604020202020204" pitchFamily="34" charset="0"/>
              <a:buChar char="•"/>
            </a:pPr>
            <a:r>
              <a:rPr lang="en-GB" i="0" dirty="0">
                <a:effectLst/>
                <a:latin typeface="FS Pimlico"/>
              </a:rPr>
              <a:t>Recognising that they, as carers, need to be supported too</a:t>
            </a:r>
            <a:endParaRPr lang="en-US" dirty="0"/>
          </a:p>
        </p:txBody>
      </p:sp>
      <p:sp>
        <p:nvSpPr>
          <p:cNvPr id="4" name="Date Placeholder 3">
            <a:extLst>
              <a:ext uri="{FF2B5EF4-FFF2-40B4-BE49-F238E27FC236}">
                <a16:creationId xmlns:a16="http://schemas.microsoft.com/office/drawing/2014/main" id="{DA407C40-9928-5736-F773-291B865FFEDD}"/>
              </a:ext>
            </a:extLst>
          </p:cNvPr>
          <p:cNvSpPr>
            <a:spLocks noGrp="1"/>
          </p:cNvSpPr>
          <p:nvPr>
            <p:ph type="dt" sz="half" idx="10"/>
          </p:nvPr>
        </p:nvSpPr>
        <p:spPr>
          <a:xfrm>
            <a:off x="3009900" y="5624514"/>
            <a:ext cx="1600200" cy="273844"/>
          </a:xfrm>
        </p:spPr>
        <p:txBody>
          <a:bodyPr anchor="ctr">
            <a:normAutofit/>
          </a:bodyPr>
          <a:lstStyle/>
          <a:p>
            <a:pPr>
              <a:spcAft>
                <a:spcPts val="450"/>
              </a:spcAft>
            </a:pPr>
            <a:fld id="{9C7BD6C5-8ECF-4984-975A-4A01D21767E5}" type="datetime1">
              <a:rPr lang="en-GB" smtClean="0"/>
              <a:pPr>
                <a:spcAft>
                  <a:spcPts val="450"/>
                </a:spcAft>
              </a:pPr>
              <a:t>22/09/2022</a:t>
            </a:fld>
            <a:endParaRPr lang="en-GB"/>
          </a:p>
        </p:txBody>
      </p:sp>
      <p:sp>
        <p:nvSpPr>
          <p:cNvPr id="5" name="Footer Placeholder 4">
            <a:extLst>
              <a:ext uri="{FF2B5EF4-FFF2-40B4-BE49-F238E27FC236}">
                <a16:creationId xmlns:a16="http://schemas.microsoft.com/office/drawing/2014/main" id="{FD9DAC98-2D0E-B28B-0BCF-4DBA3CAB36A8}"/>
              </a:ext>
            </a:extLst>
          </p:cNvPr>
          <p:cNvSpPr>
            <a:spLocks noGrp="1"/>
          </p:cNvSpPr>
          <p:nvPr>
            <p:ph type="ftr" sz="quarter" idx="11"/>
          </p:nvPr>
        </p:nvSpPr>
        <p:spPr>
          <a:xfrm>
            <a:off x="5010150" y="5624514"/>
            <a:ext cx="2171700" cy="273844"/>
          </a:xfrm>
        </p:spPr>
        <p:txBody>
          <a:bodyPr anchor="ctr">
            <a:normAutofit/>
          </a:bodyPr>
          <a:lstStyle/>
          <a:p>
            <a:pPr>
              <a:spcAft>
                <a:spcPts val="450"/>
              </a:spcAft>
            </a:pPr>
            <a:endParaRPr lang="en-GB" dirty="0"/>
          </a:p>
        </p:txBody>
      </p:sp>
    </p:spTree>
    <p:extLst>
      <p:ext uri="{BB962C8B-B14F-4D97-AF65-F5344CB8AC3E}">
        <p14:creationId xmlns:p14="http://schemas.microsoft.com/office/powerpoint/2010/main" val="26961533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CA7-2B34-FF55-E58E-AD2DA9849FC7}"/>
              </a:ext>
            </a:extLst>
          </p:cNvPr>
          <p:cNvSpPr>
            <a:spLocks noGrp="1"/>
          </p:cNvSpPr>
          <p:nvPr>
            <p:ph type="title"/>
          </p:nvPr>
        </p:nvSpPr>
        <p:spPr>
          <a:xfrm>
            <a:off x="2913666" y="832456"/>
            <a:ext cx="6172200" cy="857250"/>
          </a:xfrm>
        </p:spPr>
        <p:txBody>
          <a:bodyPr anchor="ctr">
            <a:normAutofit/>
          </a:bodyPr>
          <a:lstStyle/>
          <a:p>
            <a:r>
              <a:rPr lang="en-GB" dirty="0"/>
              <a:t>Benefits</a:t>
            </a:r>
          </a:p>
        </p:txBody>
      </p:sp>
      <p:sp>
        <p:nvSpPr>
          <p:cNvPr id="4" name="Date Placeholder 3">
            <a:extLst>
              <a:ext uri="{FF2B5EF4-FFF2-40B4-BE49-F238E27FC236}">
                <a16:creationId xmlns:a16="http://schemas.microsoft.com/office/drawing/2014/main" id="{4879021D-0A0D-C6EE-5A19-ECFBF91151FD}"/>
              </a:ext>
            </a:extLst>
          </p:cNvPr>
          <p:cNvSpPr>
            <a:spLocks noGrp="1"/>
          </p:cNvSpPr>
          <p:nvPr>
            <p:ph type="dt" sz="half" idx="10"/>
          </p:nvPr>
        </p:nvSpPr>
        <p:spPr>
          <a:xfrm>
            <a:off x="3009900" y="5624514"/>
            <a:ext cx="1600200" cy="273844"/>
          </a:xfrm>
        </p:spPr>
        <p:txBody>
          <a:bodyPr anchor="ctr">
            <a:normAutofit/>
          </a:bodyPr>
          <a:lstStyle/>
          <a:p>
            <a:pPr>
              <a:spcAft>
                <a:spcPts val="450"/>
              </a:spcAft>
            </a:pPr>
            <a:fld id="{9C7BD6C5-8ECF-4984-975A-4A01D21767E5}" type="datetime1">
              <a:rPr lang="en-GB" smtClean="0"/>
              <a:pPr>
                <a:spcAft>
                  <a:spcPts val="450"/>
                </a:spcAft>
              </a:pPr>
              <a:t>22/09/2022</a:t>
            </a:fld>
            <a:endParaRPr lang="en-GB"/>
          </a:p>
        </p:txBody>
      </p:sp>
      <p:sp>
        <p:nvSpPr>
          <p:cNvPr id="5" name="Footer Placeholder 4">
            <a:extLst>
              <a:ext uri="{FF2B5EF4-FFF2-40B4-BE49-F238E27FC236}">
                <a16:creationId xmlns:a16="http://schemas.microsoft.com/office/drawing/2014/main" id="{4BBF4E08-2B6D-48C9-F981-1467986E74E3}"/>
              </a:ext>
            </a:extLst>
          </p:cNvPr>
          <p:cNvSpPr>
            <a:spLocks noGrp="1"/>
          </p:cNvSpPr>
          <p:nvPr>
            <p:ph type="ftr" sz="quarter" idx="11"/>
          </p:nvPr>
        </p:nvSpPr>
        <p:spPr>
          <a:xfrm>
            <a:off x="5010150" y="5624514"/>
            <a:ext cx="2171700" cy="273844"/>
          </a:xfrm>
        </p:spPr>
        <p:txBody>
          <a:bodyPr anchor="ctr">
            <a:normAutofit/>
          </a:bodyPr>
          <a:lstStyle/>
          <a:p>
            <a:r>
              <a:rPr lang="en-GB" dirty="0"/>
              <a:t>Closer to home </a:t>
            </a:r>
            <a:r>
              <a:rPr lang="en-GB" dirty="0" err="1"/>
              <a:t>RCNi</a:t>
            </a:r>
            <a:endParaRPr lang="en-GB" dirty="0"/>
          </a:p>
        </p:txBody>
      </p:sp>
      <p:sp>
        <p:nvSpPr>
          <p:cNvPr id="22" name="Speech Bubble: Rectangle with Corners Rounded 21">
            <a:extLst>
              <a:ext uri="{FF2B5EF4-FFF2-40B4-BE49-F238E27FC236}">
                <a16:creationId xmlns:a16="http://schemas.microsoft.com/office/drawing/2014/main" id="{1C1F35BC-A2E9-A226-2E16-53BE4DFD9749}"/>
              </a:ext>
            </a:extLst>
          </p:cNvPr>
          <p:cNvSpPr/>
          <p:nvPr/>
        </p:nvSpPr>
        <p:spPr>
          <a:xfrm>
            <a:off x="5210115" y="2132994"/>
            <a:ext cx="1511878" cy="756313"/>
          </a:xfrm>
          <a:prstGeom prst="wedgeRoundRectCallout">
            <a:avLst>
              <a:gd name="adj1" fmla="val 8146"/>
              <a:gd name="adj2" fmla="val 82784"/>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27000" rtlCol="0" anchor="ctr"/>
          <a:lstStyle/>
          <a:p>
            <a:pPr algn="ctr"/>
            <a:r>
              <a:rPr lang="en-GB" sz="1050" b="1" dirty="0">
                <a:solidFill>
                  <a:schemeClr val="bg2"/>
                </a:solidFill>
                <a:latin typeface="+mj-lt"/>
              </a:rPr>
              <a:t>90%</a:t>
            </a:r>
          </a:p>
          <a:p>
            <a:pPr algn="ctr"/>
            <a:r>
              <a:rPr lang="en-GB" sz="900" dirty="0">
                <a:solidFill>
                  <a:schemeClr val="tx1">
                    <a:lumMod val="50000"/>
                  </a:schemeClr>
                </a:solidFill>
                <a:latin typeface="+mj-lt"/>
              </a:rPr>
              <a:t>My ability to take better care of the person </a:t>
            </a:r>
            <a:br>
              <a:rPr lang="en-GB" sz="900" dirty="0">
                <a:solidFill>
                  <a:schemeClr val="tx1">
                    <a:lumMod val="50000"/>
                  </a:schemeClr>
                </a:solidFill>
                <a:latin typeface="+mj-lt"/>
              </a:rPr>
            </a:br>
            <a:r>
              <a:rPr lang="en-GB" sz="900" dirty="0">
                <a:solidFill>
                  <a:schemeClr val="tx1">
                    <a:lumMod val="50000"/>
                  </a:schemeClr>
                </a:solidFill>
                <a:latin typeface="+mj-lt"/>
              </a:rPr>
              <a:t>with dementia</a:t>
            </a:r>
            <a:endParaRPr lang="en-GB" sz="900" dirty="0">
              <a:solidFill>
                <a:schemeClr val="tx1">
                  <a:lumMod val="50000"/>
                </a:schemeClr>
              </a:solidFill>
              <a:latin typeface="+mj-lt"/>
              <a:ea typeface="Verdana"/>
            </a:endParaRPr>
          </a:p>
        </p:txBody>
      </p:sp>
      <p:sp>
        <p:nvSpPr>
          <p:cNvPr id="23" name="Speech Bubble: Rectangle with Corners Rounded 22">
            <a:extLst>
              <a:ext uri="{FF2B5EF4-FFF2-40B4-BE49-F238E27FC236}">
                <a16:creationId xmlns:a16="http://schemas.microsoft.com/office/drawing/2014/main" id="{2E3E8CC4-6D3B-1F5D-32E1-AF19103382BD}"/>
              </a:ext>
            </a:extLst>
          </p:cNvPr>
          <p:cNvSpPr/>
          <p:nvPr/>
        </p:nvSpPr>
        <p:spPr>
          <a:xfrm>
            <a:off x="3466877" y="2156657"/>
            <a:ext cx="1480247" cy="770951"/>
          </a:xfrm>
          <a:prstGeom prst="wedgeRoundRectCallout">
            <a:avLst>
              <a:gd name="adj1" fmla="val 51226"/>
              <a:gd name="adj2" fmla="val 73291"/>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27000" rtlCol="0" anchor="ctr"/>
          <a:lstStyle/>
          <a:p>
            <a:pPr algn="ctr"/>
            <a:r>
              <a:rPr lang="en-GB" sz="1050" b="1" dirty="0">
                <a:solidFill>
                  <a:schemeClr val="bg2"/>
                </a:solidFill>
                <a:latin typeface="+mj-lt"/>
              </a:rPr>
              <a:t>89%</a:t>
            </a:r>
            <a:r>
              <a:rPr lang="en-GB" sz="1050" b="1" dirty="0">
                <a:solidFill>
                  <a:schemeClr val="tx1">
                    <a:lumMod val="50000"/>
                  </a:schemeClr>
                </a:solidFill>
                <a:latin typeface="+mj-lt"/>
              </a:rPr>
              <a:t> </a:t>
            </a:r>
          </a:p>
          <a:p>
            <a:pPr algn="ctr"/>
            <a:r>
              <a:rPr lang="en-GB" sz="900" dirty="0">
                <a:solidFill>
                  <a:schemeClr val="tx1">
                    <a:lumMod val="50000"/>
                  </a:schemeClr>
                </a:solidFill>
                <a:latin typeface="+mj-lt"/>
              </a:rPr>
              <a:t>My understanding</a:t>
            </a:r>
          </a:p>
          <a:p>
            <a:pPr algn="ctr"/>
            <a:r>
              <a:rPr lang="en-GB" sz="900" dirty="0">
                <a:solidFill>
                  <a:schemeClr val="tx1">
                    <a:lumMod val="50000"/>
                  </a:schemeClr>
                </a:solidFill>
                <a:latin typeface="+mj-lt"/>
              </a:rPr>
              <a:t> of dementia</a:t>
            </a:r>
          </a:p>
        </p:txBody>
      </p:sp>
      <p:sp>
        <p:nvSpPr>
          <p:cNvPr id="24" name="Speech Bubble: Rectangle with Corners Rounded 23">
            <a:extLst>
              <a:ext uri="{FF2B5EF4-FFF2-40B4-BE49-F238E27FC236}">
                <a16:creationId xmlns:a16="http://schemas.microsoft.com/office/drawing/2014/main" id="{DD7E9498-C54C-8935-50F2-357276A3E567}"/>
              </a:ext>
            </a:extLst>
          </p:cNvPr>
          <p:cNvSpPr/>
          <p:nvPr/>
        </p:nvSpPr>
        <p:spPr>
          <a:xfrm>
            <a:off x="7256812" y="2394250"/>
            <a:ext cx="1829054" cy="772801"/>
          </a:xfrm>
          <a:prstGeom prst="wedgeRoundRectCallout">
            <a:avLst>
              <a:gd name="adj1" fmla="val -72202"/>
              <a:gd name="adj2" fmla="val 47167"/>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27000" rtlCol="0" anchor="ctr"/>
          <a:lstStyle/>
          <a:p>
            <a:pPr algn="ctr"/>
            <a:r>
              <a:rPr lang="en-GB" sz="1050" b="1" dirty="0">
                <a:solidFill>
                  <a:schemeClr val="bg2"/>
                </a:solidFill>
                <a:latin typeface="+mj-lt"/>
              </a:rPr>
              <a:t>88% </a:t>
            </a:r>
          </a:p>
          <a:p>
            <a:pPr algn="ctr"/>
            <a:r>
              <a:rPr lang="en-GB" sz="900" dirty="0">
                <a:solidFill>
                  <a:schemeClr val="tx1">
                    <a:lumMod val="50000"/>
                  </a:schemeClr>
                </a:solidFill>
                <a:latin typeface="+mj-lt"/>
              </a:rPr>
              <a:t>My knowledge of other services that can </a:t>
            </a:r>
            <a:br>
              <a:rPr lang="en-GB" sz="900" dirty="0">
                <a:solidFill>
                  <a:schemeClr val="tx1">
                    <a:lumMod val="50000"/>
                  </a:schemeClr>
                </a:solidFill>
                <a:latin typeface="+mj-lt"/>
              </a:rPr>
            </a:br>
            <a:r>
              <a:rPr lang="en-GB" sz="900" dirty="0">
                <a:solidFill>
                  <a:schemeClr val="tx1">
                    <a:lumMod val="50000"/>
                  </a:schemeClr>
                </a:solidFill>
                <a:latin typeface="+mj-lt"/>
              </a:rPr>
              <a:t>offer support</a:t>
            </a:r>
            <a:endParaRPr lang="en-GB" sz="900" dirty="0">
              <a:solidFill>
                <a:schemeClr val="tx1">
                  <a:lumMod val="50000"/>
                </a:schemeClr>
              </a:solidFill>
              <a:latin typeface="+mj-lt"/>
              <a:ea typeface="Verdana"/>
            </a:endParaRPr>
          </a:p>
        </p:txBody>
      </p:sp>
      <p:sp>
        <p:nvSpPr>
          <p:cNvPr id="25" name="Speech Bubble: Rectangle with Corners Rounded 24">
            <a:extLst>
              <a:ext uri="{FF2B5EF4-FFF2-40B4-BE49-F238E27FC236}">
                <a16:creationId xmlns:a16="http://schemas.microsoft.com/office/drawing/2014/main" id="{02C8E7C5-8550-1068-141E-AF8893647A19}"/>
              </a:ext>
            </a:extLst>
          </p:cNvPr>
          <p:cNvSpPr/>
          <p:nvPr/>
        </p:nvSpPr>
        <p:spPr>
          <a:xfrm>
            <a:off x="3204974" y="3429574"/>
            <a:ext cx="1600328" cy="694067"/>
          </a:xfrm>
          <a:prstGeom prst="wedgeRoundRectCallout">
            <a:avLst>
              <a:gd name="adj1" fmla="val 67375"/>
              <a:gd name="adj2" fmla="val -53982"/>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27000" rtlCol="0" anchor="ctr"/>
          <a:lstStyle/>
          <a:p>
            <a:pPr algn="ctr"/>
            <a:endParaRPr lang="en-GB" sz="1050" b="1" dirty="0">
              <a:solidFill>
                <a:schemeClr val="bg2"/>
              </a:solidFill>
              <a:latin typeface="+mj-lt"/>
            </a:endParaRPr>
          </a:p>
          <a:p>
            <a:pPr algn="ctr"/>
            <a:r>
              <a:rPr lang="en-GB" sz="1050" b="1" dirty="0">
                <a:solidFill>
                  <a:schemeClr val="bg2"/>
                </a:solidFill>
                <a:latin typeface="+mj-lt"/>
              </a:rPr>
              <a:t>83%</a:t>
            </a:r>
          </a:p>
          <a:p>
            <a:pPr algn="ctr"/>
            <a:r>
              <a:rPr lang="en-GB" sz="900" dirty="0">
                <a:solidFill>
                  <a:schemeClr val="tx1">
                    <a:lumMod val="50000"/>
                  </a:schemeClr>
                </a:solidFill>
                <a:latin typeface="+mj-lt"/>
              </a:rPr>
              <a:t>My ability to cope in my </a:t>
            </a:r>
          </a:p>
          <a:p>
            <a:pPr algn="ctr"/>
            <a:r>
              <a:rPr lang="en-GB" sz="900" dirty="0">
                <a:solidFill>
                  <a:schemeClr val="tx1">
                    <a:lumMod val="50000"/>
                  </a:schemeClr>
                </a:solidFill>
                <a:latin typeface="+mj-lt"/>
              </a:rPr>
              <a:t>caring role</a:t>
            </a:r>
          </a:p>
          <a:p>
            <a:pPr algn="ctr"/>
            <a:endParaRPr lang="en-GB" sz="825" dirty="0">
              <a:solidFill>
                <a:schemeClr val="tx1"/>
              </a:solidFill>
              <a:latin typeface="FS Pimlico" panose="02000506060000020004"/>
            </a:endParaRPr>
          </a:p>
        </p:txBody>
      </p:sp>
      <p:sp>
        <p:nvSpPr>
          <p:cNvPr id="27" name="Speech Bubble: Rectangle with Corners Rounded 26">
            <a:extLst>
              <a:ext uri="{FF2B5EF4-FFF2-40B4-BE49-F238E27FC236}">
                <a16:creationId xmlns:a16="http://schemas.microsoft.com/office/drawing/2014/main" id="{3E61E0A7-A70A-CD51-C832-5B519A3F005F}"/>
              </a:ext>
            </a:extLst>
          </p:cNvPr>
          <p:cNvSpPr/>
          <p:nvPr/>
        </p:nvSpPr>
        <p:spPr>
          <a:xfrm>
            <a:off x="7220671" y="3427205"/>
            <a:ext cx="1600328" cy="640797"/>
          </a:xfrm>
          <a:prstGeom prst="wedgeRoundRectCallout">
            <a:avLst>
              <a:gd name="adj1" fmla="val -67337"/>
              <a:gd name="adj2" fmla="val -52712"/>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27000" rtlCol="0" anchor="ctr"/>
          <a:lstStyle/>
          <a:p>
            <a:pPr algn="ctr"/>
            <a:r>
              <a:rPr lang="en-GB" sz="1050" b="1" dirty="0">
                <a:solidFill>
                  <a:schemeClr val="bg2"/>
                </a:solidFill>
                <a:latin typeface="+mj-lt"/>
              </a:rPr>
              <a:t>79%</a:t>
            </a:r>
          </a:p>
          <a:p>
            <a:pPr algn="ctr"/>
            <a:r>
              <a:rPr lang="en-GB" sz="900" dirty="0">
                <a:solidFill>
                  <a:schemeClr val="tx1">
                    <a:lumMod val="50000"/>
                  </a:schemeClr>
                </a:solidFill>
                <a:latin typeface="+mj-lt"/>
              </a:rPr>
              <a:t> My ability to take better care of myself</a:t>
            </a:r>
          </a:p>
        </p:txBody>
      </p:sp>
      <p:pic>
        <p:nvPicPr>
          <p:cNvPr id="28" name="Picture 27" descr="Logo, company name&#10;&#10;Description automatically generated">
            <a:extLst>
              <a:ext uri="{FF2B5EF4-FFF2-40B4-BE49-F238E27FC236}">
                <a16:creationId xmlns:a16="http://schemas.microsoft.com/office/drawing/2014/main" id="{90F149AB-49CC-652B-9328-126DB98ED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486" y="2872879"/>
            <a:ext cx="1236546" cy="1236546"/>
          </a:xfrm>
          <a:prstGeom prst="rect">
            <a:avLst/>
          </a:prstGeom>
        </p:spPr>
      </p:pic>
      <p:sp>
        <p:nvSpPr>
          <p:cNvPr id="29" name="TextBox 28">
            <a:extLst>
              <a:ext uri="{FF2B5EF4-FFF2-40B4-BE49-F238E27FC236}">
                <a16:creationId xmlns:a16="http://schemas.microsoft.com/office/drawing/2014/main" id="{311232F0-3B84-E9A1-16C0-80195F919108}"/>
              </a:ext>
            </a:extLst>
          </p:cNvPr>
          <p:cNvSpPr txBox="1"/>
          <p:nvPr/>
        </p:nvSpPr>
        <p:spPr>
          <a:xfrm>
            <a:off x="3009900" y="1503834"/>
            <a:ext cx="6275208" cy="408189"/>
          </a:xfrm>
          <a:prstGeom prst="rect">
            <a:avLst/>
          </a:prstGeom>
          <a:noFill/>
        </p:spPr>
        <p:txBody>
          <a:bodyPr wrap="square" lIns="68580" tIns="34290" rIns="68580" bIns="34290" anchor="t">
            <a:spAutoFit/>
          </a:bodyPr>
          <a:lstStyle/>
          <a:p>
            <a:pPr algn="ctr">
              <a:lnSpc>
                <a:spcPct val="110000"/>
              </a:lnSpc>
            </a:pPr>
            <a:r>
              <a:rPr lang="en-GB" sz="1050" b="1" dirty="0">
                <a:solidFill>
                  <a:schemeClr val="bg2"/>
                </a:solidFill>
                <a:latin typeface="+mj-lt"/>
                <a:ea typeface="Verdana"/>
              </a:rPr>
              <a:t>Support from the Admiral Nurse Closer to Home virtual clinics service </a:t>
            </a:r>
            <a:br>
              <a:rPr lang="en-GB" sz="1050" b="1" dirty="0">
                <a:solidFill>
                  <a:schemeClr val="bg2"/>
                </a:solidFill>
                <a:latin typeface="+mj-lt"/>
                <a:ea typeface="Verdana"/>
              </a:rPr>
            </a:br>
            <a:r>
              <a:rPr lang="en-GB" sz="1050" b="1" dirty="0">
                <a:solidFill>
                  <a:schemeClr val="bg2"/>
                </a:solidFill>
                <a:latin typeface="+mj-lt"/>
                <a:ea typeface="Verdana"/>
              </a:rPr>
              <a:t>has made a positive difference to…  </a:t>
            </a:r>
            <a:endParaRPr lang="en-GB" sz="1050" b="1" dirty="0">
              <a:solidFill>
                <a:schemeClr val="bg2"/>
              </a:solidFill>
              <a:latin typeface="+mj-lt"/>
              <a:ea typeface="Verdana" panose="020B0604030504040204" pitchFamily="34" charset="0"/>
            </a:endParaRPr>
          </a:p>
        </p:txBody>
      </p:sp>
      <p:sp>
        <p:nvSpPr>
          <p:cNvPr id="32" name="TextBox 31">
            <a:extLst>
              <a:ext uri="{FF2B5EF4-FFF2-40B4-BE49-F238E27FC236}">
                <a16:creationId xmlns:a16="http://schemas.microsoft.com/office/drawing/2014/main" id="{4472838D-D6AD-11E7-FF2A-E1B14BE1E75C}"/>
              </a:ext>
            </a:extLst>
          </p:cNvPr>
          <p:cNvSpPr txBox="1"/>
          <p:nvPr/>
        </p:nvSpPr>
        <p:spPr>
          <a:xfrm>
            <a:off x="2949933" y="4879852"/>
            <a:ext cx="6495325" cy="761747"/>
          </a:xfrm>
          <a:prstGeom prst="rect">
            <a:avLst/>
          </a:prstGeom>
          <a:noFill/>
        </p:spPr>
        <p:txBody>
          <a:bodyPr wrap="square" lIns="68580" tIns="34290" rIns="68580" bIns="34290" rtlCol="0" anchor="t">
            <a:spAutoFit/>
          </a:bodyPr>
          <a:lstStyle/>
          <a:p>
            <a:r>
              <a:rPr lang="en-GB" sz="1050" dirty="0">
                <a:solidFill>
                  <a:schemeClr val="tx1">
                    <a:lumMod val="50000"/>
                  </a:schemeClr>
                </a:solidFill>
                <a:ea typeface="Verdana"/>
              </a:rPr>
              <a:t>The service also </a:t>
            </a:r>
            <a:r>
              <a:rPr lang="en-GB" sz="1050" b="1" dirty="0">
                <a:solidFill>
                  <a:schemeClr val="bg2"/>
                </a:solidFill>
                <a:ea typeface="Verdana"/>
              </a:rPr>
              <a:t>helped families to maintain relationships</a:t>
            </a:r>
            <a:r>
              <a:rPr lang="en-GB" sz="1050" b="1" dirty="0">
                <a:solidFill>
                  <a:schemeClr val="tx1">
                    <a:lumMod val="50000"/>
                  </a:schemeClr>
                </a:solidFill>
                <a:ea typeface="Verdana"/>
              </a:rPr>
              <a:t> </a:t>
            </a:r>
            <a:r>
              <a:rPr lang="en-GB" sz="1050" dirty="0">
                <a:solidFill>
                  <a:schemeClr val="tx1">
                    <a:lumMod val="50000"/>
                  </a:schemeClr>
                </a:solidFill>
                <a:ea typeface="Verdana"/>
              </a:rPr>
              <a:t>– </a:t>
            </a:r>
            <a:r>
              <a:rPr lang="en-GB" sz="1050" b="1" dirty="0">
                <a:solidFill>
                  <a:schemeClr val="bg2"/>
                </a:solidFill>
                <a:ea typeface="Verdana"/>
              </a:rPr>
              <a:t>80% </a:t>
            </a:r>
            <a:r>
              <a:rPr lang="en-GB" sz="1050" dirty="0">
                <a:solidFill>
                  <a:schemeClr val="tx1">
                    <a:lumMod val="50000"/>
                  </a:schemeClr>
                </a:solidFill>
                <a:ea typeface="Verdana"/>
              </a:rPr>
              <a:t>said it had made a difference to their ability to communicate with the person they cared for and </a:t>
            </a:r>
            <a:r>
              <a:rPr lang="en-GB" sz="1050" b="1" dirty="0">
                <a:solidFill>
                  <a:schemeClr val="bg2"/>
                </a:solidFill>
                <a:ea typeface="Verdana"/>
              </a:rPr>
              <a:t>80% </a:t>
            </a:r>
            <a:r>
              <a:rPr lang="en-GB" sz="1050" dirty="0">
                <a:solidFill>
                  <a:schemeClr val="tx1">
                    <a:lumMod val="50000"/>
                  </a:schemeClr>
                </a:solidFill>
                <a:ea typeface="Verdana"/>
              </a:rPr>
              <a:t>said it had helped with family relationships/communication. </a:t>
            </a:r>
            <a:endParaRPr lang="en-GB" sz="1050" dirty="0">
              <a:solidFill>
                <a:schemeClr val="tx1">
                  <a:lumMod val="50000"/>
                </a:schemeClr>
              </a:solidFill>
            </a:endParaRPr>
          </a:p>
          <a:p>
            <a:endParaRPr lang="en-GB" sz="1350" dirty="0"/>
          </a:p>
        </p:txBody>
      </p:sp>
      <p:sp>
        <p:nvSpPr>
          <p:cNvPr id="35" name="Speech Bubble: Rectangle with Corners Rounded 34">
            <a:extLst>
              <a:ext uri="{FF2B5EF4-FFF2-40B4-BE49-F238E27FC236}">
                <a16:creationId xmlns:a16="http://schemas.microsoft.com/office/drawing/2014/main" id="{0D0DD0E0-2CF1-F695-C018-6B06EC969B69}"/>
              </a:ext>
            </a:extLst>
          </p:cNvPr>
          <p:cNvSpPr/>
          <p:nvPr/>
        </p:nvSpPr>
        <p:spPr>
          <a:xfrm>
            <a:off x="5010151" y="3959523"/>
            <a:ext cx="1954145" cy="759533"/>
          </a:xfrm>
          <a:prstGeom prst="wedgeRoundRectCallout">
            <a:avLst>
              <a:gd name="adj1" fmla="val 4482"/>
              <a:gd name="adj2" fmla="val -63746"/>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27000" rtlCol="0" anchor="ctr"/>
          <a:lstStyle/>
          <a:p>
            <a:pPr algn="ctr"/>
            <a:endParaRPr lang="en-GB" sz="1050" b="1" dirty="0">
              <a:solidFill>
                <a:schemeClr val="bg2"/>
              </a:solidFill>
              <a:latin typeface="+mj-lt"/>
            </a:endParaRPr>
          </a:p>
          <a:p>
            <a:pPr algn="ctr"/>
            <a:r>
              <a:rPr lang="en-GB" sz="1050" b="1" dirty="0">
                <a:solidFill>
                  <a:schemeClr val="bg2"/>
                </a:solidFill>
                <a:latin typeface="+mj-lt"/>
              </a:rPr>
              <a:t>91% </a:t>
            </a:r>
          </a:p>
          <a:p>
            <a:pPr algn="ctr"/>
            <a:r>
              <a:rPr lang="en-GB" sz="900" dirty="0">
                <a:solidFill>
                  <a:schemeClr val="tx1">
                    <a:lumMod val="50000"/>
                  </a:schemeClr>
                </a:solidFill>
                <a:latin typeface="+mj-lt"/>
              </a:rPr>
              <a:t>My ability to make decisions  about the care of the person </a:t>
            </a:r>
            <a:br>
              <a:rPr lang="en-GB" sz="900" dirty="0">
                <a:solidFill>
                  <a:schemeClr val="tx1">
                    <a:lumMod val="50000"/>
                  </a:schemeClr>
                </a:solidFill>
                <a:latin typeface="+mj-lt"/>
              </a:rPr>
            </a:br>
            <a:r>
              <a:rPr lang="en-GB" sz="900" dirty="0">
                <a:solidFill>
                  <a:schemeClr val="tx1">
                    <a:lumMod val="50000"/>
                  </a:schemeClr>
                </a:solidFill>
                <a:latin typeface="+mj-lt"/>
              </a:rPr>
              <a:t>with dementia</a:t>
            </a:r>
          </a:p>
          <a:p>
            <a:pPr algn="ctr"/>
            <a:endParaRPr lang="en-GB" sz="825" dirty="0">
              <a:solidFill>
                <a:schemeClr val="tx1"/>
              </a:solidFill>
              <a:latin typeface="FS Pimlico" panose="02000506060000020004"/>
            </a:endParaRPr>
          </a:p>
        </p:txBody>
      </p:sp>
    </p:spTree>
    <p:extLst>
      <p:ext uri="{BB962C8B-B14F-4D97-AF65-F5344CB8AC3E}">
        <p14:creationId xmlns:p14="http://schemas.microsoft.com/office/powerpoint/2010/main" val="9441971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CA7-2B34-FF55-E58E-AD2DA9849FC7}"/>
              </a:ext>
            </a:extLst>
          </p:cNvPr>
          <p:cNvSpPr>
            <a:spLocks noGrp="1"/>
          </p:cNvSpPr>
          <p:nvPr>
            <p:ph type="title"/>
          </p:nvPr>
        </p:nvSpPr>
        <p:spPr>
          <a:xfrm>
            <a:off x="3009900" y="1063229"/>
            <a:ext cx="6172200" cy="857250"/>
          </a:xfrm>
        </p:spPr>
        <p:txBody>
          <a:bodyPr anchor="ctr">
            <a:normAutofit/>
          </a:bodyPr>
          <a:lstStyle/>
          <a:p>
            <a:r>
              <a:rPr lang="en-GB"/>
              <a:t>Benefits</a:t>
            </a:r>
          </a:p>
        </p:txBody>
      </p:sp>
      <p:sp>
        <p:nvSpPr>
          <p:cNvPr id="4" name="Date Placeholder 3">
            <a:extLst>
              <a:ext uri="{FF2B5EF4-FFF2-40B4-BE49-F238E27FC236}">
                <a16:creationId xmlns:a16="http://schemas.microsoft.com/office/drawing/2014/main" id="{4879021D-0A0D-C6EE-5A19-ECFBF91151FD}"/>
              </a:ext>
            </a:extLst>
          </p:cNvPr>
          <p:cNvSpPr>
            <a:spLocks noGrp="1"/>
          </p:cNvSpPr>
          <p:nvPr>
            <p:ph type="dt" sz="half" idx="10"/>
          </p:nvPr>
        </p:nvSpPr>
        <p:spPr>
          <a:xfrm>
            <a:off x="3009900" y="5624514"/>
            <a:ext cx="1600200" cy="273844"/>
          </a:xfrm>
        </p:spPr>
        <p:txBody>
          <a:bodyPr anchor="ctr">
            <a:normAutofit/>
          </a:bodyPr>
          <a:lstStyle/>
          <a:p>
            <a:pPr>
              <a:spcAft>
                <a:spcPts val="450"/>
              </a:spcAft>
            </a:pPr>
            <a:fld id="{9C7BD6C5-8ECF-4984-975A-4A01D21767E5}" type="datetime1">
              <a:rPr lang="en-GB" smtClean="0"/>
              <a:pPr>
                <a:spcAft>
                  <a:spcPts val="450"/>
                </a:spcAft>
              </a:pPr>
              <a:t>22/09/2022</a:t>
            </a:fld>
            <a:endParaRPr lang="en-GB"/>
          </a:p>
        </p:txBody>
      </p:sp>
      <p:sp>
        <p:nvSpPr>
          <p:cNvPr id="5" name="Footer Placeholder 4">
            <a:extLst>
              <a:ext uri="{FF2B5EF4-FFF2-40B4-BE49-F238E27FC236}">
                <a16:creationId xmlns:a16="http://schemas.microsoft.com/office/drawing/2014/main" id="{4BBF4E08-2B6D-48C9-F981-1467986E74E3}"/>
              </a:ext>
            </a:extLst>
          </p:cNvPr>
          <p:cNvSpPr>
            <a:spLocks noGrp="1"/>
          </p:cNvSpPr>
          <p:nvPr>
            <p:ph type="ftr" sz="quarter" idx="11"/>
          </p:nvPr>
        </p:nvSpPr>
        <p:spPr>
          <a:xfrm>
            <a:off x="5010150" y="5624514"/>
            <a:ext cx="2171700" cy="273844"/>
          </a:xfrm>
        </p:spPr>
        <p:txBody>
          <a:bodyPr anchor="ctr">
            <a:normAutofit/>
          </a:bodyPr>
          <a:lstStyle/>
          <a:p>
            <a:r>
              <a:rPr lang="en-GB" dirty="0"/>
              <a:t>Closer to home </a:t>
            </a:r>
            <a:r>
              <a:rPr lang="en-GB" dirty="0" err="1"/>
              <a:t>RCNi</a:t>
            </a:r>
            <a:endParaRPr lang="en-GB" dirty="0"/>
          </a:p>
        </p:txBody>
      </p:sp>
      <p:sp>
        <p:nvSpPr>
          <p:cNvPr id="3" name="TextBox 2">
            <a:extLst>
              <a:ext uri="{FF2B5EF4-FFF2-40B4-BE49-F238E27FC236}">
                <a16:creationId xmlns:a16="http://schemas.microsoft.com/office/drawing/2014/main" id="{FBAB4A89-1B99-5C92-FE11-47A6B803C048}"/>
              </a:ext>
            </a:extLst>
          </p:cNvPr>
          <p:cNvSpPr txBox="1"/>
          <p:nvPr/>
        </p:nvSpPr>
        <p:spPr>
          <a:xfrm>
            <a:off x="3208020" y="2080262"/>
            <a:ext cx="6012180" cy="3185487"/>
          </a:xfrm>
          <a:prstGeom prst="rect">
            <a:avLst/>
          </a:prstGeom>
          <a:noFill/>
        </p:spPr>
        <p:txBody>
          <a:bodyPr wrap="square" lIns="68580" tIns="34290" rIns="68580" bIns="34290" rtlCol="0" anchor="t">
            <a:spAutoFit/>
          </a:bodyPr>
          <a:lstStyle/>
          <a:p>
            <a:r>
              <a:rPr lang="en-GB" sz="1350" b="1" dirty="0">
                <a:solidFill>
                  <a:schemeClr val="bg2"/>
                </a:solidFill>
              </a:rPr>
              <a:t>Use of health and social care resource</a:t>
            </a:r>
          </a:p>
          <a:p>
            <a:endParaRPr lang="en-GB" sz="1350"/>
          </a:p>
          <a:p>
            <a:r>
              <a:rPr lang="en-GB" sz="1350" b="1" dirty="0">
                <a:solidFill>
                  <a:schemeClr val="tx2"/>
                </a:solidFill>
              </a:rPr>
              <a:t>201</a:t>
            </a:r>
            <a:r>
              <a:rPr lang="en-GB" sz="1350" b="1" dirty="0"/>
              <a:t> </a:t>
            </a:r>
            <a:r>
              <a:rPr lang="en-GB" sz="1350" dirty="0"/>
              <a:t>respondents told us what would have happened if they hadn’t spoken to an Admiral Nurse in a Closer to Home </a:t>
            </a:r>
            <a:br>
              <a:rPr lang="en-GB" sz="1350" dirty="0"/>
            </a:br>
            <a:r>
              <a:rPr lang="en-GB" sz="1350" dirty="0"/>
              <a:t>clinic appointment:</a:t>
            </a:r>
            <a:endParaRPr lang="en-GB" sz="1350" dirty="0">
              <a:ea typeface="Verdana"/>
            </a:endParaRPr>
          </a:p>
          <a:p>
            <a:pPr marL="214313" indent="-214313">
              <a:buFont typeface="Arial" panose="020B0604020202020204" pitchFamily="34" charset="0"/>
              <a:buChar char="•"/>
            </a:pPr>
            <a:endParaRPr lang="en-GB" sz="1350"/>
          </a:p>
          <a:p>
            <a:pPr marL="214313" indent="-214313">
              <a:buFont typeface="Arial" panose="020B0604020202020204" pitchFamily="34" charset="0"/>
              <a:buChar char="•"/>
            </a:pPr>
            <a:r>
              <a:rPr lang="en-GB" sz="1350" b="1" dirty="0">
                <a:solidFill>
                  <a:schemeClr val="tx2"/>
                </a:solidFill>
              </a:rPr>
              <a:t>35% </a:t>
            </a:r>
            <a:r>
              <a:rPr lang="en-GB" sz="1350" dirty="0"/>
              <a:t>would have seen a GP for the needs of the person </a:t>
            </a:r>
            <a:br>
              <a:rPr lang="en-GB" sz="1350" dirty="0"/>
            </a:br>
            <a:r>
              <a:rPr lang="en-GB" sz="1350" dirty="0"/>
              <a:t>with dementia</a:t>
            </a:r>
            <a:endParaRPr lang="en-GB" sz="1350" dirty="0">
              <a:ea typeface="Verdana"/>
            </a:endParaRPr>
          </a:p>
          <a:p>
            <a:pPr marL="214313" indent="-214313">
              <a:buFont typeface="Arial" panose="020B0604020202020204" pitchFamily="34" charset="0"/>
              <a:buChar char="•"/>
            </a:pPr>
            <a:endParaRPr lang="en-GB" sz="1350"/>
          </a:p>
          <a:p>
            <a:pPr marL="214313" indent="-214313">
              <a:buFont typeface="Arial" panose="020B0604020202020204" pitchFamily="34" charset="0"/>
              <a:buChar char="•"/>
            </a:pPr>
            <a:r>
              <a:rPr lang="en-GB" sz="1350" b="1" dirty="0">
                <a:solidFill>
                  <a:schemeClr val="tx2"/>
                </a:solidFill>
              </a:rPr>
              <a:t>15% </a:t>
            </a:r>
            <a:r>
              <a:rPr lang="en-GB" sz="1350" dirty="0"/>
              <a:t>would have seen a GP for their own needs</a:t>
            </a:r>
            <a:endParaRPr lang="en-GB" sz="1350" dirty="0">
              <a:ea typeface="Verdana"/>
            </a:endParaRPr>
          </a:p>
          <a:p>
            <a:pPr marL="214313" indent="-214313">
              <a:buFont typeface="Arial" panose="020B0604020202020204" pitchFamily="34" charset="0"/>
              <a:buChar char="•"/>
            </a:pPr>
            <a:endParaRPr lang="en-GB" sz="1350"/>
          </a:p>
          <a:p>
            <a:pPr marL="214313" indent="-214313">
              <a:buFont typeface="Arial" panose="020B0604020202020204" pitchFamily="34" charset="0"/>
              <a:buChar char="•"/>
            </a:pPr>
            <a:r>
              <a:rPr lang="en-GB" sz="1350" b="1" dirty="0">
                <a:solidFill>
                  <a:schemeClr val="tx2"/>
                </a:solidFill>
              </a:rPr>
              <a:t>43% </a:t>
            </a:r>
            <a:r>
              <a:rPr lang="en-GB" sz="1350" dirty="0"/>
              <a:t>mentioned other impacts on themselves and their families, including not knowing what to do, negative impact on ability to care, negative impact on their health and wellbeing and struggling on their own</a:t>
            </a:r>
            <a:endParaRPr lang="en-GB" sz="1350" dirty="0">
              <a:ea typeface="Verdana"/>
            </a:endParaRPr>
          </a:p>
        </p:txBody>
      </p:sp>
    </p:spTree>
    <p:extLst>
      <p:ext uri="{BB962C8B-B14F-4D97-AF65-F5344CB8AC3E}">
        <p14:creationId xmlns:p14="http://schemas.microsoft.com/office/powerpoint/2010/main" val="132028937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B76F0A-4248-3CEF-E748-79897AEAA771}"/>
              </a:ext>
            </a:extLst>
          </p:cNvPr>
          <p:cNvSpPr>
            <a:spLocks noGrp="1"/>
          </p:cNvSpPr>
          <p:nvPr>
            <p:ph type="dt" sz="half" idx="10"/>
          </p:nvPr>
        </p:nvSpPr>
        <p:spPr/>
        <p:txBody>
          <a:bodyPr/>
          <a:lstStyle/>
          <a:p>
            <a:fld id="{CFCA0501-F074-4D4F-B43B-5FD727B6F228}" type="datetime1">
              <a:rPr lang="en-GB" smtClean="0"/>
              <a:t>22/09/2022</a:t>
            </a:fld>
            <a:endParaRPr lang="en-GB"/>
          </a:p>
        </p:txBody>
      </p:sp>
      <p:sp>
        <p:nvSpPr>
          <p:cNvPr id="5" name="Footer Placeholder 4">
            <a:extLst>
              <a:ext uri="{FF2B5EF4-FFF2-40B4-BE49-F238E27FC236}">
                <a16:creationId xmlns:a16="http://schemas.microsoft.com/office/drawing/2014/main" id="{3052B04E-EDF1-E1A2-B733-6026436D070B}"/>
              </a:ext>
            </a:extLst>
          </p:cNvPr>
          <p:cNvSpPr>
            <a:spLocks noGrp="1"/>
          </p:cNvSpPr>
          <p:nvPr>
            <p:ph type="ftr" sz="quarter" idx="11"/>
          </p:nvPr>
        </p:nvSpPr>
        <p:spPr/>
        <p:txBody>
          <a:bodyPr/>
          <a:lstStyle/>
          <a:p>
            <a:r>
              <a:rPr lang="en-GB"/>
              <a:t>Closer to home </a:t>
            </a:r>
            <a:r>
              <a:rPr lang="en-GB" err="1"/>
              <a:t>RCNi</a:t>
            </a:r>
            <a:endParaRPr lang="en-GB"/>
          </a:p>
        </p:txBody>
      </p:sp>
      <p:sp>
        <p:nvSpPr>
          <p:cNvPr id="9" name="Rectangle: Rounded Corners 8">
            <a:extLst>
              <a:ext uri="{FF2B5EF4-FFF2-40B4-BE49-F238E27FC236}">
                <a16:creationId xmlns:a16="http://schemas.microsoft.com/office/drawing/2014/main" id="{C1183F4D-AFE7-AF85-B279-BFE3F5071DE1}"/>
              </a:ext>
            </a:extLst>
          </p:cNvPr>
          <p:cNvSpPr/>
          <p:nvPr/>
        </p:nvSpPr>
        <p:spPr>
          <a:xfrm>
            <a:off x="2963292" y="1446507"/>
            <a:ext cx="6265416" cy="3688672"/>
          </a:xfrm>
          <a:prstGeom prst="round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332B7EFF-C769-97BC-781F-15E8168092A1}"/>
              </a:ext>
            </a:extLst>
          </p:cNvPr>
          <p:cNvSpPr txBox="1"/>
          <p:nvPr/>
        </p:nvSpPr>
        <p:spPr>
          <a:xfrm>
            <a:off x="3203993" y="1692223"/>
            <a:ext cx="6019700" cy="3254737"/>
          </a:xfrm>
          <a:prstGeom prst="rect">
            <a:avLst/>
          </a:prstGeom>
          <a:noFill/>
        </p:spPr>
        <p:txBody>
          <a:bodyPr wrap="square" lIns="68580" tIns="34290" rIns="68580" bIns="34290" rtlCol="0" anchor="t">
            <a:spAutoFit/>
          </a:bodyPr>
          <a:lstStyle/>
          <a:p>
            <a:r>
              <a:rPr lang="en-GB" dirty="0">
                <a:solidFill>
                  <a:schemeClr val="bg1"/>
                </a:solidFill>
              </a:rPr>
              <a:t>”This service has been a true lifeline, especially the option to have Zoom calls. Being able to talk to someone who understands the specifics of dementia and the unique issues makes me feel less alone. I am the sole family carer for my mother and so I can feel overwhelmed and exhausted at times. The Admiral Nurse clinic feels like having a ‘personal assistant/mentor/hand holder’ when I draw blanks or feel out of </a:t>
            </a:r>
            <a:br>
              <a:rPr lang="en-GB" dirty="0">
                <a:solidFill>
                  <a:schemeClr val="bg1"/>
                </a:solidFill>
              </a:rPr>
            </a:br>
            <a:r>
              <a:rPr lang="en-GB" dirty="0">
                <a:solidFill>
                  <a:schemeClr val="bg1"/>
                </a:solidFill>
              </a:rPr>
              <a:t>my depth.”</a:t>
            </a:r>
          </a:p>
          <a:p>
            <a:br>
              <a:rPr lang="en-GB" sz="1350" b="1" dirty="0"/>
            </a:br>
            <a:r>
              <a:rPr lang="en-GB" sz="1350" b="1" dirty="0">
                <a:solidFill>
                  <a:schemeClr val="bg1"/>
                </a:solidFill>
              </a:rPr>
              <a:t>- Carer aged 55-64</a:t>
            </a:r>
            <a:endParaRPr lang="en-GB" sz="1350" dirty="0">
              <a:solidFill>
                <a:schemeClr val="bg1"/>
              </a:solidFill>
            </a:endParaRPr>
          </a:p>
        </p:txBody>
      </p:sp>
    </p:spTree>
    <p:extLst>
      <p:ext uri="{BB962C8B-B14F-4D97-AF65-F5344CB8AC3E}">
        <p14:creationId xmlns:p14="http://schemas.microsoft.com/office/powerpoint/2010/main" val="83737476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11A84F-AB34-42ED-B018-8B2E4434C8D6}" type="datetime1">
              <a:rPr lang="en-GB" smtClean="0"/>
              <a:t>22/09/2022</a:t>
            </a:fld>
            <a:endParaRPr lang="en-GB"/>
          </a:p>
        </p:txBody>
      </p:sp>
      <p:sp>
        <p:nvSpPr>
          <p:cNvPr id="5" name="Footer Placeholder 4"/>
          <p:cNvSpPr>
            <a:spLocks noGrp="1"/>
          </p:cNvSpPr>
          <p:nvPr>
            <p:ph type="ftr" sz="quarter" idx="11"/>
          </p:nvPr>
        </p:nvSpPr>
        <p:spPr/>
        <p:txBody>
          <a:bodyPr/>
          <a:lstStyle/>
          <a:p>
            <a:r>
              <a:rPr lang="en-GB"/>
              <a:t>Closer to home </a:t>
            </a:r>
            <a:r>
              <a:rPr lang="en-GB" err="1"/>
              <a:t>RCNi</a:t>
            </a:r>
            <a:endParaRPr lang="en-GB"/>
          </a:p>
        </p:txBody>
      </p:sp>
      <p:sp>
        <p:nvSpPr>
          <p:cNvPr id="6" name="Content Placeholder 2"/>
          <p:cNvSpPr txBox="1">
            <a:spLocks/>
          </p:cNvSpPr>
          <p:nvPr/>
        </p:nvSpPr>
        <p:spPr>
          <a:xfrm>
            <a:off x="3009900" y="1063229"/>
            <a:ext cx="6395982" cy="3742925"/>
          </a:xfrm>
          <a:prstGeom prst="rect">
            <a:avLst/>
          </a:prstGeom>
        </p:spPr>
        <p:txBody>
          <a:bodyPr vert="horz" lIns="68580" tIns="34290" rIns="68580" bIns="34290" rtlCol="0">
            <a:norm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100"/>
          </a:p>
          <a:p>
            <a:endParaRPr lang="en-GB" sz="2100"/>
          </a:p>
        </p:txBody>
      </p:sp>
      <p:sp>
        <p:nvSpPr>
          <p:cNvPr id="7" name="Title 6">
            <a:extLst>
              <a:ext uri="{FF2B5EF4-FFF2-40B4-BE49-F238E27FC236}">
                <a16:creationId xmlns:a16="http://schemas.microsoft.com/office/drawing/2014/main" id="{1A93298A-3D32-6664-4CAF-DB8F106402C4}"/>
              </a:ext>
            </a:extLst>
          </p:cNvPr>
          <p:cNvSpPr>
            <a:spLocks noGrp="1"/>
          </p:cNvSpPr>
          <p:nvPr>
            <p:ph type="title"/>
          </p:nvPr>
        </p:nvSpPr>
        <p:spPr/>
        <p:txBody>
          <a:bodyPr/>
          <a:lstStyle/>
          <a:p>
            <a:pPr algn="l"/>
            <a:r>
              <a:rPr lang="en-GB"/>
              <a:t>Next steps</a:t>
            </a:r>
          </a:p>
        </p:txBody>
      </p:sp>
      <p:sp>
        <p:nvSpPr>
          <p:cNvPr id="8" name="TextBox 7">
            <a:extLst>
              <a:ext uri="{FF2B5EF4-FFF2-40B4-BE49-F238E27FC236}">
                <a16:creationId xmlns:a16="http://schemas.microsoft.com/office/drawing/2014/main" id="{4D26422B-24EE-0C9B-526F-05BC24065EF6}"/>
              </a:ext>
            </a:extLst>
          </p:cNvPr>
          <p:cNvSpPr txBox="1"/>
          <p:nvPr/>
        </p:nvSpPr>
        <p:spPr>
          <a:xfrm>
            <a:off x="3071665" y="2132857"/>
            <a:ext cx="6222327" cy="2608406"/>
          </a:xfrm>
          <a:prstGeom prst="rect">
            <a:avLst/>
          </a:prstGeom>
          <a:noFill/>
        </p:spPr>
        <p:txBody>
          <a:bodyPr wrap="square" lIns="68580" tIns="34290" rIns="68580" bIns="34290" rtlCol="0" anchor="t">
            <a:spAutoFit/>
          </a:bodyPr>
          <a:lstStyle/>
          <a:p>
            <a:pPr marL="214313" indent="-214313">
              <a:buClr>
                <a:schemeClr val="bg2"/>
              </a:buClr>
              <a:buFont typeface="Arial" panose="020B0604020202020204" pitchFamily="34" charset="0"/>
              <a:buChar char="•"/>
            </a:pPr>
            <a:r>
              <a:rPr lang="en-GB" sz="1650" dirty="0"/>
              <a:t>Twelve-month review in production</a:t>
            </a:r>
            <a:br>
              <a:rPr lang="en-GB" sz="1650" dirty="0"/>
            </a:br>
            <a:endParaRPr lang="en-GB" sz="1650" dirty="0"/>
          </a:p>
          <a:p>
            <a:pPr marL="214313" indent="-214313">
              <a:buClr>
                <a:schemeClr val="bg2"/>
              </a:buClr>
              <a:buFont typeface="Arial" panose="020B0604020202020204" pitchFamily="34" charset="0"/>
              <a:buChar char="•"/>
            </a:pPr>
            <a:r>
              <a:rPr lang="en-GB" sz="1650" dirty="0"/>
              <a:t>Increase promotion of Closer to Home service</a:t>
            </a:r>
            <a:br>
              <a:rPr lang="en-GB" sz="1650" dirty="0"/>
            </a:br>
            <a:endParaRPr lang="en-GB" sz="1650" dirty="0"/>
          </a:p>
          <a:p>
            <a:pPr marL="214313" indent="-214313">
              <a:buClr>
                <a:schemeClr val="bg2"/>
              </a:buClr>
              <a:buFont typeface="Arial" panose="020B0604020202020204" pitchFamily="34" charset="0"/>
              <a:buChar char="•"/>
            </a:pPr>
            <a:r>
              <a:rPr lang="en-GB" sz="1650" dirty="0"/>
              <a:t>Involve family carers willing to share their experiences</a:t>
            </a:r>
            <a:br>
              <a:rPr lang="en-GB" sz="1650" dirty="0"/>
            </a:br>
            <a:endParaRPr lang="en-GB" sz="1650" dirty="0"/>
          </a:p>
          <a:p>
            <a:pPr marL="214313" indent="-214313">
              <a:buClr>
                <a:schemeClr val="bg2"/>
              </a:buClr>
              <a:buFont typeface="Arial" panose="020B0604020202020204" pitchFamily="34" charset="0"/>
              <a:buChar char="•"/>
            </a:pPr>
            <a:r>
              <a:rPr lang="en-GB" sz="1650" dirty="0"/>
              <a:t>Host awareness sessions with external organisations</a:t>
            </a:r>
            <a:br>
              <a:rPr lang="en-GB" sz="1650" dirty="0"/>
            </a:br>
            <a:endParaRPr lang="en-GB" sz="1650" dirty="0"/>
          </a:p>
          <a:p>
            <a:pPr marL="214313" indent="-214313">
              <a:buClr>
                <a:schemeClr val="bg2"/>
              </a:buClr>
              <a:buFont typeface="Arial" panose="020B0604020202020204" pitchFamily="34" charset="0"/>
              <a:buChar char="•"/>
            </a:pPr>
            <a:r>
              <a:rPr lang="en-GB" sz="1650" dirty="0"/>
              <a:t>Present findings at Admiral Nurse Forum and Annual Nurse Clinics Conference </a:t>
            </a:r>
          </a:p>
        </p:txBody>
      </p:sp>
    </p:spTree>
    <p:extLst>
      <p:ext uri="{BB962C8B-B14F-4D97-AF65-F5344CB8AC3E}">
        <p14:creationId xmlns:p14="http://schemas.microsoft.com/office/powerpoint/2010/main" val="1431813126"/>
      </p:ext>
    </p:extLst>
  </p:cSld>
  <p:clrMapOvr>
    <a:masterClrMapping/>
  </p:clrMapOvr>
</p:sld>
</file>

<file path=ppt/theme/theme1.xml><?xml version="1.0" encoding="utf-8"?>
<a:theme xmlns:a="http://schemas.openxmlformats.org/drawingml/2006/main" name="Custom Design">
  <a:themeElements>
    <a:clrScheme name="Dementia UK">
      <a:dk1>
        <a:srgbClr val="656565"/>
      </a:dk1>
      <a:lt1>
        <a:sysClr val="window" lastClr="FFFFFF"/>
      </a:lt1>
      <a:dk2>
        <a:srgbClr val="00B0B9"/>
      </a:dk2>
      <a:lt2>
        <a:srgbClr val="C6007E"/>
      </a:lt2>
      <a:accent1>
        <a:srgbClr val="00A7B5"/>
      </a:accent1>
      <a:accent2>
        <a:srgbClr val="37B9C4"/>
      </a:accent2>
      <a:accent3>
        <a:srgbClr val="82CBD4"/>
      </a:accent3>
      <a:accent4>
        <a:srgbClr val="D4007F"/>
      </a:accent4>
      <a:accent5>
        <a:srgbClr val="DB5197"/>
      </a:accent5>
      <a:accent6>
        <a:srgbClr val="E485B5"/>
      </a:accent6>
      <a:hlink>
        <a:srgbClr val="00B0B9"/>
      </a:hlink>
      <a:folHlink>
        <a:srgbClr val="C6007E"/>
      </a:folHlink>
    </a:clrScheme>
    <a:fontScheme name="Dementia 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Dementia UK">
      <a:dk1>
        <a:srgbClr val="656565"/>
      </a:dk1>
      <a:lt1>
        <a:sysClr val="window" lastClr="FFFFFF"/>
      </a:lt1>
      <a:dk2>
        <a:srgbClr val="00B0B9"/>
      </a:dk2>
      <a:lt2>
        <a:srgbClr val="C6007E"/>
      </a:lt2>
      <a:accent1>
        <a:srgbClr val="00A7B5"/>
      </a:accent1>
      <a:accent2>
        <a:srgbClr val="37B9C4"/>
      </a:accent2>
      <a:accent3>
        <a:srgbClr val="82CBD4"/>
      </a:accent3>
      <a:accent4>
        <a:srgbClr val="D4007F"/>
      </a:accent4>
      <a:accent5>
        <a:srgbClr val="DB5197"/>
      </a:accent5>
      <a:accent6>
        <a:srgbClr val="E485B5"/>
      </a:accent6>
      <a:hlink>
        <a:srgbClr val="00B0B9"/>
      </a:hlink>
      <a:folHlink>
        <a:srgbClr val="C6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ementia UK">
      <a:dk1>
        <a:srgbClr val="656565"/>
      </a:dk1>
      <a:lt1>
        <a:sysClr val="window" lastClr="FFFFFF"/>
      </a:lt1>
      <a:dk2>
        <a:srgbClr val="00B0B9"/>
      </a:dk2>
      <a:lt2>
        <a:srgbClr val="C6007E"/>
      </a:lt2>
      <a:accent1>
        <a:srgbClr val="00A7B5"/>
      </a:accent1>
      <a:accent2>
        <a:srgbClr val="37B9C4"/>
      </a:accent2>
      <a:accent3>
        <a:srgbClr val="82CBD4"/>
      </a:accent3>
      <a:accent4>
        <a:srgbClr val="D4007F"/>
      </a:accent4>
      <a:accent5>
        <a:srgbClr val="DB5197"/>
      </a:accent5>
      <a:accent6>
        <a:srgbClr val="E485B5"/>
      </a:accent6>
      <a:hlink>
        <a:srgbClr val="00B0B9"/>
      </a:hlink>
      <a:folHlink>
        <a:srgbClr val="C6007E"/>
      </a:folHlink>
    </a:clrScheme>
    <a:fontScheme name="Dementia 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9A08B59006A4680FB069A3DF4476F" ma:contentTypeVersion="608" ma:contentTypeDescription="Create a new document." ma:contentTypeScope="" ma:versionID="8eecf9078a04333b22e2d393f7c176d6">
  <xsd:schema xmlns:xsd="http://www.w3.org/2001/XMLSchema" xmlns:xs="http://www.w3.org/2001/XMLSchema" xmlns:p="http://schemas.microsoft.com/office/2006/metadata/properties" xmlns:ns2="7bd60660-844f-4118-9211-38408b0f3962" xmlns:ns3="93333c71-c287-44fb-946c-b81d54b71f94" targetNamespace="http://schemas.microsoft.com/office/2006/metadata/properties" ma:root="true" ma:fieldsID="ddc33e297add90c79218e4941c0eaee8" ns2:_="" ns3:_="">
    <xsd:import namespace="7bd60660-844f-4118-9211-38408b0f3962"/>
    <xsd:import namespace="93333c71-c287-44fb-946c-b81d54b71f9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2:SharedWithUsers" minOccurs="0"/>
                <xsd:element ref="ns2:SharedWithDetail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60660-844f-4118-9211-38408b0f396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ff10772-a7eb-405a-8dcf-31e32ccf22c2}" ma:internalName="TaxCatchAll" ma:showField="CatchAllData" ma:web="7bd60660-844f-4118-9211-38408b0f39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333c71-c287-44fb-946c-b81d54b71f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78a6deb-5eb5-4188-a094-3a0060e5114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d60660-844f-4118-9211-38408b0f3962">7XVQKHYD73RY-1940380475-150250</_dlc_DocId>
    <_dlc_DocIdUrl xmlns="7bd60660-844f-4118-9211-38408b0f3962">
      <Url>https://dementiauk.sharepoint.com/sites/DementiaUK-InformationServices/_layouts/15/DocIdRedir.aspx?ID=7XVQKHYD73RY-1940380475-150250</Url>
      <Description>7XVQKHYD73RY-1940380475-150250</Description>
    </_dlc_DocIdUrl>
    <lcf76f155ced4ddcb4097134ff3c332f xmlns="93333c71-c287-44fb-946c-b81d54b71f94">
      <Terms xmlns="http://schemas.microsoft.com/office/infopath/2007/PartnerControls"/>
    </lcf76f155ced4ddcb4097134ff3c332f>
    <TaxCatchAll xmlns="7bd60660-844f-4118-9211-38408b0f3962" xsi:nil="true"/>
    <SharedWithUsers xmlns="7bd60660-844f-4118-9211-38408b0f3962">
      <UserInfo>
        <DisplayName>Lucy Dimbylow</DisplayName>
        <AccountId>7040</AccountId>
        <AccountType/>
      </UserInfo>
    </SharedWithUsers>
  </documentManagement>
</p:properties>
</file>

<file path=customXml/itemProps1.xml><?xml version="1.0" encoding="utf-8"?>
<ds:datastoreItem xmlns:ds="http://schemas.openxmlformats.org/officeDocument/2006/customXml" ds:itemID="{114DDDB4-D996-4B4B-AB23-5CDDAE53335A}">
  <ds:schemaRefs>
    <ds:schemaRef ds:uri="7bd60660-844f-4118-9211-38408b0f3962"/>
    <ds:schemaRef ds:uri="93333c71-c287-44fb-946c-b81d54b71f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7E3500-67E3-4373-A61F-7AA48C4A37E3}">
  <ds:schemaRefs>
    <ds:schemaRef ds:uri="http://schemas.microsoft.com/sharepoint/events"/>
  </ds:schemaRefs>
</ds:datastoreItem>
</file>

<file path=customXml/itemProps3.xml><?xml version="1.0" encoding="utf-8"?>
<ds:datastoreItem xmlns:ds="http://schemas.openxmlformats.org/officeDocument/2006/customXml" ds:itemID="{EBD154F6-CAEC-420B-B969-2DD26251F423}">
  <ds:schemaRefs>
    <ds:schemaRef ds:uri="http://schemas.microsoft.com/sharepoint/v3/contenttype/forms"/>
  </ds:schemaRefs>
</ds:datastoreItem>
</file>

<file path=customXml/itemProps4.xml><?xml version="1.0" encoding="utf-8"?>
<ds:datastoreItem xmlns:ds="http://schemas.openxmlformats.org/officeDocument/2006/customXml" ds:itemID="{F75C5E4E-0868-4389-B88B-CB650FCB7A91}">
  <ds:schemaRefs>
    <ds:schemaRef ds:uri="7bd60660-844f-4118-9211-38408b0f3962"/>
    <ds:schemaRef ds:uri="93333c71-c287-44fb-946c-b81d54b71f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TotalTime>
  <Words>930</Words>
  <Application>Microsoft Office PowerPoint</Application>
  <PresentationFormat>Widescreen</PresentationFormat>
  <Paragraphs>102</Paragraphs>
  <Slides>11</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Courier New</vt:lpstr>
      <vt:lpstr>FS Pimlico</vt:lpstr>
      <vt:lpstr>Verdana</vt:lpstr>
      <vt:lpstr>Custom Design</vt:lpstr>
      <vt:lpstr>1_Custom Design</vt:lpstr>
      <vt:lpstr>Office Theme</vt:lpstr>
      <vt:lpstr>PowerPoint Presentation</vt:lpstr>
      <vt:lpstr>Background of service</vt:lpstr>
      <vt:lpstr>New look Closer to Home</vt:lpstr>
      <vt:lpstr>The impact</vt:lpstr>
      <vt:lpstr>Improving lives </vt:lpstr>
      <vt:lpstr>Benefits</vt:lpstr>
      <vt:lpstr>Benefits</vt:lpstr>
      <vt:lpstr>PowerPoint Presentation</vt:lpstr>
      <vt:lpstr>Next steps</vt:lpstr>
      <vt:lpstr>Next steps (continued)</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Roberts</dc:creator>
  <cp:lastModifiedBy>Helen Brady</cp:lastModifiedBy>
  <cp:revision>22</cp:revision>
  <dcterms:created xsi:type="dcterms:W3CDTF">2015-11-26T14:33:46Z</dcterms:created>
  <dcterms:modified xsi:type="dcterms:W3CDTF">2022-09-22T16:57:57Z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0x010100A0C9A08B59006A4680FB069A3DF4476F</vt:lpwstr>
  </property>
  <property fmtid="{D5CDD505-2E9C-101B-9397-08002B2CF9AE}" pid="3" name="Order">
    <vt:r8>10600</vt:r8>
  </property>
  <property fmtid="{D5CDD505-2E9C-101B-9397-08002B2CF9AE}" pid="4" name="_dlc_DocIdItemGuid">
    <vt:lpwstr>817bb065-5716-4cce-9e17-0d861baf4d9c</vt:lpwstr>
  </property>
  <property fmtid="{D5CDD505-2E9C-101B-9397-08002B2CF9AE}" pid="5" name="MediaServiceImageTags">
    <vt:lpwstr/>
  </property>
</Properties>
</file>