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61" r:id="rId5"/>
    <p:sldId id="262" r:id="rId6"/>
    <p:sldId id="264" r:id="rId7"/>
    <p:sldId id="263" r:id="rId8"/>
    <p:sldId id="269" r:id="rId9"/>
    <p:sldId id="265" r:id="rId10"/>
    <p:sldId id="270" r:id="rId11"/>
    <p:sldId id="271" r:id="rId12"/>
    <p:sldId id="272" r:id="rId13"/>
    <p:sldId id="266" r:id="rId14"/>
    <p:sldId id="267" r:id="rId15"/>
    <p:sldId id="268" r:id="rId16"/>
  </p:sldIdLst>
  <p:sldSz cx="12192000" cy="6858000"/>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7B7481-197A-4BAF-A499-ED56DA07FAB4}" v="4" dt="2025-09-01T10:22:48.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6B11A37-D5B2-43EF-87D3-662B4D04D797}"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152458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6B11A37-D5B2-43EF-87D3-662B4D04D797}"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160264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6B11A37-D5B2-43EF-87D3-662B4D04D797}"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69EBB1-4433-4E88-9330-28928C202A40}"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894396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6B11A37-D5B2-43EF-87D3-662B4D04D797}"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379197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6B11A37-D5B2-43EF-87D3-662B4D04D797}"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69EBB1-4433-4E88-9330-28928C202A40}"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05381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6B11A37-D5B2-43EF-87D3-662B4D04D797}"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2535538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6B11A37-D5B2-43EF-87D3-662B4D04D797}"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4245464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6B11A37-D5B2-43EF-87D3-662B4D04D797}"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2168584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6B11A37-D5B2-43EF-87D3-662B4D04D797}"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2980731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6B11A37-D5B2-43EF-87D3-662B4D04D797}"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3754279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6B11A37-D5B2-43EF-87D3-662B4D04D797}" type="datetimeFigureOut">
              <a:rPr lang="en-GB" smtClean="0"/>
              <a:t>01/09/2025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3120618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6B11A37-D5B2-43EF-87D3-662B4D04D797}" type="datetimeFigureOut">
              <a:rPr lang="en-GB" smtClean="0"/>
              <a:t>01/09/2025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101464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6B11A37-D5B2-43EF-87D3-662B4D04D797}" type="datetimeFigureOut">
              <a:rPr lang="en-GB" smtClean="0"/>
              <a:t>01/09/2025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1405584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11A37-D5B2-43EF-87D3-662B4D04D797}" type="datetimeFigureOut">
              <a:rPr lang="en-GB" smtClean="0"/>
              <a:t>01/09/2025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235152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6B11A37-D5B2-43EF-87D3-662B4D04D797}" type="datetimeFigureOut">
              <a:rPr lang="en-GB" smtClean="0"/>
              <a:t>01/09/2025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1635533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6B11A37-D5B2-43EF-87D3-662B4D04D797}" type="datetimeFigureOut">
              <a:rPr lang="en-GB" smtClean="0"/>
              <a:t>01/09/2025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69EBB1-4433-4E88-9330-28928C202A40}" type="slidenum">
              <a:rPr lang="en-GB" smtClean="0"/>
              <a:t>‹#›</a:t>
            </a:fld>
            <a:endParaRPr lang="en-GB"/>
          </a:p>
        </p:txBody>
      </p:sp>
    </p:spTree>
    <p:extLst>
      <p:ext uri="{BB962C8B-B14F-4D97-AF65-F5344CB8AC3E}">
        <p14:creationId xmlns:p14="http://schemas.microsoft.com/office/powerpoint/2010/main" val="2643969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6B11A37-D5B2-43EF-87D3-662B4D04D797}" type="datetimeFigureOut">
              <a:rPr lang="en-GB" smtClean="0"/>
              <a:t>01/09/2025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769EBB1-4433-4E88-9330-28928C202A40}" type="slidenum">
              <a:rPr lang="en-GB" smtClean="0"/>
              <a:t>‹#›</a:t>
            </a:fld>
            <a:endParaRPr lang="en-GB"/>
          </a:p>
        </p:txBody>
      </p:sp>
    </p:spTree>
    <p:extLst>
      <p:ext uri="{BB962C8B-B14F-4D97-AF65-F5344CB8AC3E}">
        <p14:creationId xmlns:p14="http://schemas.microsoft.com/office/powerpoint/2010/main" val="4229885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4"/><Relationship Id="rId7" Type="http://schemas.openxmlformats.org/officeDocument/2006/relationships/image" Target="../media/image1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jpeg"/><Relationship Id="rId5" Type="http://schemas.openxmlformats.org/officeDocument/2006/relationships/slideLayout" Target="../slideLayouts/slideLayout1.xml"/><Relationship Id="rId4" Type="http://schemas.openxmlformats.org/officeDocument/2006/relationships/video" Target="../media/media2.MP4"/><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7339FB-8F31-74E9-47CF-C26114266C30}"/>
              </a:ext>
            </a:extLst>
          </p:cNvPr>
          <p:cNvSpPr/>
          <p:nvPr/>
        </p:nvSpPr>
        <p:spPr>
          <a:xfrm>
            <a:off x="0" y="1"/>
            <a:ext cx="5892800" cy="135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43F344DA-F66D-A8DB-B97A-35EA5C9D8295}"/>
              </a:ext>
            </a:extLst>
          </p:cNvPr>
          <p:cNvSpPr txBox="1"/>
          <p:nvPr/>
        </p:nvSpPr>
        <p:spPr>
          <a:xfrm>
            <a:off x="749663" y="1721545"/>
            <a:ext cx="7985760" cy="1569660"/>
          </a:xfrm>
          <a:prstGeom prst="rect">
            <a:avLst/>
          </a:prstGeom>
          <a:noFill/>
        </p:spPr>
        <p:txBody>
          <a:bodyPr wrap="square" rtlCol="0">
            <a:spAutoFit/>
          </a:bodyPr>
          <a:lstStyle/>
          <a:p>
            <a:r>
              <a:rPr lang="en-GB" sz="3200" b="1" dirty="0">
                <a:solidFill>
                  <a:srgbClr val="F9AC00"/>
                </a:solidFill>
                <a:latin typeface="Arial" panose="020B0604020202020204" pitchFamily="34" charset="0"/>
                <a:cs typeface="Arial" panose="020B0604020202020204" pitchFamily="34" charset="0"/>
              </a:rPr>
              <a:t>Using technology to increase intensity and frequency of therapy early after stroke. </a:t>
            </a:r>
          </a:p>
        </p:txBody>
      </p:sp>
      <p:sp>
        <p:nvSpPr>
          <p:cNvPr id="16" name="TextBox 15">
            <a:extLst>
              <a:ext uri="{FF2B5EF4-FFF2-40B4-BE49-F238E27FC236}">
                <a16:creationId xmlns:a16="http://schemas.microsoft.com/office/drawing/2014/main" id="{0C8774DD-E577-185D-9559-4C5C2040AACD}"/>
              </a:ext>
            </a:extLst>
          </p:cNvPr>
          <p:cNvSpPr txBox="1"/>
          <p:nvPr/>
        </p:nvSpPr>
        <p:spPr>
          <a:xfrm>
            <a:off x="749663" y="3661469"/>
            <a:ext cx="7985760" cy="830997"/>
          </a:xfrm>
          <a:prstGeom prst="rect">
            <a:avLst/>
          </a:prstGeom>
          <a:noFill/>
        </p:spPr>
        <p:txBody>
          <a:bodyPr wrap="square" rtlCol="0">
            <a:spAutoFit/>
          </a:bodyPr>
          <a:lstStyle/>
          <a:p>
            <a:r>
              <a:rPr lang="en-GB" sz="2400" dirty="0">
                <a:solidFill>
                  <a:srgbClr val="2D1D69"/>
                </a:solidFill>
                <a:latin typeface="Arial" panose="020B0604020202020204" pitchFamily="34" charset="0"/>
                <a:cs typeface="Arial" panose="020B0604020202020204" pitchFamily="34" charset="0"/>
              </a:rPr>
              <a:t>Louise Jackson – Team Lead Physiotherapist for Early Supported Discharge at Liverpool University Hospitals</a:t>
            </a:r>
          </a:p>
        </p:txBody>
      </p:sp>
    </p:spTree>
    <p:extLst>
      <p:ext uri="{BB962C8B-B14F-4D97-AF65-F5344CB8AC3E}">
        <p14:creationId xmlns:p14="http://schemas.microsoft.com/office/powerpoint/2010/main" val="2397483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7339FB-8F31-74E9-47CF-C26114266C30}"/>
              </a:ext>
            </a:extLst>
          </p:cNvPr>
          <p:cNvSpPr/>
          <p:nvPr/>
        </p:nvSpPr>
        <p:spPr>
          <a:xfrm>
            <a:off x="0" y="1"/>
            <a:ext cx="5892800" cy="135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5" name="Picture 1">
            <a:extLst>
              <a:ext uri="{FF2B5EF4-FFF2-40B4-BE49-F238E27FC236}">
                <a16:creationId xmlns:a16="http://schemas.microsoft.com/office/drawing/2014/main" id="{16AF7200-4AA2-92FB-AD35-9F9080C19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285" y="1251284"/>
            <a:ext cx="8084389" cy="30319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7824DFB-3775-12C1-A697-DB9EA7C13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284" y="4130842"/>
            <a:ext cx="8084389" cy="26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814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7339FB-8F31-74E9-47CF-C26114266C30}"/>
              </a:ext>
            </a:extLst>
          </p:cNvPr>
          <p:cNvSpPr/>
          <p:nvPr/>
        </p:nvSpPr>
        <p:spPr>
          <a:xfrm>
            <a:off x="0" y="1"/>
            <a:ext cx="5892800" cy="135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1E2C691-64AE-650C-5793-811AA5776F27}"/>
              </a:ext>
            </a:extLst>
          </p:cNvPr>
          <p:cNvSpPr txBox="1"/>
          <p:nvPr/>
        </p:nvSpPr>
        <p:spPr>
          <a:xfrm>
            <a:off x="1307431" y="2313005"/>
            <a:ext cx="7860632" cy="2308324"/>
          </a:xfrm>
          <a:prstGeom prst="rect">
            <a:avLst/>
          </a:prstGeom>
          <a:noFill/>
        </p:spPr>
        <p:txBody>
          <a:bodyPr wrap="square">
            <a:spAutoFit/>
          </a:bodyPr>
          <a:lstStyle/>
          <a:p>
            <a:r>
              <a:rPr lang="en-GB" sz="1800" b="1" u="sng" dirty="0">
                <a:solidFill>
                  <a:srgbClr val="005EB8"/>
                </a:solidFill>
                <a:latin typeface="Arial" panose="020B0604020202020204" pitchFamily="34" charset="0"/>
                <a:cs typeface="Arial" panose="020B0604020202020204" pitchFamily="34" charset="0"/>
              </a:rPr>
              <a:t>Health inequalities – HEAT tool complete</a:t>
            </a:r>
          </a:p>
          <a:p>
            <a:r>
              <a:rPr lang="en-GB" sz="1800" b="1" dirty="0">
                <a:solidFill>
                  <a:srgbClr val="005EB8"/>
                </a:solidFill>
                <a:latin typeface="Arial" panose="020B0604020202020204" pitchFamily="34" charset="0"/>
                <a:cs typeface="Arial" panose="020B0604020202020204" pitchFamily="34" charset="0"/>
              </a:rPr>
              <a:t>Digital inclusion for internet access was a concern based on the digital deprivation map. This was addressed by purchasing 6 dongles as part of the project.</a:t>
            </a:r>
          </a:p>
          <a:p>
            <a:endParaRPr lang="en-GB" sz="1800" b="1" dirty="0">
              <a:solidFill>
                <a:srgbClr val="005EB8"/>
              </a:solidFill>
              <a:latin typeface="Arial" panose="020B0604020202020204" pitchFamily="34" charset="0"/>
              <a:cs typeface="Arial" panose="020B0604020202020204" pitchFamily="34" charset="0"/>
            </a:endParaRPr>
          </a:p>
          <a:p>
            <a:r>
              <a:rPr lang="en-GB" sz="1800" b="1" dirty="0">
                <a:solidFill>
                  <a:srgbClr val="005EB8"/>
                </a:solidFill>
                <a:latin typeface="Arial" panose="020B0604020202020204" pitchFamily="34" charset="0"/>
                <a:cs typeface="Arial" panose="020B0604020202020204" pitchFamily="34" charset="0"/>
              </a:rPr>
              <a:t>Key message – Having a specific tech support role was essential for the roll out of the project, both in terms of supporting the patient to use the technology and getting it to patients</a:t>
            </a:r>
          </a:p>
        </p:txBody>
      </p:sp>
      <p:sp>
        <p:nvSpPr>
          <p:cNvPr id="6" name="TextBox 5">
            <a:extLst>
              <a:ext uri="{FF2B5EF4-FFF2-40B4-BE49-F238E27FC236}">
                <a16:creationId xmlns:a16="http://schemas.microsoft.com/office/drawing/2014/main" id="{A0D372C8-5455-EF07-0347-9AE990DFE87C}"/>
              </a:ext>
            </a:extLst>
          </p:cNvPr>
          <p:cNvSpPr txBox="1"/>
          <p:nvPr/>
        </p:nvSpPr>
        <p:spPr>
          <a:xfrm>
            <a:off x="1307431" y="1776033"/>
            <a:ext cx="6096000" cy="369332"/>
          </a:xfrm>
          <a:prstGeom prst="rect">
            <a:avLst/>
          </a:prstGeom>
          <a:noFill/>
        </p:spPr>
        <p:txBody>
          <a:bodyPr wrap="square">
            <a:spAutoFit/>
          </a:bodyPr>
          <a:lstStyle/>
          <a:p>
            <a:r>
              <a:rPr lang="en-GB" sz="1800" b="1" dirty="0">
                <a:solidFill>
                  <a:srgbClr val="F9AC00"/>
                </a:solidFill>
                <a:latin typeface="Arial" panose="020B0604020202020204" pitchFamily="34" charset="0"/>
                <a:cs typeface="Arial" panose="020B0604020202020204" pitchFamily="34" charset="0"/>
              </a:rPr>
              <a:t>Other things to consider</a:t>
            </a:r>
            <a:endParaRPr lang="en-GB" dirty="0"/>
          </a:p>
        </p:txBody>
      </p:sp>
      <p:sp>
        <p:nvSpPr>
          <p:cNvPr id="7" name="Speech Bubble: Rectangle 6">
            <a:extLst>
              <a:ext uri="{FF2B5EF4-FFF2-40B4-BE49-F238E27FC236}">
                <a16:creationId xmlns:a16="http://schemas.microsoft.com/office/drawing/2014/main" id="{55B2637E-5100-3E3B-35EB-6BFBA8A767A0}"/>
              </a:ext>
            </a:extLst>
          </p:cNvPr>
          <p:cNvSpPr/>
          <p:nvPr/>
        </p:nvSpPr>
        <p:spPr>
          <a:xfrm>
            <a:off x="9158438" y="1733081"/>
            <a:ext cx="3023937" cy="2951213"/>
          </a:xfrm>
          <a:prstGeom prst="wedge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peech Bubble: Rectangle 1">
            <a:extLst>
              <a:ext uri="{FF2B5EF4-FFF2-40B4-BE49-F238E27FC236}">
                <a16:creationId xmlns:a16="http://schemas.microsoft.com/office/drawing/2014/main" id="{8809F429-EFD5-73F8-EC58-58D38A74CAA0}"/>
              </a:ext>
            </a:extLst>
          </p:cNvPr>
          <p:cNvSpPr/>
          <p:nvPr/>
        </p:nvSpPr>
        <p:spPr>
          <a:xfrm>
            <a:off x="1650197" y="5187482"/>
            <a:ext cx="8611937" cy="1371600"/>
          </a:xfrm>
          <a:prstGeom prst="wedge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6C2C4BF-14EF-6CB6-32FB-7C663E35F0E1}"/>
              </a:ext>
            </a:extLst>
          </p:cNvPr>
          <p:cNvSpPr txBox="1"/>
          <p:nvPr/>
        </p:nvSpPr>
        <p:spPr>
          <a:xfrm>
            <a:off x="1823357" y="5388428"/>
            <a:ext cx="8245928" cy="9388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Thanks to technology, I feel more in control in my rehabilitation. With the device tracking my progress and showing my improvements, I'm more motivated to stay on track with my recovery </a:t>
            </a:r>
            <a:endParaRPr lang="en-US"/>
          </a:p>
        </p:txBody>
      </p:sp>
      <p:sp>
        <p:nvSpPr>
          <p:cNvPr id="9" name="TextBox 8">
            <a:extLst>
              <a:ext uri="{FF2B5EF4-FFF2-40B4-BE49-F238E27FC236}">
                <a16:creationId xmlns:a16="http://schemas.microsoft.com/office/drawing/2014/main" id="{05300021-B9FC-28E8-24F0-52C27A19CA79}"/>
              </a:ext>
            </a:extLst>
          </p:cNvPr>
          <p:cNvSpPr txBox="1"/>
          <p:nvPr/>
        </p:nvSpPr>
        <p:spPr>
          <a:xfrm>
            <a:off x="9158438" y="1693379"/>
            <a:ext cx="247048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Technology has been a game-changer in my stroke recovery journey. From interactive apps to electrical stimulation, it's made rehab </a:t>
            </a:r>
            <a:r>
              <a:rPr lang="en-GB" sz="1640"/>
              <a:t>not</a:t>
            </a:r>
            <a:r>
              <a:rPr lang="en-GB"/>
              <a:t> only effective but also engaging and enjoyable</a:t>
            </a:r>
            <a:endParaRPr lang="en-US"/>
          </a:p>
        </p:txBody>
      </p:sp>
    </p:spTree>
    <p:extLst>
      <p:ext uri="{BB962C8B-B14F-4D97-AF65-F5344CB8AC3E}">
        <p14:creationId xmlns:p14="http://schemas.microsoft.com/office/powerpoint/2010/main" val="4288325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7339FB-8F31-74E9-47CF-C26114266C30}"/>
              </a:ext>
            </a:extLst>
          </p:cNvPr>
          <p:cNvSpPr/>
          <p:nvPr/>
        </p:nvSpPr>
        <p:spPr>
          <a:xfrm>
            <a:off x="0" y="1"/>
            <a:ext cx="5892800" cy="135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10;&#10;Description automatically generated">
            <a:extLst>
              <a:ext uri="{FF2B5EF4-FFF2-40B4-BE49-F238E27FC236}">
                <a16:creationId xmlns:a16="http://schemas.microsoft.com/office/drawing/2014/main" id="{33B3171D-B32A-09EC-BBD1-1C00A5E81C23}"/>
              </a:ext>
            </a:extLst>
          </p:cNvPr>
          <p:cNvPicPr>
            <a:picLocks noChangeAspect="1"/>
          </p:cNvPicPr>
          <p:nvPr/>
        </p:nvPicPr>
        <p:blipFill rotWithShape="1">
          <a:blip r:embed="rId6">
            <a:extLst>
              <a:ext uri="{28A0092B-C50C-407E-A947-70E740481C1C}">
                <a14:useLocalDpi xmlns:a14="http://schemas.microsoft.com/office/drawing/2010/main" val="0"/>
              </a:ext>
            </a:extLst>
          </a:blip>
          <a:srcRect l="6703" t="7548" r="13463" b="19718"/>
          <a:stretch/>
        </p:blipFill>
        <p:spPr>
          <a:xfrm>
            <a:off x="132080" y="167641"/>
            <a:ext cx="1738962" cy="1016000"/>
          </a:xfrm>
          <a:prstGeom prst="rect">
            <a:avLst/>
          </a:prstGeom>
        </p:spPr>
      </p:pic>
      <p:pic>
        <p:nvPicPr>
          <p:cNvPr id="5" name="Picture 4">
            <a:extLst>
              <a:ext uri="{FF2B5EF4-FFF2-40B4-BE49-F238E27FC236}">
                <a16:creationId xmlns:a16="http://schemas.microsoft.com/office/drawing/2014/main" id="{F69F8BDD-572C-E1E4-54C9-47CB5D2D83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47977" y="1"/>
            <a:ext cx="6236446" cy="1351280"/>
          </a:xfrm>
          <a:prstGeom prst="rect">
            <a:avLst/>
          </a:prstGeom>
        </p:spPr>
      </p:pic>
      <p:pic>
        <p:nvPicPr>
          <p:cNvPr id="11" name="a00b0278-a5ba-4a1f-874c-af0edfcf5bb6">
            <a:hlinkClick r:id="" action="ppaction://media"/>
            <a:extLst>
              <a:ext uri="{FF2B5EF4-FFF2-40B4-BE49-F238E27FC236}">
                <a16:creationId xmlns:a16="http://schemas.microsoft.com/office/drawing/2014/main" id="{D342D561-C4B1-8A71-1E00-87EDC6A481C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91104" y="1351281"/>
            <a:ext cx="2923527" cy="5199647"/>
          </a:xfrm>
          <a:prstGeom prst="rect">
            <a:avLst/>
          </a:prstGeom>
        </p:spPr>
      </p:pic>
      <p:pic>
        <p:nvPicPr>
          <p:cNvPr id="2" name="59b97d26-960e-4baa-862b-5b0cdbeed023">
            <a:hlinkClick r:id="" action="ppaction://media"/>
            <a:extLst>
              <a:ext uri="{FF2B5EF4-FFF2-40B4-BE49-F238E27FC236}">
                <a16:creationId xmlns:a16="http://schemas.microsoft.com/office/drawing/2014/main" id="{5C779B99-506E-2387-7F41-212E49FEF50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303940" y="1183641"/>
            <a:ext cx="2917372" cy="5203372"/>
          </a:xfrm>
          <a:prstGeom prst="rect">
            <a:avLst/>
          </a:prstGeom>
        </p:spPr>
      </p:pic>
    </p:spTree>
    <p:extLst>
      <p:ext uri="{BB962C8B-B14F-4D97-AF65-F5344CB8AC3E}">
        <p14:creationId xmlns:p14="http://schemas.microsoft.com/office/powerpoint/2010/main" val="299470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7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2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remove"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fullScrn="1">
              <p:cMediaNode>
                <p:cTn id="17" fill="remove"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7339FB-8F31-74E9-47CF-C26114266C30}"/>
              </a:ext>
            </a:extLst>
          </p:cNvPr>
          <p:cNvSpPr/>
          <p:nvPr/>
        </p:nvSpPr>
        <p:spPr>
          <a:xfrm>
            <a:off x="0" y="1"/>
            <a:ext cx="5892800" cy="135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43F344DA-F66D-A8DB-B97A-35EA5C9D8295}"/>
              </a:ext>
            </a:extLst>
          </p:cNvPr>
          <p:cNvSpPr txBox="1"/>
          <p:nvPr/>
        </p:nvSpPr>
        <p:spPr>
          <a:xfrm>
            <a:off x="477519" y="601831"/>
            <a:ext cx="10092509" cy="4031873"/>
          </a:xfrm>
          <a:prstGeom prst="rect">
            <a:avLst/>
          </a:prstGeom>
          <a:noFill/>
        </p:spPr>
        <p:txBody>
          <a:bodyPr wrap="square" rtlCol="0">
            <a:spAutoFit/>
          </a:bodyPr>
          <a:lstStyle/>
          <a:p>
            <a:r>
              <a:rPr lang="en-GB" sz="3200" b="1" dirty="0">
                <a:solidFill>
                  <a:srgbClr val="F9AC00"/>
                </a:solidFill>
                <a:latin typeface="Arial" panose="020B0604020202020204" pitchFamily="34" charset="0"/>
                <a:cs typeface="Arial" panose="020B0604020202020204" pitchFamily="34" charset="0"/>
              </a:rPr>
              <a:t>This presentation will explore how a range of technologies have been used to augment rehabilitation in the early period (inpatient and community) after stroke. It will highlight the roles needed to make technology use a success with a broad range of service users and how the patients found using the technology as part of their stroke rehab.</a:t>
            </a:r>
          </a:p>
        </p:txBody>
      </p:sp>
      <p:sp>
        <p:nvSpPr>
          <p:cNvPr id="16" name="TextBox 15">
            <a:extLst>
              <a:ext uri="{FF2B5EF4-FFF2-40B4-BE49-F238E27FC236}">
                <a16:creationId xmlns:a16="http://schemas.microsoft.com/office/drawing/2014/main" id="{0C8774DD-E577-185D-9559-4C5C2040AACD}"/>
              </a:ext>
            </a:extLst>
          </p:cNvPr>
          <p:cNvSpPr txBox="1"/>
          <p:nvPr/>
        </p:nvSpPr>
        <p:spPr>
          <a:xfrm>
            <a:off x="477519" y="4837994"/>
            <a:ext cx="7985760" cy="830997"/>
          </a:xfrm>
          <a:prstGeom prst="rect">
            <a:avLst/>
          </a:prstGeom>
          <a:noFill/>
        </p:spPr>
        <p:txBody>
          <a:bodyPr wrap="square" rtlCol="0">
            <a:spAutoFit/>
          </a:bodyPr>
          <a:lstStyle/>
          <a:p>
            <a:r>
              <a:rPr lang="en-GB" sz="2400" dirty="0">
                <a:solidFill>
                  <a:srgbClr val="2D1D69"/>
                </a:solidFill>
                <a:latin typeface="Arial" panose="020B0604020202020204" pitchFamily="34" charset="0"/>
                <a:cs typeface="Arial" panose="020B0604020202020204" pitchFamily="34" charset="0"/>
              </a:rPr>
              <a:t>Also, we hope to demonstrate how this can be used in other conditions outside of Stroke. </a:t>
            </a:r>
          </a:p>
        </p:txBody>
      </p:sp>
    </p:spTree>
    <p:extLst>
      <p:ext uri="{BB962C8B-B14F-4D97-AF65-F5344CB8AC3E}">
        <p14:creationId xmlns:p14="http://schemas.microsoft.com/office/powerpoint/2010/main" val="1083983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7339FB-8F31-74E9-47CF-C26114266C30}"/>
              </a:ext>
            </a:extLst>
          </p:cNvPr>
          <p:cNvSpPr/>
          <p:nvPr/>
        </p:nvSpPr>
        <p:spPr>
          <a:xfrm>
            <a:off x="0" y="1"/>
            <a:ext cx="5892800" cy="135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737DF3D-DA6A-A8C9-6474-823C5445354F}"/>
              </a:ext>
            </a:extLst>
          </p:cNvPr>
          <p:cNvSpPr txBox="1"/>
          <p:nvPr/>
        </p:nvSpPr>
        <p:spPr>
          <a:xfrm>
            <a:off x="1066800" y="1608039"/>
            <a:ext cx="6096000" cy="369332"/>
          </a:xfrm>
          <a:prstGeom prst="rect">
            <a:avLst/>
          </a:prstGeom>
          <a:noFill/>
        </p:spPr>
        <p:txBody>
          <a:bodyPr wrap="square">
            <a:spAutoFit/>
          </a:bodyPr>
          <a:lstStyle/>
          <a:p>
            <a:r>
              <a:rPr lang="en-GB" sz="1800" b="1" dirty="0">
                <a:solidFill>
                  <a:srgbClr val="F9AC00"/>
                </a:solidFill>
                <a:latin typeface="Arial" panose="020B0604020202020204" pitchFamily="34" charset="0"/>
                <a:cs typeface="Arial" panose="020B0604020202020204" pitchFamily="34" charset="0"/>
              </a:rPr>
              <a:t>Catalyst Project – 23/24</a:t>
            </a:r>
            <a:endParaRPr lang="en-GB" dirty="0"/>
          </a:p>
        </p:txBody>
      </p:sp>
      <p:sp>
        <p:nvSpPr>
          <p:cNvPr id="16" name="TextBox 15">
            <a:extLst>
              <a:ext uri="{FF2B5EF4-FFF2-40B4-BE49-F238E27FC236}">
                <a16:creationId xmlns:a16="http://schemas.microsoft.com/office/drawing/2014/main" id="{9C11CBA8-4A4D-EFF5-785E-F00A18040EDE}"/>
              </a:ext>
            </a:extLst>
          </p:cNvPr>
          <p:cNvSpPr txBox="1"/>
          <p:nvPr/>
        </p:nvSpPr>
        <p:spPr>
          <a:xfrm>
            <a:off x="1066800" y="2234129"/>
            <a:ext cx="9649326" cy="2031325"/>
          </a:xfrm>
          <a:prstGeom prst="rect">
            <a:avLst/>
          </a:prstGeom>
          <a:noFill/>
        </p:spPr>
        <p:txBody>
          <a:bodyPr wrap="square">
            <a:spAutoFit/>
          </a:bodyPr>
          <a:lstStyle/>
          <a:p>
            <a:r>
              <a:rPr lang="en-GB" sz="1800" b="1" dirty="0">
                <a:solidFill>
                  <a:srgbClr val="005EB8"/>
                </a:solidFill>
                <a:latin typeface="Arial" panose="020B0604020202020204" pitchFamily="34" charset="0"/>
                <a:cs typeface="Arial" panose="020B0604020202020204" pitchFamily="34" charset="0"/>
              </a:rPr>
              <a:t>The Integrated Community Stroke Service (ICSS) model of community stroke care provides guidelines for the frequency and intensity of rehabilitation. The recent National Clinical Guidelines for Stroke also reference the intensity and frequency of rehab.  </a:t>
            </a:r>
          </a:p>
          <a:p>
            <a:endParaRPr lang="en-GB" sz="1800" b="1" dirty="0">
              <a:solidFill>
                <a:srgbClr val="005EB8"/>
              </a:solidFill>
              <a:latin typeface="Arial" panose="020B0604020202020204" pitchFamily="34" charset="0"/>
              <a:cs typeface="Arial" panose="020B0604020202020204" pitchFamily="34" charset="0"/>
            </a:endParaRPr>
          </a:p>
          <a:p>
            <a:r>
              <a:rPr lang="en-GB" sz="1800" b="1" dirty="0">
                <a:solidFill>
                  <a:srgbClr val="005EB8"/>
                </a:solidFill>
                <a:latin typeface="Arial" panose="020B0604020202020204" pitchFamily="34" charset="0"/>
                <a:cs typeface="Arial" panose="020B0604020202020204" pitchFamily="34" charset="0"/>
              </a:rPr>
              <a:t>The baseline within South Sefton and Liverpool Stroke Recovery Network (LSRP) was 1 to 2 sessions per week offering face to face therapy.</a:t>
            </a:r>
          </a:p>
        </p:txBody>
      </p:sp>
      <p:sp>
        <p:nvSpPr>
          <p:cNvPr id="18" name="TextBox 17">
            <a:extLst>
              <a:ext uri="{FF2B5EF4-FFF2-40B4-BE49-F238E27FC236}">
                <a16:creationId xmlns:a16="http://schemas.microsoft.com/office/drawing/2014/main" id="{5AF21B90-FA92-5ECC-ADD5-BEB7DBA7147B}"/>
              </a:ext>
            </a:extLst>
          </p:cNvPr>
          <p:cNvSpPr txBox="1"/>
          <p:nvPr/>
        </p:nvSpPr>
        <p:spPr>
          <a:xfrm>
            <a:off x="1066800" y="4522212"/>
            <a:ext cx="9649326" cy="2031325"/>
          </a:xfrm>
          <a:prstGeom prst="rect">
            <a:avLst/>
          </a:prstGeom>
          <a:noFill/>
        </p:spPr>
        <p:txBody>
          <a:bodyPr wrap="square">
            <a:spAutoFit/>
          </a:bodyPr>
          <a:lstStyle/>
          <a:p>
            <a:r>
              <a:rPr lang="en-GB" sz="1800" b="1" dirty="0">
                <a:solidFill>
                  <a:srgbClr val="005EB8"/>
                </a:solidFill>
                <a:latin typeface="Arial" panose="020B0604020202020204" pitchFamily="34" charset="0"/>
                <a:cs typeface="Arial" panose="020B0604020202020204" pitchFamily="34" charset="0"/>
              </a:rPr>
              <a:t>The project aims were to </a:t>
            </a:r>
          </a:p>
          <a:p>
            <a:pPr marL="342900" indent="-342900">
              <a:buAutoNum type="arabicParenR"/>
            </a:pPr>
            <a:r>
              <a:rPr lang="en-GB" sz="1800" b="1" dirty="0">
                <a:solidFill>
                  <a:srgbClr val="005EB8"/>
                </a:solidFill>
                <a:latin typeface="Arial" panose="020B0604020202020204" pitchFamily="34" charset="0"/>
                <a:cs typeface="Arial" panose="020B0604020202020204" pitchFamily="34" charset="0"/>
              </a:rPr>
              <a:t>measure whether tailoring digital rehabilitation resources to a stroke patients’ individual capabilities can increase the overall dosage of therapy</a:t>
            </a:r>
          </a:p>
          <a:p>
            <a:r>
              <a:rPr lang="en-GB" sz="1800" b="1" dirty="0">
                <a:solidFill>
                  <a:srgbClr val="005EB8"/>
                </a:solidFill>
                <a:latin typeface="Arial" panose="020B0604020202020204" pitchFamily="34" charset="0"/>
                <a:cs typeface="Arial" panose="020B0604020202020204" pitchFamily="34" charset="0"/>
              </a:rPr>
              <a:t>2) Measure whether the dose improves patient outcomes from the current baseline </a:t>
            </a:r>
          </a:p>
          <a:p>
            <a:r>
              <a:rPr lang="en-GB" sz="1800" b="1" dirty="0">
                <a:solidFill>
                  <a:srgbClr val="005EB8"/>
                </a:solidFill>
                <a:latin typeface="Arial" panose="020B0604020202020204" pitchFamily="34" charset="0"/>
                <a:cs typeface="Arial" panose="020B0604020202020204" pitchFamily="34" charset="0"/>
              </a:rPr>
              <a:t>3) to assess the benefit of a role to support patients use of tech.</a:t>
            </a:r>
          </a:p>
          <a:p>
            <a:r>
              <a:rPr lang="en-GB" sz="1800" b="1" dirty="0">
                <a:solidFill>
                  <a:srgbClr val="005EB8"/>
                </a:solidFill>
                <a:latin typeface="Arial" panose="020B0604020202020204" pitchFamily="34" charset="0"/>
                <a:cs typeface="Arial" panose="020B0604020202020204" pitchFamily="34" charset="0"/>
              </a:rPr>
              <a:t>4) Did the patients like/ find benefi</a:t>
            </a:r>
            <a:r>
              <a:rPr lang="en-GB" b="1" dirty="0">
                <a:solidFill>
                  <a:srgbClr val="005EB8"/>
                </a:solidFill>
                <a:latin typeface="Arial" panose="020B0604020202020204" pitchFamily="34" charset="0"/>
                <a:cs typeface="Arial" panose="020B0604020202020204" pitchFamily="34" charset="0"/>
              </a:rPr>
              <a:t>cial using tech as part of their rehab</a:t>
            </a:r>
            <a:r>
              <a:rPr lang="en-GB" sz="1800" b="1" dirty="0">
                <a:solidFill>
                  <a:srgbClr val="005EB8"/>
                </a:solidFill>
                <a:latin typeface="Arial" panose="020B0604020202020204" pitchFamily="34" charset="0"/>
                <a:cs typeface="Arial" panose="020B0604020202020204" pitchFamily="34" charset="0"/>
              </a:rPr>
              <a:t> </a:t>
            </a:r>
          </a:p>
          <a:p>
            <a:endParaRPr lang="en-GB" sz="1800" b="1" dirty="0">
              <a:solidFill>
                <a:srgbClr val="005EB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8064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7339FB-8F31-74E9-47CF-C26114266C30}"/>
              </a:ext>
            </a:extLst>
          </p:cNvPr>
          <p:cNvSpPr/>
          <p:nvPr/>
        </p:nvSpPr>
        <p:spPr>
          <a:xfrm>
            <a:off x="0" y="1"/>
            <a:ext cx="5892800" cy="135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0229051-3A2F-5AD6-2E71-20B2B58DB80D}"/>
              </a:ext>
            </a:extLst>
          </p:cNvPr>
          <p:cNvPicPr>
            <a:picLocks noChangeAspect="1"/>
          </p:cNvPicPr>
          <p:nvPr/>
        </p:nvPicPr>
        <p:blipFill>
          <a:blip r:embed="rId2"/>
          <a:stretch>
            <a:fillRect/>
          </a:stretch>
        </p:blipFill>
        <p:spPr>
          <a:xfrm>
            <a:off x="623623" y="1346439"/>
            <a:ext cx="2322777" cy="2322777"/>
          </a:xfrm>
          <a:prstGeom prst="rect">
            <a:avLst/>
          </a:prstGeom>
        </p:spPr>
      </p:pic>
      <p:pic>
        <p:nvPicPr>
          <p:cNvPr id="3" name="Picture 2">
            <a:extLst>
              <a:ext uri="{FF2B5EF4-FFF2-40B4-BE49-F238E27FC236}">
                <a16:creationId xmlns:a16="http://schemas.microsoft.com/office/drawing/2014/main" id="{91B1C7B3-D131-D86D-60CE-8E10B616FB6D}"/>
              </a:ext>
            </a:extLst>
          </p:cNvPr>
          <p:cNvPicPr>
            <a:picLocks noChangeAspect="1"/>
          </p:cNvPicPr>
          <p:nvPr/>
        </p:nvPicPr>
        <p:blipFill>
          <a:blip r:embed="rId3"/>
          <a:stretch>
            <a:fillRect/>
          </a:stretch>
        </p:blipFill>
        <p:spPr>
          <a:xfrm>
            <a:off x="4201832" y="1322053"/>
            <a:ext cx="3121423" cy="2347163"/>
          </a:xfrm>
          <a:prstGeom prst="rect">
            <a:avLst/>
          </a:prstGeom>
        </p:spPr>
      </p:pic>
      <p:pic>
        <p:nvPicPr>
          <p:cNvPr id="4" name="Picture 3">
            <a:extLst>
              <a:ext uri="{FF2B5EF4-FFF2-40B4-BE49-F238E27FC236}">
                <a16:creationId xmlns:a16="http://schemas.microsoft.com/office/drawing/2014/main" id="{897A192F-7B1C-7E3D-1B3C-9E5F6E7F4BA9}"/>
              </a:ext>
            </a:extLst>
          </p:cNvPr>
          <p:cNvPicPr>
            <a:picLocks noChangeAspect="1"/>
          </p:cNvPicPr>
          <p:nvPr/>
        </p:nvPicPr>
        <p:blipFill>
          <a:blip r:embed="rId4"/>
          <a:stretch>
            <a:fillRect/>
          </a:stretch>
        </p:blipFill>
        <p:spPr>
          <a:xfrm>
            <a:off x="811510" y="4023314"/>
            <a:ext cx="4476750" cy="876300"/>
          </a:xfrm>
          <a:prstGeom prst="rect">
            <a:avLst/>
          </a:prstGeom>
        </p:spPr>
      </p:pic>
      <p:pic>
        <p:nvPicPr>
          <p:cNvPr id="6" name="Picture 5">
            <a:extLst>
              <a:ext uri="{FF2B5EF4-FFF2-40B4-BE49-F238E27FC236}">
                <a16:creationId xmlns:a16="http://schemas.microsoft.com/office/drawing/2014/main" id="{8E93C39D-60C2-41BB-F87E-E36B822CA9A5}"/>
              </a:ext>
            </a:extLst>
          </p:cNvPr>
          <p:cNvPicPr>
            <a:picLocks noChangeAspect="1"/>
          </p:cNvPicPr>
          <p:nvPr/>
        </p:nvPicPr>
        <p:blipFill>
          <a:blip r:embed="rId5"/>
          <a:stretch>
            <a:fillRect/>
          </a:stretch>
        </p:blipFill>
        <p:spPr>
          <a:xfrm>
            <a:off x="7637002" y="1322053"/>
            <a:ext cx="2244340" cy="2956167"/>
          </a:xfrm>
          <a:prstGeom prst="rect">
            <a:avLst/>
          </a:prstGeom>
        </p:spPr>
      </p:pic>
      <p:pic>
        <p:nvPicPr>
          <p:cNvPr id="7" name="Picture 6">
            <a:extLst>
              <a:ext uri="{FF2B5EF4-FFF2-40B4-BE49-F238E27FC236}">
                <a16:creationId xmlns:a16="http://schemas.microsoft.com/office/drawing/2014/main" id="{BB48ED38-DFC7-FCB2-0E3A-F23FB4123612}"/>
              </a:ext>
            </a:extLst>
          </p:cNvPr>
          <p:cNvPicPr>
            <a:picLocks noChangeAspect="1"/>
          </p:cNvPicPr>
          <p:nvPr/>
        </p:nvPicPr>
        <p:blipFill>
          <a:blip r:embed="rId6"/>
          <a:stretch>
            <a:fillRect/>
          </a:stretch>
        </p:blipFill>
        <p:spPr>
          <a:xfrm>
            <a:off x="10053902" y="1346439"/>
            <a:ext cx="1514475" cy="2819400"/>
          </a:xfrm>
          <a:prstGeom prst="rect">
            <a:avLst/>
          </a:prstGeom>
        </p:spPr>
      </p:pic>
      <p:pic>
        <p:nvPicPr>
          <p:cNvPr id="9" name="Picture 8">
            <a:extLst>
              <a:ext uri="{FF2B5EF4-FFF2-40B4-BE49-F238E27FC236}">
                <a16:creationId xmlns:a16="http://schemas.microsoft.com/office/drawing/2014/main" id="{CA67AADC-9A80-5EA1-4452-546A6F541643}"/>
              </a:ext>
            </a:extLst>
          </p:cNvPr>
          <p:cNvPicPr>
            <a:picLocks noChangeAspect="1"/>
          </p:cNvPicPr>
          <p:nvPr/>
        </p:nvPicPr>
        <p:blipFill>
          <a:blip r:embed="rId7"/>
          <a:stretch>
            <a:fillRect/>
          </a:stretch>
        </p:blipFill>
        <p:spPr>
          <a:xfrm>
            <a:off x="3049885" y="1346439"/>
            <a:ext cx="838200" cy="714375"/>
          </a:xfrm>
          <a:prstGeom prst="rect">
            <a:avLst/>
          </a:prstGeom>
        </p:spPr>
      </p:pic>
      <p:pic>
        <p:nvPicPr>
          <p:cNvPr id="11" name="Picture 10">
            <a:extLst>
              <a:ext uri="{FF2B5EF4-FFF2-40B4-BE49-F238E27FC236}">
                <a16:creationId xmlns:a16="http://schemas.microsoft.com/office/drawing/2014/main" id="{484BA521-7BE3-D032-ED2D-9204AE7EB328}"/>
              </a:ext>
            </a:extLst>
          </p:cNvPr>
          <p:cNvPicPr>
            <a:picLocks noChangeAspect="1"/>
          </p:cNvPicPr>
          <p:nvPr/>
        </p:nvPicPr>
        <p:blipFill>
          <a:blip r:embed="rId8"/>
          <a:stretch>
            <a:fillRect/>
          </a:stretch>
        </p:blipFill>
        <p:spPr>
          <a:xfrm>
            <a:off x="4077074" y="4766679"/>
            <a:ext cx="3246181" cy="2027151"/>
          </a:xfrm>
          <a:prstGeom prst="rect">
            <a:avLst/>
          </a:prstGeom>
        </p:spPr>
      </p:pic>
      <p:pic>
        <p:nvPicPr>
          <p:cNvPr id="12" name="Picture 11">
            <a:extLst>
              <a:ext uri="{FF2B5EF4-FFF2-40B4-BE49-F238E27FC236}">
                <a16:creationId xmlns:a16="http://schemas.microsoft.com/office/drawing/2014/main" id="{0D5A43FC-8EC2-B863-08C3-0205C17BEA86}"/>
              </a:ext>
            </a:extLst>
          </p:cNvPr>
          <p:cNvPicPr>
            <a:picLocks noChangeAspect="1"/>
          </p:cNvPicPr>
          <p:nvPr/>
        </p:nvPicPr>
        <p:blipFill>
          <a:blip r:embed="rId9"/>
          <a:stretch>
            <a:fillRect/>
          </a:stretch>
        </p:blipFill>
        <p:spPr>
          <a:xfrm>
            <a:off x="8339433" y="4247331"/>
            <a:ext cx="2900743" cy="2610669"/>
          </a:xfrm>
          <a:prstGeom prst="rect">
            <a:avLst/>
          </a:prstGeom>
        </p:spPr>
      </p:pic>
    </p:spTree>
    <p:extLst>
      <p:ext uri="{BB962C8B-B14F-4D97-AF65-F5344CB8AC3E}">
        <p14:creationId xmlns:p14="http://schemas.microsoft.com/office/powerpoint/2010/main" val="2443189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paper with writing on it&#10;&#10;AI-generated content may be incorrect.">
            <a:extLst>
              <a:ext uri="{FF2B5EF4-FFF2-40B4-BE49-F238E27FC236}">
                <a16:creationId xmlns:a16="http://schemas.microsoft.com/office/drawing/2014/main" id="{F7F86E7D-4E00-9231-C632-CBF2CE3D0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1450890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7339FB-8F31-74E9-47CF-C26114266C30}"/>
              </a:ext>
            </a:extLst>
          </p:cNvPr>
          <p:cNvSpPr/>
          <p:nvPr/>
        </p:nvSpPr>
        <p:spPr>
          <a:xfrm>
            <a:off x="0" y="1"/>
            <a:ext cx="5892800" cy="135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737DF3D-DA6A-A8C9-6474-823C5445354F}"/>
              </a:ext>
            </a:extLst>
          </p:cNvPr>
          <p:cNvSpPr txBox="1"/>
          <p:nvPr/>
        </p:nvSpPr>
        <p:spPr>
          <a:xfrm>
            <a:off x="1066800" y="1608039"/>
            <a:ext cx="6096000" cy="369332"/>
          </a:xfrm>
          <a:prstGeom prst="rect">
            <a:avLst/>
          </a:prstGeom>
          <a:noFill/>
        </p:spPr>
        <p:txBody>
          <a:bodyPr wrap="square">
            <a:spAutoFit/>
          </a:bodyPr>
          <a:lstStyle/>
          <a:p>
            <a:r>
              <a:rPr lang="en-GB" sz="1800" b="1" dirty="0">
                <a:solidFill>
                  <a:srgbClr val="F9AC00"/>
                </a:solidFill>
                <a:latin typeface="Arial" panose="020B0604020202020204" pitchFamily="34" charset="0"/>
                <a:cs typeface="Arial" panose="020B0604020202020204" pitchFamily="34" charset="0"/>
              </a:rPr>
              <a:t>Catalyst Project – 23/24</a:t>
            </a:r>
            <a:endParaRPr lang="en-GB" dirty="0"/>
          </a:p>
        </p:txBody>
      </p:sp>
      <p:sp>
        <p:nvSpPr>
          <p:cNvPr id="16" name="TextBox 15">
            <a:extLst>
              <a:ext uri="{FF2B5EF4-FFF2-40B4-BE49-F238E27FC236}">
                <a16:creationId xmlns:a16="http://schemas.microsoft.com/office/drawing/2014/main" id="{9C11CBA8-4A4D-EFF5-785E-F00A18040EDE}"/>
              </a:ext>
            </a:extLst>
          </p:cNvPr>
          <p:cNvSpPr txBox="1"/>
          <p:nvPr/>
        </p:nvSpPr>
        <p:spPr>
          <a:xfrm>
            <a:off x="1066800" y="2234129"/>
            <a:ext cx="9649326" cy="4524315"/>
          </a:xfrm>
          <a:prstGeom prst="rect">
            <a:avLst/>
          </a:prstGeom>
          <a:noFill/>
        </p:spPr>
        <p:txBody>
          <a:bodyPr wrap="square">
            <a:spAutoFit/>
          </a:bodyPr>
          <a:lstStyle/>
          <a:p>
            <a:r>
              <a:rPr lang="en-GB" b="1" dirty="0">
                <a:solidFill>
                  <a:srgbClr val="005EB8"/>
                </a:solidFill>
                <a:latin typeface="Arial" panose="020B0604020202020204" pitchFamily="34" charset="0"/>
                <a:cs typeface="Arial" panose="020B0604020202020204" pitchFamily="34" charset="0"/>
              </a:rPr>
              <a:t>B</a:t>
            </a:r>
            <a:r>
              <a:rPr lang="en-GB" sz="1800" b="1" dirty="0">
                <a:solidFill>
                  <a:srgbClr val="005EB8"/>
                </a:solidFill>
                <a:latin typeface="Arial" panose="020B0604020202020204" pitchFamily="34" charset="0"/>
                <a:cs typeface="Arial" panose="020B0604020202020204" pitchFamily="34" charset="0"/>
              </a:rPr>
              <a:t>enefits</a:t>
            </a:r>
          </a:p>
          <a:p>
            <a:r>
              <a:rPr lang="en-GB" sz="1800" b="1" dirty="0">
                <a:solidFill>
                  <a:srgbClr val="005EB8"/>
                </a:solidFill>
                <a:latin typeface="Arial" panose="020B0604020202020204" pitchFamily="34" charset="0"/>
                <a:cs typeface="Arial" panose="020B0604020202020204" pitchFamily="34" charset="0"/>
              </a:rPr>
              <a:t>Increased capacity of the team to offer and deliver rehabilitation meaning patients can access more therapy</a:t>
            </a:r>
          </a:p>
          <a:p>
            <a:endParaRPr lang="en-GB" sz="1800" b="1" dirty="0">
              <a:solidFill>
                <a:srgbClr val="005EB8"/>
              </a:solidFill>
              <a:latin typeface="Arial" panose="020B0604020202020204" pitchFamily="34" charset="0"/>
              <a:cs typeface="Arial" panose="020B0604020202020204" pitchFamily="34" charset="0"/>
            </a:endParaRPr>
          </a:p>
          <a:p>
            <a:r>
              <a:rPr lang="en-GB" sz="1800" b="1" dirty="0">
                <a:solidFill>
                  <a:srgbClr val="005EB8"/>
                </a:solidFill>
                <a:latin typeface="Arial" panose="020B0604020202020204" pitchFamily="34" charset="0"/>
                <a:cs typeface="Arial" panose="020B0604020202020204" pitchFamily="34" charset="0"/>
              </a:rPr>
              <a:t>Improved compliance with the SSNAP guidance - Intensity of rehab (minutes) current LSRP and south </a:t>
            </a:r>
            <a:r>
              <a:rPr lang="en-GB" sz="1800" b="1" dirty="0" err="1">
                <a:solidFill>
                  <a:srgbClr val="005EB8"/>
                </a:solidFill>
                <a:latin typeface="Arial" panose="020B0604020202020204" pitchFamily="34" charset="0"/>
                <a:cs typeface="Arial" panose="020B0604020202020204" pitchFamily="34" charset="0"/>
              </a:rPr>
              <a:t>sefton</a:t>
            </a:r>
            <a:endParaRPr lang="en-GB" sz="1800" b="1" dirty="0">
              <a:solidFill>
                <a:srgbClr val="005EB8"/>
              </a:solidFill>
              <a:latin typeface="Arial" panose="020B0604020202020204" pitchFamily="34" charset="0"/>
              <a:cs typeface="Arial" panose="020B0604020202020204" pitchFamily="34" charset="0"/>
            </a:endParaRPr>
          </a:p>
          <a:p>
            <a:endParaRPr lang="en-GB" sz="1800" b="1" dirty="0">
              <a:solidFill>
                <a:srgbClr val="005EB8"/>
              </a:solidFill>
              <a:latin typeface="Arial" panose="020B0604020202020204" pitchFamily="34" charset="0"/>
              <a:cs typeface="Arial" panose="020B0604020202020204" pitchFamily="34" charset="0"/>
            </a:endParaRPr>
          </a:p>
          <a:p>
            <a:r>
              <a:rPr lang="en-GB" sz="1800" b="1" dirty="0">
                <a:solidFill>
                  <a:srgbClr val="005EB8"/>
                </a:solidFill>
                <a:latin typeface="Arial" panose="020B0604020202020204" pitchFamily="34" charset="0"/>
                <a:cs typeface="Arial" panose="020B0604020202020204" pitchFamily="34" charset="0"/>
              </a:rPr>
              <a:t>Improved clinical outcomes for patients with a potential impact on their independence -</a:t>
            </a:r>
            <a:r>
              <a:rPr lang="en-GB" sz="1800" b="1" dirty="0" err="1">
                <a:solidFill>
                  <a:srgbClr val="005EB8"/>
                </a:solidFill>
                <a:latin typeface="Arial" panose="020B0604020202020204" pitchFamily="34" charset="0"/>
                <a:cs typeface="Arial" panose="020B0604020202020204" pitchFamily="34" charset="0"/>
              </a:rPr>
              <a:t>ArmA</a:t>
            </a:r>
            <a:endParaRPr lang="en-GB" sz="1800" b="1" dirty="0">
              <a:solidFill>
                <a:srgbClr val="005EB8"/>
              </a:solidFill>
              <a:latin typeface="Arial" panose="020B0604020202020204" pitchFamily="34" charset="0"/>
              <a:cs typeface="Arial" panose="020B0604020202020204" pitchFamily="34" charset="0"/>
            </a:endParaRPr>
          </a:p>
          <a:p>
            <a:endParaRPr lang="en-GB" sz="1800" b="1" dirty="0">
              <a:solidFill>
                <a:srgbClr val="005EB8"/>
              </a:solidFill>
              <a:latin typeface="Arial" panose="020B0604020202020204" pitchFamily="34" charset="0"/>
              <a:cs typeface="Arial" panose="020B0604020202020204" pitchFamily="34" charset="0"/>
            </a:endParaRPr>
          </a:p>
          <a:p>
            <a:r>
              <a:rPr lang="en-GB" sz="1800" b="1" dirty="0">
                <a:solidFill>
                  <a:srgbClr val="005EB8"/>
                </a:solidFill>
                <a:latin typeface="Arial" panose="020B0604020202020204" pitchFamily="34" charset="0"/>
                <a:cs typeface="Arial" panose="020B0604020202020204" pitchFamily="34" charset="0"/>
              </a:rPr>
              <a:t>Improved quality of life for patients - Stroke Impact Scale</a:t>
            </a:r>
          </a:p>
          <a:p>
            <a:endParaRPr lang="en-GB" sz="1800" b="1" dirty="0">
              <a:solidFill>
                <a:srgbClr val="005EB8"/>
              </a:solidFill>
              <a:latin typeface="Arial" panose="020B0604020202020204" pitchFamily="34" charset="0"/>
              <a:cs typeface="Arial" panose="020B0604020202020204" pitchFamily="34" charset="0"/>
            </a:endParaRPr>
          </a:p>
          <a:p>
            <a:r>
              <a:rPr lang="en-GB" sz="1800" b="1" dirty="0">
                <a:solidFill>
                  <a:srgbClr val="005EB8"/>
                </a:solidFill>
                <a:latin typeface="Arial" panose="020B0604020202020204" pitchFamily="34" charset="0"/>
                <a:cs typeface="Arial" panose="020B0604020202020204" pitchFamily="34" charset="0"/>
              </a:rPr>
              <a:t>Improved staff experience and an increase in staff capability in using tech. </a:t>
            </a:r>
          </a:p>
          <a:p>
            <a:endParaRPr lang="en-GB" sz="1800" b="1" dirty="0">
              <a:solidFill>
                <a:srgbClr val="005EB8"/>
              </a:solidFill>
              <a:latin typeface="Arial" panose="020B0604020202020204" pitchFamily="34" charset="0"/>
              <a:cs typeface="Arial" panose="020B0604020202020204" pitchFamily="34" charset="0"/>
            </a:endParaRPr>
          </a:p>
          <a:p>
            <a:r>
              <a:rPr lang="en-GB" sz="1800" b="1" dirty="0">
                <a:solidFill>
                  <a:srgbClr val="005EB8"/>
                </a:solidFill>
                <a:latin typeface="Arial" panose="020B0604020202020204" pitchFamily="34" charset="0"/>
                <a:cs typeface="Arial" panose="020B0604020202020204" pitchFamily="34" charset="0"/>
              </a:rPr>
              <a:t>Support for patients to access tech –Digital inclusion</a:t>
            </a:r>
          </a:p>
          <a:p>
            <a:endParaRPr lang="en-GB" sz="1800" b="1" dirty="0">
              <a:solidFill>
                <a:srgbClr val="005EB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826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E08EE-81B2-DCE7-70CC-912A268C4D9D}"/>
              </a:ext>
            </a:extLst>
          </p:cNvPr>
          <p:cNvSpPr>
            <a:spLocks noGrp="1"/>
          </p:cNvSpPr>
          <p:nvPr>
            <p:ph type="title"/>
          </p:nvPr>
        </p:nvSpPr>
        <p:spPr/>
        <p:txBody>
          <a:bodyPr/>
          <a:lstStyle/>
          <a:p>
            <a:r>
              <a:rPr lang="en-GB" dirty="0"/>
              <a:t>Patient feedback </a:t>
            </a:r>
          </a:p>
        </p:txBody>
      </p:sp>
      <p:sp>
        <p:nvSpPr>
          <p:cNvPr id="3" name="Content Placeholder 2">
            <a:extLst>
              <a:ext uri="{FF2B5EF4-FFF2-40B4-BE49-F238E27FC236}">
                <a16:creationId xmlns:a16="http://schemas.microsoft.com/office/drawing/2014/main" id="{90DDAC5F-1897-425D-7D35-4BA5590C2E54}"/>
              </a:ext>
            </a:extLst>
          </p:cNvPr>
          <p:cNvSpPr>
            <a:spLocks noGrp="1"/>
          </p:cNvSpPr>
          <p:nvPr>
            <p:ph idx="1"/>
          </p:nvPr>
        </p:nvSpPr>
        <p:spPr>
          <a:xfrm>
            <a:off x="677334" y="1306286"/>
            <a:ext cx="4147884" cy="5389936"/>
          </a:xfrm>
        </p:spPr>
        <p:txBody>
          <a:bodyPr>
            <a:normAutofit fontScale="85000" lnSpcReduction="10000"/>
          </a:bodyPr>
          <a:lstStyle/>
          <a:p>
            <a:r>
              <a:rPr lang="en-GB" dirty="0"/>
              <a:t>Improved quality of life for patients - Stroke Impact Scale The Stroke Impact Scale (SIS) is a stroke-specific, self-report, health status measure.</a:t>
            </a:r>
          </a:p>
          <a:p>
            <a:endParaRPr lang="en-GB" dirty="0"/>
          </a:p>
          <a:p>
            <a:r>
              <a:rPr lang="en-GB" dirty="0"/>
              <a:t>Baseline – pre project SIS outcome measure collection of 20 patients</a:t>
            </a:r>
          </a:p>
          <a:p>
            <a:pPr marL="0" indent="0">
              <a:buNone/>
            </a:pPr>
            <a:r>
              <a:rPr lang="en-GB" dirty="0"/>
              <a:t>Change from beginning to end of input from the team.</a:t>
            </a:r>
          </a:p>
          <a:p>
            <a:pPr marL="0" indent="0">
              <a:buNone/>
            </a:pPr>
            <a:r>
              <a:rPr lang="en-GB" dirty="0"/>
              <a:t>Averaged a 26% percentage change in score in positive direction towards recovery.</a:t>
            </a:r>
          </a:p>
          <a:p>
            <a:endParaRPr lang="en-GB" dirty="0"/>
          </a:p>
          <a:p>
            <a:r>
              <a:rPr lang="en-GB" dirty="0"/>
              <a:t>End of project</a:t>
            </a:r>
          </a:p>
          <a:p>
            <a:pPr marL="0" indent="0">
              <a:buNone/>
            </a:pPr>
            <a:r>
              <a:rPr lang="en-GB" dirty="0"/>
              <a:t>Change from beginning to end of ESD input from the team. Change from beginning to end of input from the team.</a:t>
            </a:r>
          </a:p>
          <a:p>
            <a:pPr marL="0" indent="0">
              <a:buNone/>
            </a:pPr>
            <a:r>
              <a:rPr lang="en-GB" dirty="0"/>
              <a:t>Averaged a 38% percentage change in score in positive direction towards recovery.</a:t>
            </a:r>
          </a:p>
        </p:txBody>
      </p:sp>
      <p:sp>
        <p:nvSpPr>
          <p:cNvPr id="4" name="TextBox 3">
            <a:extLst>
              <a:ext uri="{FF2B5EF4-FFF2-40B4-BE49-F238E27FC236}">
                <a16:creationId xmlns:a16="http://schemas.microsoft.com/office/drawing/2014/main" id="{6A3F0389-756A-BCF6-7327-09A4C69FF9D5}"/>
              </a:ext>
            </a:extLst>
          </p:cNvPr>
          <p:cNvSpPr txBox="1"/>
          <p:nvPr/>
        </p:nvSpPr>
        <p:spPr>
          <a:xfrm>
            <a:off x="6583680" y="872197"/>
            <a:ext cx="3488788" cy="4801314"/>
          </a:xfrm>
          <a:prstGeom prst="rect">
            <a:avLst/>
          </a:prstGeom>
          <a:noFill/>
        </p:spPr>
        <p:txBody>
          <a:bodyPr wrap="square" rtlCol="0">
            <a:spAutoFit/>
          </a:bodyPr>
          <a:lstStyle/>
          <a:p>
            <a:r>
              <a:rPr lang="en-GB"/>
              <a:t>"Technology has been a game-changer in my stroke recovery journey. From interactive apps to electrical stimulation, it's made rehab not only effective but also engaging and enjoyable." - NHS Stroke Survivor</a:t>
            </a:r>
          </a:p>
          <a:p>
            <a:endParaRPr lang="en-GB"/>
          </a:p>
          <a:p>
            <a:r>
              <a:rPr lang="en-GB"/>
              <a:t>"Thanks to technology, I feel more in control in my rehabilitation. With the device tracking my progress and showing my improvements, I'm more motivated to stay on track with my recovery goals." - NHS Patient</a:t>
            </a:r>
            <a:endParaRPr lang="en-GB" dirty="0"/>
          </a:p>
        </p:txBody>
      </p:sp>
    </p:spTree>
    <p:extLst>
      <p:ext uri="{BB962C8B-B14F-4D97-AF65-F5344CB8AC3E}">
        <p14:creationId xmlns:p14="http://schemas.microsoft.com/office/powerpoint/2010/main" val="3681170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A45BC-7E48-8B10-43B9-3D56F7C95FEF}"/>
              </a:ext>
            </a:extLst>
          </p:cNvPr>
          <p:cNvSpPr>
            <a:spLocks noGrp="1"/>
          </p:cNvSpPr>
          <p:nvPr>
            <p:ph type="title"/>
          </p:nvPr>
        </p:nvSpPr>
        <p:spPr>
          <a:xfrm>
            <a:off x="677334" y="609600"/>
            <a:ext cx="8596668" cy="769034"/>
          </a:xfrm>
        </p:spPr>
        <p:txBody>
          <a:bodyPr/>
          <a:lstStyle/>
          <a:p>
            <a:r>
              <a:rPr lang="en-GB" dirty="0"/>
              <a:t>Case Study</a:t>
            </a:r>
          </a:p>
        </p:txBody>
      </p:sp>
      <p:sp>
        <p:nvSpPr>
          <p:cNvPr id="3" name="Content Placeholder 2">
            <a:extLst>
              <a:ext uri="{FF2B5EF4-FFF2-40B4-BE49-F238E27FC236}">
                <a16:creationId xmlns:a16="http://schemas.microsoft.com/office/drawing/2014/main" id="{55E8ED0B-81E0-2407-EF79-50FF26911F88}"/>
              </a:ext>
            </a:extLst>
          </p:cNvPr>
          <p:cNvSpPr>
            <a:spLocks noGrp="1"/>
          </p:cNvSpPr>
          <p:nvPr>
            <p:ph idx="1"/>
          </p:nvPr>
        </p:nvSpPr>
        <p:spPr>
          <a:xfrm>
            <a:off x="677333" y="1223889"/>
            <a:ext cx="10450211" cy="5024511"/>
          </a:xfrm>
        </p:spPr>
        <p:txBody>
          <a:bodyPr>
            <a:normAutofit fontScale="25000" lnSpcReduction="20000"/>
          </a:bodyPr>
          <a:lstStyle/>
          <a:p>
            <a:r>
              <a:rPr lang="en-GB" sz="5600" dirty="0"/>
              <a:t>Background: Patient A, a 62-year-old retired engineer, suffered a left-hemisphere ischemic stroke, resulting in right-sided hemiparesis and aphasia. He was admitted to hospital and discharged to our ESD services still requiring intensive therapy to regain functional independence and improve his quality of life.</a:t>
            </a:r>
          </a:p>
          <a:p>
            <a:endParaRPr lang="en-GB" sz="5600" dirty="0"/>
          </a:p>
          <a:p>
            <a:r>
              <a:rPr lang="en-GB" sz="5600" dirty="0"/>
              <a:t>Challenges: Upon admission, Patient A faced several challenges in his rehabilitation </a:t>
            </a:r>
            <a:r>
              <a:rPr lang="en-GB" sz="5600" dirty="0" err="1"/>
              <a:t>journey:Limited</a:t>
            </a:r>
            <a:r>
              <a:rPr lang="en-GB" sz="5600" dirty="0"/>
              <a:t> mobility and strength on his right side, affecting activities of daily living (ADLs).</a:t>
            </a:r>
          </a:p>
          <a:p>
            <a:r>
              <a:rPr lang="en-GB" sz="5600" dirty="0"/>
              <a:t>Difficulty with speech and language comprehension, hindering communication.</a:t>
            </a:r>
          </a:p>
          <a:p>
            <a:r>
              <a:rPr lang="en-GB" sz="5600" dirty="0"/>
              <a:t>Frustration and decreased motivation due to slow progress in traditional therapy sessions.</a:t>
            </a:r>
          </a:p>
          <a:p>
            <a:r>
              <a:rPr lang="en-GB" sz="5600" dirty="0"/>
              <a:t>Technology Intervention:</a:t>
            </a:r>
          </a:p>
          <a:p>
            <a:r>
              <a:rPr lang="en-GB" sz="5600" dirty="0"/>
              <a:t>To address Patient A’s rehabilitation needs, we incorporated various technologies into his treatment plan:</a:t>
            </a:r>
          </a:p>
          <a:p>
            <a:endParaRPr lang="en-GB" sz="5600" dirty="0"/>
          </a:p>
          <a:p>
            <a:r>
              <a:rPr lang="en-GB" sz="5600" dirty="0" err="1"/>
              <a:t>Saebo</a:t>
            </a:r>
            <a:r>
              <a:rPr lang="en-GB" sz="5600" dirty="0"/>
              <a:t> One Stim:  Patient A used </a:t>
            </a:r>
            <a:r>
              <a:rPr lang="en-GB" sz="5600" dirty="0" err="1"/>
              <a:t>saebo</a:t>
            </a:r>
            <a:r>
              <a:rPr lang="en-GB" sz="5600" dirty="0"/>
              <a:t> stim, an easy to use wireless electrical stimulation device. The device works by delivering electrical signals through its wireless electrodes to the targeted shoulder and wrist muscles along side an exercise programme.</a:t>
            </a:r>
          </a:p>
          <a:p>
            <a:r>
              <a:rPr lang="en-GB" sz="5600" dirty="0"/>
              <a:t>Grip Able: We introduced Grip Able once patient had started to achieve ore movement. We  tailored to Patient A’s rehabilitation goals. These games made therapy sessions more engaging and enjoyable for Patient A enhancing his motivation and adherence to treatment. The device provided real-time feedback and support, enabling him to gradually improve his number of repetitions and overall arm and hand recovery.</a:t>
            </a:r>
          </a:p>
          <a:p>
            <a:r>
              <a:rPr lang="en-GB" sz="5600" dirty="0"/>
              <a:t>Speech Therapy Apps (Tactus): To address Patient A’s speech and language problems, we utilised mobile applications specifically designed for speech therapy exercises. These apps offered interactive tasks for language comprehension, word retrieval, and articulation practice, allowing Patient A to work on his communication skills independently between therapy sessions.</a:t>
            </a:r>
          </a:p>
          <a:p>
            <a:endParaRPr lang="en-GB" sz="5600" dirty="0"/>
          </a:p>
          <a:p>
            <a:endParaRPr lang="en-GB" dirty="0"/>
          </a:p>
        </p:txBody>
      </p:sp>
    </p:spTree>
    <p:extLst>
      <p:ext uri="{BB962C8B-B14F-4D97-AF65-F5344CB8AC3E}">
        <p14:creationId xmlns:p14="http://schemas.microsoft.com/office/powerpoint/2010/main" val="1941386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0BE09C-E7AA-1824-3589-F16FB07DC1BE}"/>
              </a:ext>
            </a:extLst>
          </p:cNvPr>
          <p:cNvSpPr txBox="1"/>
          <p:nvPr/>
        </p:nvSpPr>
        <p:spPr>
          <a:xfrm>
            <a:off x="450166" y="140677"/>
            <a:ext cx="10649243" cy="5755422"/>
          </a:xfrm>
          <a:prstGeom prst="rect">
            <a:avLst/>
          </a:prstGeom>
          <a:noFill/>
        </p:spPr>
        <p:txBody>
          <a:bodyPr wrap="square" rtlCol="0">
            <a:spAutoFit/>
          </a:bodyPr>
          <a:lstStyle/>
          <a:p>
            <a:r>
              <a:rPr lang="en-GB" sz="1600" dirty="0"/>
              <a:t>Outcomes:</a:t>
            </a:r>
          </a:p>
          <a:p>
            <a:r>
              <a:rPr lang="en-GB" sz="1600" dirty="0"/>
              <a:t>The integration of technology into Patient A’s stroke rehabilitation yielded significant improvements:</a:t>
            </a:r>
          </a:p>
          <a:p>
            <a:endParaRPr lang="en-GB" sz="1600" dirty="0"/>
          </a:p>
          <a:p>
            <a:r>
              <a:rPr lang="en-GB" sz="1600" dirty="0"/>
              <a:t>Functional: With regular use of </a:t>
            </a:r>
            <a:r>
              <a:rPr lang="en-GB" sz="1600" dirty="0" err="1"/>
              <a:t>Saebo</a:t>
            </a:r>
            <a:r>
              <a:rPr lang="en-GB" sz="1600" dirty="0"/>
              <a:t> Stim and Grip Able, he achieved greater independence in ADLs, such as getting washed and dressed.</a:t>
            </a:r>
          </a:p>
          <a:p>
            <a:endParaRPr lang="en-GB" sz="1600" dirty="0"/>
          </a:p>
          <a:p>
            <a:r>
              <a:rPr lang="en-GB" sz="1600" dirty="0"/>
              <a:t>Speech and Language Recovery: Through consistent practice with speech therapy apps, Patient A made notable progress in language comprehension and expression. He regained the ability to formulate sentences, follow simple commands, and engage in basic conversations with family and caregivers.</a:t>
            </a:r>
          </a:p>
          <a:p>
            <a:endParaRPr lang="en-GB" sz="1600" dirty="0"/>
          </a:p>
          <a:p>
            <a:r>
              <a:rPr lang="en-GB" sz="1600" dirty="0"/>
              <a:t>Motivation and Engagement: Patient A’s motivation and engagement levels soared as a result of incorporating technology into his rehabilitation regimen. He expressed enthusiasm for therapy sessions and actively participated with apps/ games and interactive exercises, leading to accelerated progress and a more positive outlook on recovery.</a:t>
            </a:r>
          </a:p>
          <a:p>
            <a:endParaRPr lang="en-GB" sz="1600" dirty="0"/>
          </a:p>
          <a:p>
            <a:r>
              <a:rPr lang="en-GB" sz="1600" dirty="0"/>
              <a:t>Conclusion:</a:t>
            </a:r>
          </a:p>
          <a:p>
            <a:r>
              <a:rPr lang="en-GB" sz="1600" dirty="0"/>
              <a:t>Patient A’s case exemplifies the transformative impact of technology in stroke rehabilitation. By leveraging innovative tools and interventions, we were able to personalise his treatment, optimise outcomes, and empower him to reclaim independence and functionality in daily life. Moving forward, continued integration of technology will play a pivotal role in advancing stroke care and fostering greater recovery for patients like Patient A.</a:t>
            </a:r>
          </a:p>
          <a:p>
            <a:endParaRPr lang="en-GB" sz="1600" dirty="0"/>
          </a:p>
          <a:p>
            <a:r>
              <a:rPr lang="en-GB" sz="1600" dirty="0"/>
              <a:t>This case study illustrates how technology can complement traditional rehabilitation approaches and contribute to improved outcomes for stroke survivors.</a:t>
            </a:r>
          </a:p>
        </p:txBody>
      </p:sp>
    </p:spTree>
    <p:extLst>
      <p:ext uri="{BB962C8B-B14F-4D97-AF65-F5344CB8AC3E}">
        <p14:creationId xmlns:p14="http://schemas.microsoft.com/office/powerpoint/2010/main" val="182542383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260AA898717F40AFDA3A52F2CA38E1" ma:contentTypeVersion="15" ma:contentTypeDescription="Create a new document." ma:contentTypeScope="" ma:versionID="75335276ad1433c5193a51d04288087f">
  <xsd:schema xmlns:xsd="http://www.w3.org/2001/XMLSchema" xmlns:xs="http://www.w3.org/2001/XMLSchema" xmlns:p="http://schemas.microsoft.com/office/2006/metadata/properties" xmlns:ns2="c6dcc42b-974c-4fc5-b0db-0af364461525" xmlns:ns3="f5b59026-363d-407a-b4f0-27af45aebe62" targetNamespace="http://schemas.microsoft.com/office/2006/metadata/properties" ma:root="true" ma:fieldsID="4906eaefee404a3c2aebd26d9db62d78" ns2:_="" ns3:_="">
    <xsd:import namespace="c6dcc42b-974c-4fc5-b0db-0af364461525"/>
    <xsd:import namespace="f5b59026-363d-407a-b4f0-27af45aebe6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cc42b-974c-4fc5-b0db-0af3644615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64816efc-7ae3-407c-8921-833f4a6f321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b59026-363d-407a-b4f0-27af45aebe6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01ae87f-79af-455e-8801-a35f381b0de6}" ma:internalName="TaxCatchAll" ma:showField="CatchAllData" ma:web="f5b59026-363d-407a-b4f0-27af45aebe6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5b59026-363d-407a-b4f0-27af45aebe62" xsi:nil="true"/>
    <lcf76f155ced4ddcb4097134ff3c332f xmlns="c6dcc42b-974c-4fc5-b0db-0af36446152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05D596-0001-4D3A-9253-8A38BCBF72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dcc42b-974c-4fc5-b0db-0af364461525"/>
    <ds:schemaRef ds:uri="f5b59026-363d-407a-b4f0-27af45aeb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03D083-0AE1-43C0-B240-FE6933E390B0}">
  <ds:schemaRefs>
    <ds:schemaRef ds:uri="http://purl.org/dc/dcmitype/"/>
    <ds:schemaRef ds:uri="http://schemas.microsoft.com/office/2006/documentManagement/types"/>
    <ds:schemaRef ds:uri="http://purl.org/dc/elements/1.1/"/>
    <ds:schemaRef ds:uri="http://schemas.openxmlformats.org/package/2006/metadata/core-properties"/>
    <ds:schemaRef ds:uri="http://purl.org/dc/terms/"/>
    <ds:schemaRef ds:uri="c6dcc42b-974c-4fc5-b0db-0af364461525"/>
    <ds:schemaRef ds:uri="http://schemas.microsoft.com/office/2006/metadata/properties"/>
    <ds:schemaRef ds:uri="http://schemas.microsoft.com/office/infopath/2007/PartnerControls"/>
    <ds:schemaRef ds:uri="f5b59026-363d-407a-b4f0-27af45aebe62"/>
    <ds:schemaRef ds:uri="http://www.w3.org/XML/1998/namespace"/>
  </ds:schemaRefs>
</ds:datastoreItem>
</file>

<file path=customXml/itemProps3.xml><?xml version="1.0" encoding="utf-8"?>
<ds:datastoreItem xmlns:ds="http://schemas.openxmlformats.org/officeDocument/2006/customXml" ds:itemID="{4453B557-802D-4177-B651-9138602619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294</TotalTime>
  <Words>1167</Words>
  <Application>Microsoft Office PowerPoint</Application>
  <PresentationFormat>Widescreen</PresentationFormat>
  <Paragraphs>71</Paragraphs>
  <Slides>12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Patient feedback </vt:lpstr>
      <vt:lpstr>Case Study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Mann</dc:creator>
  <cp:lastModifiedBy>Events</cp:lastModifiedBy>
  <cp:revision>14</cp:revision>
  <cp:lastPrinted>2024-10-07T08:46:30Z</cp:lastPrinted>
  <dcterms:created xsi:type="dcterms:W3CDTF">2024-03-15T13:41:36Z</dcterms:created>
  <dcterms:modified xsi:type="dcterms:W3CDTF">2025-09-01T13:30:16Z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0x010100FC260AA898717F40AFDA3A52F2CA38E1</vt:lpwstr>
  </property>
  <property fmtid="{D5CDD505-2E9C-101B-9397-08002B2CF9AE}" pid="3" name="MediaServiceImageTags">
    <vt:lpwstr/>
  </property>
</Properties>
</file>