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2" r:id="rId5"/>
    <p:sldId id="338" r:id="rId6"/>
    <p:sldId id="316" r:id="rId7"/>
    <p:sldId id="327" r:id="rId8"/>
    <p:sldId id="329" r:id="rId9"/>
    <p:sldId id="330" r:id="rId10"/>
    <p:sldId id="331" r:id="rId11"/>
    <p:sldId id="332" r:id="rId12"/>
    <p:sldId id="339" r:id="rId13"/>
    <p:sldId id="340" r:id="rId14"/>
    <p:sldId id="334" r:id="rId15"/>
    <p:sldId id="335" r:id="rId16"/>
    <p:sldId id="336" r:id="rId17"/>
    <p:sldId id="337" r:id="rId18"/>
    <p:sldId id="295" r:id="rId19"/>
  </p:sldIdLst>
  <p:sldSz cx="12192000" cy="6858000"/>
  <p:notesSz cx="6797675" cy="99250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FF8733-EEED-9486-0C89-92227ED462E6}" name="Suzanne Labots - NFU" initials="SLN" userId="S::labots@NFU.nl::7823d458-d7db-4e2a-bdb3-a01e3a3675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ssels, M.J.A. (Manou)" initials="KM(" lastIdx="4" clrIdx="0">
    <p:extLst>
      <p:ext uri="{19B8F6BF-5375-455C-9EA6-DF929625EA0E}">
        <p15:presenceInfo xmlns:p15="http://schemas.microsoft.com/office/powerpoint/2012/main" userId="S-1-5-21-2868950898-2736350359-1830797748-206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174A1-1F28-4B67-BD72-30B31ED8A2E9}" v="6" dt="2024-11-06T15:08:19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9884" autoAdjust="0"/>
  </p:normalViewPr>
  <p:slideViewPr>
    <p:cSldViewPr snapToGrid="0" showGuides="1">
      <p:cViewPr varScale="1">
        <p:scale>
          <a:sx n="50" d="100"/>
          <a:sy n="50" d="100"/>
        </p:scale>
        <p:origin x="128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026" y="5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FA18CDA-54DE-4318-ACC8-F9851D7CE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10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81722D-8218-464A-863E-0ED5C455EF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50C3-0D7B-4CC2-9B89-45BB8CBD4C79}" type="datetimeFigureOut">
              <a:rPr lang="nl-NL" sz="1100" smtClean="0"/>
              <a:t>23-9-2025</a:t>
            </a:fld>
            <a:endParaRPr lang="nl-NL" sz="11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04B446-B6CA-4BB0-9CDC-FF8EF7E664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65050"/>
            <a:ext cx="2945659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D7106B-7D91-49B9-A57D-49C6AE8D31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016" y="9565050"/>
            <a:ext cx="2945659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BA49D-B63D-4061-8254-442C4FF860B9}" type="slidenum">
              <a:rPr lang="nl-NL" sz="1100" smtClean="0"/>
              <a:t>‹#›</a:t>
            </a:fld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261414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/>
            </a:lvl1pPr>
          </a:lstStyle>
          <a:p>
            <a:fld id="{C01EDF0F-9927-44BB-9CA0-4264E3102885}" type="datetimeFigureOut">
              <a:rPr lang="nl-NL" smtClean="0"/>
              <a:pPr/>
              <a:t>23-9-2025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18837" y="518400"/>
            <a:ext cx="5760000" cy="324076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18837" y="4118400"/>
            <a:ext cx="5760000" cy="540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65050"/>
            <a:ext cx="2945659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2016" y="9565050"/>
            <a:ext cx="2945659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/>
            </a:lvl1pPr>
          </a:lstStyle>
          <a:p>
            <a:fld id="{35E34D6C-A9CF-449A-8FE6-FA9B22B6825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14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630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97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14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17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56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45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5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13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98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16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5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113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89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19113" y="519113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4D6C-A9CF-449A-8FE6-FA9B22B6825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1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4422A-5E02-B105-A55F-489F42AF4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9300" y="0"/>
            <a:ext cx="5092700" cy="6858000"/>
          </a:xfrm>
          <a:prstGeom prst="rect">
            <a:avLst/>
          </a:prstGeom>
        </p:spPr>
      </p:pic>
      <p:sp>
        <p:nvSpPr>
          <p:cNvPr id="15" name="Huisstijl-balk">
            <a:extLst>
              <a:ext uri="{FF2B5EF4-FFF2-40B4-BE49-F238E27FC236}">
                <a16:creationId xmlns:a16="http://schemas.microsoft.com/office/drawing/2014/main" id="{A2DC5BE0-A253-59E6-A4B0-ED39BF391CA7}"/>
              </a:ext>
            </a:extLst>
          </p:cNvPr>
          <p:cNvSpPr>
            <a:spLocks/>
          </p:cNvSpPr>
          <p:nvPr userDrawn="1"/>
        </p:nvSpPr>
        <p:spPr bwMode="gray">
          <a:xfrm>
            <a:off x="0" y="6062662"/>
            <a:ext cx="12192000" cy="795338"/>
          </a:xfrm>
          <a:custGeom>
            <a:avLst/>
            <a:gdLst>
              <a:gd name="T0" fmla="*/ 0 w 7680"/>
              <a:gd name="T1" fmla="*/ 499 h 499"/>
              <a:gd name="T2" fmla="*/ 7680 w 7680"/>
              <a:gd name="T3" fmla="*/ 499 h 499"/>
              <a:gd name="T4" fmla="*/ 7680 w 7680"/>
              <a:gd name="T5" fmla="*/ 2 h 499"/>
              <a:gd name="T6" fmla="*/ 0 w 7680"/>
              <a:gd name="T7" fmla="*/ 0 h 499"/>
              <a:gd name="T8" fmla="*/ 0 w 7680"/>
              <a:gd name="T9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499">
                <a:moveTo>
                  <a:pt x="0" y="499"/>
                </a:moveTo>
                <a:cubicBezTo>
                  <a:pt x="7680" y="499"/>
                  <a:pt x="7680" y="499"/>
                  <a:pt x="7680" y="499"/>
                </a:cubicBezTo>
                <a:cubicBezTo>
                  <a:pt x="7680" y="2"/>
                  <a:pt x="7680" y="2"/>
                  <a:pt x="7680" y="2"/>
                </a:cubicBezTo>
                <a:cubicBezTo>
                  <a:pt x="5122" y="142"/>
                  <a:pt x="2558" y="141"/>
                  <a:pt x="0" y="0"/>
                </a:cubicBezTo>
                <a:lnTo>
                  <a:pt x="0" y="499"/>
                </a:lnTo>
                <a:close/>
              </a:path>
            </a:pathLst>
          </a:custGeom>
          <a:gradFill flip="none" rotWithShape="1">
            <a:gsLst>
              <a:gs pos="20000">
                <a:srgbClr val="C10538"/>
              </a:gs>
              <a:gs pos="50000">
                <a:srgbClr val="8C2383"/>
              </a:gs>
              <a:gs pos="80000">
                <a:srgbClr val="2B599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10956C-FB62-488D-84AA-5CAE8186337E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1152000" y="2242800"/>
            <a:ext cx="5688000" cy="216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4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8E19B-4D7B-4452-9C20-857F01F3B4C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1170000" y="4680000"/>
            <a:ext cx="5688000" cy="1080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AD7BB4-FF97-40A8-8F8C-DE3D4E4CB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406800" y="406800"/>
            <a:ext cx="319095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5E22941D-216B-0D39-7855-37AB67518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1B5A8C96-7324-E65C-C329-FF0DE66AB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4492B22-8589-A6F1-41B6-2FB2099E6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3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D5140-C4C3-4CC2-93B5-6D1B3D93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799" y="360000"/>
            <a:ext cx="10440000" cy="720000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EB3CF-2BAA-4B4C-9237-49932A5A7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688" y="1376363"/>
            <a:ext cx="6408000" cy="439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77B5B6-8BDC-43C7-B46D-D237583D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1375199"/>
            <a:ext cx="3600000" cy="4392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i="1">
                <a:solidFill>
                  <a:schemeClr val="tx2"/>
                </a:solidFill>
              </a:defRPr>
            </a:lvl1pPr>
            <a:lvl2pPr marL="687600" indent="-230400">
              <a:buFont typeface="Arial" panose="020B0604020202020204" pitchFamily="34" charset="0"/>
              <a:buChar char="•"/>
              <a:defRPr sz="14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86AC4F0-815F-12C8-6195-448F0E7C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B1806DF-EA06-B5A1-FCAA-15FF3CB5E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0E82D82-7B0D-2B77-C2B2-E72422BE8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3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72D3B-3A23-4AE4-A438-0DA0042A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0" y="360000"/>
            <a:ext cx="10440000" cy="720000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3311822-AC4D-4F03-8946-2CB8499FFFC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86800" y="1376363"/>
            <a:ext cx="6408000" cy="4392000"/>
          </a:xfrm>
          <a:prstGeom prst="rect">
            <a:avLst/>
          </a:prstGeom>
          <a:noFill/>
        </p:spPr>
        <p:txBody>
          <a:bodyPr tIns="108000"/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230400" algn="l"/>
              </a:tabLst>
              <a:defRPr/>
            </a:pPr>
            <a:r>
              <a:rPr lang="nl-NL" dirty="0"/>
              <a:t>Gebruik deze indeling indien je een plaatje/afbeelding (jpg/</a:t>
            </a:r>
            <a:r>
              <a:rPr lang="nl-NL" dirty="0" err="1"/>
              <a:t>png</a:t>
            </a:r>
            <a:r>
              <a:rPr lang="nl-NL" dirty="0"/>
              <a:t>) </a:t>
            </a:r>
            <a:br>
              <a:rPr lang="nl-NL" dirty="0"/>
            </a:br>
            <a:r>
              <a:rPr lang="nl-NL" dirty="0"/>
              <a:t>van een grafiek wil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11A215-A217-491C-8D1D-1D57F56DA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688" y="1376363"/>
            <a:ext cx="3600000" cy="4392612"/>
          </a:xfrm>
        </p:spPr>
        <p:txBody>
          <a:bodyPr/>
          <a:lstStyle>
            <a:lvl1pPr marL="230400" indent="-230400">
              <a:buFont typeface="Arial" panose="020B0604020202020204" pitchFamily="34" charset="0"/>
              <a:buChar char="•"/>
              <a:defRPr sz="1600"/>
            </a:lvl1pPr>
            <a:lvl2pPr marL="687600" indent="-230400">
              <a:buFont typeface="Arial" panose="020B0604020202020204" pitchFamily="34" charset="0"/>
              <a:buChar char="•"/>
              <a:defRPr sz="14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5479521-848D-61D1-D658-082F6474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889DAC7-1A90-8419-2E57-513D6FA9F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45F20B0-442E-9A41-546C-720630F3F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1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0956C-FB62-488D-84AA-5CAE8186337E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1152000" y="2242800"/>
            <a:ext cx="8712000" cy="180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8E19B-4D7B-4452-9C20-857F01F3B4C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1170000" y="4536000"/>
            <a:ext cx="8676000" cy="900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AD7BB4-FF97-40A8-8F8C-DE3D4E4CB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406800" y="406800"/>
            <a:ext cx="3190950" cy="655200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263C1D5-C568-B31E-8F0E-579FEE6E88E3}"/>
              </a:ext>
            </a:extLst>
          </p:cNvPr>
          <p:cNvSpPr>
            <a:spLocks/>
          </p:cNvSpPr>
          <p:nvPr userDrawn="1"/>
        </p:nvSpPr>
        <p:spPr bwMode="white">
          <a:xfrm>
            <a:off x="10351682" y="0"/>
            <a:ext cx="1841518" cy="6858000"/>
          </a:xfrm>
          <a:custGeom>
            <a:avLst/>
            <a:gdLst>
              <a:gd name="connsiteX0" fmla="*/ 0 w 1841518"/>
              <a:gd name="connsiteY0" fmla="*/ 0 h 6858000"/>
              <a:gd name="connsiteX1" fmla="*/ 1841518 w 1841518"/>
              <a:gd name="connsiteY1" fmla="*/ 0 h 6858000"/>
              <a:gd name="connsiteX2" fmla="*/ 1841518 w 1841518"/>
              <a:gd name="connsiteY2" fmla="*/ 6858000 h 6858000"/>
              <a:gd name="connsiteX3" fmla="*/ 1741140 w 1841518"/>
              <a:gd name="connsiteY3" fmla="*/ 6858000 h 6858000"/>
              <a:gd name="connsiteX4" fmla="*/ 28575 w 1841518"/>
              <a:gd name="connsiteY4" fmla="*/ 6858000 h 6858000"/>
              <a:gd name="connsiteX5" fmla="*/ 0 w 184151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518" h="6858000">
                <a:moveTo>
                  <a:pt x="0" y="0"/>
                </a:moveTo>
                <a:lnTo>
                  <a:pt x="1841518" y="0"/>
                </a:lnTo>
                <a:lnTo>
                  <a:pt x="1841518" y="6858000"/>
                </a:lnTo>
                <a:lnTo>
                  <a:pt x="1741140" y="6858000"/>
                </a:lnTo>
                <a:cubicBezTo>
                  <a:pt x="1324570" y="6858000"/>
                  <a:pt x="769144" y="6858000"/>
                  <a:pt x="28575" y="6858000"/>
                </a:cubicBezTo>
                <a:cubicBezTo>
                  <a:pt x="217488" y="4719638"/>
                  <a:pt x="215900" y="166528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5" name="Huisstijl-balk">
            <a:extLst>
              <a:ext uri="{FF2B5EF4-FFF2-40B4-BE49-F238E27FC236}">
                <a16:creationId xmlns:a16="http://schemas.microsoft.com/office/drawing/2014/main" id="{A2DC5BE0-A253-59E6-A4B0-ED39BF391CA7}"/>
              </a:ext>
            </a:extLst>
          </p:cNvPr>
          <p:cNvSpPr>
            <a:spLocks/>
          </p:cNvSpPr>
          <p:nvPr userDrawn="1"/>
        </p:nvSpPr>
        <p:spPr bwMode="gray">
          <a:xfrm>
            <a:off x="0" y="6062662"/>
            <a:ext cx="12192000" cy="795338"/>
          </a:xfrm>
          <a:custGeom>
            <a:avLst/>
            <a:gdLst>
              <a:gd name="T0" fmla="*/ 0 w 7680"/>
              <a:gd name="T1" fmla="*/ 499 h 499"/>
              <a:gd name="T2" fmla="*/ 7680 w 7680"/>
              <a:gd name="T3" fmla="*/ 499 h 499"/>
              <a:gd name="T4" fmla="*/ 7680 w 7680"/>
              <a:gd name="T5" fmla="*/ 2 h 499"/>
              <a:gd name="T6" fmla="*/ 0 w 7680"/>
              <a:gd name="T7" fmla="*/ 0 h 499"/>
              <a:gd name="T8" fmla="*/ 0 w 7680"/>
              <a:gd name="T9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499">
                <a:moveTo>
                  <a:pt x="0" y="499"/>
                </a:moveTo>
                <a:cubicBezTo>
                  <a:pt x="7680" y="499"/>
                  <a:pt x="7680" y="499"/>
                  <a:pt x="7680" y="499"/>
                </a:cubicBezTo>
                <a:cubicBezTo>
                  <a:pt x="7680" y="2"/>
                  <a:pt x="7680" y="2"/>
                  <a:pt x="7680" y="2"/>
                </a:cubicBezTo>
                <a:cubicBezTo>
                  <a:pt x="5122" y="142"/>
                  <a:pt x="2558" y="141"/>
                  <a:pt x="0" y="0"/>
                </a:cubicBezTo>
                <a:lnTo>
                  <a:pt x="0" y="499"/>
                </a:lnTo>
                <a:close/>
              </a:path>
            </a:pathLst>
          </a:custGeom>
          <a:gradFill flip="none" rotWithShape="1">
            <a:gsLst>
              <a:gs pos="20000">
                <a:srgbClr val="C10538"/>
              </a:gs>
              <a:gs pos="50000">
                <a:srgbClr val="8C2383"/>
              </a:gs>
              <a:gs pos="80000">
                <a:srgbClr val="2B599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9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met umc's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0956C-FB62-488D-84AA-5CAE8186337E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1152000" y="2242800"/>
            <a:ext cx="8712000" cy="180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8E19B-4D7B-4452-9C20-857F01F3B4C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1170000" y="4536000"/>
            <a:ext cx="8676000" cy="900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AD7BB4-FF97-40A8-8F8C-DE3D4E4CB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406800" y="406800"/>
            <a:ext cx="3190950" cy="655200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263C1D5-C568-B31E-8F0E-579FEE6E88E3}"/>
              </a:ext>
            </a:extLst>
          </p:cNvPr>
          <p:cNvSpPr>
            <a:spLocks/>
          </p:cNvSpPr>
          <p:nvPr userDrawn="1"/>
        </p:nvSpPr>
        <p:spPr bwMode="white">
          <a:xfrm>
            <a:off x="10351682" y="0"/>
            <a:ext cx="1841518" cy="6858000"/>
          </a:xfrm>
          <a:custGeom>
            <a:avLst/>
            <a:gdLst>
              <a:gd name="connsiteX0" fmla="*/ 0 w 1841518"/>
              <a:gd name="connsiteY0" fmla="*/ 0 h 6858000"/>
              <a:gd name="connsiteX1" fmla="*/ 1841518 w 1841518"/>
              <a:gd name="connsiteY1" fmla="*/ 0 h 6858000"/>
              <a:gd name="connsiteX2" fmla="*/ 1841518 w 1841518"/>
              <a:gd name="connsiteY2" fmla="*/ 6858000 h 6858000"/>
              <a:gd name="connsiteX3" fmla="*/ 1741140 w 1841518"/>
              <a:gd name="connsiteY3" fmla="*/ 6858000 h 6858000"/>
              <a:gd name="connsiteX4" fmla="*/ 28575 w 1841518"/>
              <a:gd name="connsiteY4" fmla="*/ 6858000 h 6858000"/>
              <a:gd name="connsiteX5" fmla="*/ 0 w 184151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518" h="6858000">
                <a:moveTo>
                  <a:pt x="0" y="0"/>
                </a:moveTo>
                <a:lnTo>
                  <a:pt x="1841518" y="0"/>
                </a:lnTo>
                <a:lnTo>
                  <a:pt x="1841518" y="6858000"/>
                </a:lnTo>
                <a:lnTo>
                  <a:pt x="1741140" y="6858000"/>
                </a:lnTo>
                <a:cubicBezTo>
                  <a:pt x="1324570" y="6858000"/>
                  <a:pt x="769144" y="6858000"/>
                  <a:pt x="28575" y="6858000"/>
                </a:cubicBezTo>
                <a:cubicBezTo>
                  <a:pt x="217488" y="4719638"/>
                  <a:pt x="215900" y="166528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5" name="Huisstijl-balk">
            <a:extLst>
              <a:ext uri="{FF2B5EF4-FFF2-40B4-BE49-F238E27FC236}">
                <a16:creationId xmlns:a16="http://schemas.microsoft.com/office/drawing/2014/main" id="{A2DC5BE0-A253-59E6-A4B0-ED39BF391CA7}"/>
              </a:ext>
            </a:extLst>
          </p:cNvPr>
          <p:cNvSpPr>
            <a:spLocks/>
          </p:cNvSpPr>
          <p:nvPr userDrawn="1"/>
        </p:nvSpPr>
        <p:spPr bwMode="gray">
          <a:xfrm>
            <a:off x="0" y="6062662"/>
            <a:ext cx="12192000" cy="795338"/>
          </a:xfrm>
          <a:custGeom>
            <a:avLst/>
            <a:gdLst>
              <a:gd name="T0" fmla="*/ 0 w 7680"/>
              <a:gd name="T1" fmla="*/ 499 h 499"/>
              <a:gd name="T2" fmla="*/ 7680 w 7680"/>
              <a:gd name="T3" fmla="*/ 499 h 499"/>
              <a:gd name="T4" fmla="*/ 7680 w 7680"/>
              <a:gd name="T5" fmla="*/ 2 h 499"/>
              <a:gd name="T6" fmla="*/ 0 w 7680"/>
              <a:gd name="T7" fmla="*/ 0 h 499"/>
              <a:gd name="T8" fmla="*/ 0 w 7680"/>
              <a:gd name="T9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499">
                <a:moveTo>
                  <a:pt x="0" y="499"/>
                </a:moveTo>
                <a:cubicBezTo>
                  <a:pt x="7680" y="499"/>
                  <a:pt x="7680" y="499"/>
                  <a:pt x="7680" y="499"/>
                </a:cubicBezTo>
                <a:cubicBezTo>
                  <a:pt x="7680" y="2"/>
                  <a:pt x="7680" y="2"/>
                  <a:pt x="7680" y="2"/>
                </a:cubicBezTo>
                <a:cubicBezTo>
                  <a:pt x="5122" y="142"/>
                  <a:pt x="2558" y="141"/>
                  <a:pt x="0" y="0"/>
                </a:cubicBezTo>
                <a:lnTo>
                  <a:pt x="0" y="499"/>
                </a:lnTo>
                <a:close/>
              </a:path>
            </a:pathLst>
          </a:custGeom>
          <a:gradFill flip="none" rotWithShape="1">
            <a:gsLst>
              <a:gs pos="20000">
                <a:srgbClr val="C10538"/>
              </a:gs>
              <a:gs pos="50000">
                <a:srgbClr val="8C2383"/>
              </a:gs>
              <a:gs pos="80000">
                <a:srgbClr val="2B599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3A32D67F-EFA8-EAE0-ED52-8E619A33ECF3}"/>
              </a:ext>
            </a:extLst>
          </p:cNvPr>
          <p:cNvGrpSpPr/>
          <p:nvPr userDrawn="1"/>
        </p:nvGrpSpPr>
        <p:grpSpPr>
          <a:xfrm>
            <a:off x="10908000" y="522750"/>
            <a:ext cx="864392" cy="5223112"/>
            <a:chOff x="9232108" y="522750"/>
            <a:chExt cx="864392" cy="5223112"/>
          </a:xfrm>
        </p:grpSpPr>
        <p:pic>
          <p:nvPicPr>
            <p:cNvPr id="10" name="Logo's umc's">
              <a:extLst>
                <a:ext uri="{FF2B5EF4-FFF2-40B4-BE49-F238E27FC236}">
                  <a16:creationId xmlns:a16="http://schemas.microsoft.com/office/drawing/2014/main" id="{AB88762B-A224-8C1C-AC8C-A2DC4BC0B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931" r="72225"/>
            <a:stretch/>
          </p:blipFill>
          <p:spPr>
            <a:xfrm>
              <a:off x="9329739" y="1277606"/>
              <a:ext cx="684000" cy="296511"/>
            </a:xfrm>
            <a:prstGeom prst="rect">
              <a:avLst/>
            </a:prstGeom>
          </p:spPr>
        </p:pic>
        <p:pic>
          <p:nvPicPr>
            <p:cNvPr id="11" name="Logo's umc's">
              <a:extLst>
                <a:ext uri="{FF2B5EF4-FFF2-40B4-BE49-F238E27FC236}">
                  <a16:creationId xmlns:a16="http://schemas.microsoft.com/office/drawing/2014/main" id="{F1D6FC0A-0E1B-9B4B-2C46-305A43E08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5789"/>
            <a:stretch/>
          </p:blipFill>
          <p:spPr>
            <a:xfrm>
              <a:off x="9268746" y="522750"/>
              <a:ext cx="813600" cy="269138"/>
            </a:xfrm>
            <a:prstGeom prst="rect">
              <a:avLst/>
            </a:prstGeom>
          </p:spPr>
        </p:pic>
        <p:pic>
          <p:nvPicPr>
            <p:cNvPr id="13" name="Logo's umc's">
              <a:extLst>
                <a:ext uri="{FF2B5EF4-FFF2-40B4-BE49-F238E27FC236}">
                  <a16:creationId xmlns:a16="http://schemas.microsoft.com/office/drawing/2014/main" id="{3214FD73-CB58-8B3E-0BF5-D0AAB8499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263" r="57712"/>
            <a:stretch/>
          </p:blipFill>
          <p:spPr>
            <a:xfrm>
              <a:off x="9232108" y="2144381"/>
              <a:ext cx="864392" cy="337920"/>
            </a:xfrm>
            <a:prstGeom prst="rect">
              <a:avLst/>
            </a:prstGeom>
          </p:spPr>
        </p:pic>
        <p:pic>
          <p:nvPicPr>
            <p:cNvPr id="14" name="Logo's umc's">
              <a:extLst>
                <a:ext uri="{FF2B5EF4-FFF2-40B4-BE49-F238E27FC236}">
                  <a16:creationId xmlns:a16="http://schemas.microsoft.com/office/drawing/2014/main" id="{43F75089-F09C-84FD-F35D-15D961FFC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750" r="14621"/>
            <a:stretch/>
          </p:blipFill>
          <p:spPr>
            <a:xfrm>
              <a:off x="9361708" y="4666125"/>
              <a:ext cx="547200" cy="298113"/>
            </a:xfrm>
            <a:prstGeom prst="rect">
              <a:avLst/>
            </a:prstGeom>
          </p:spPr>
        </p:pic>
        <p:pic>
          <p:nvPicPr>
            <p:cNvPr id="16" name="Logo's umc's">
              <a:extLst>
                <a:ext uri="{FF2B5EF4-FFF2-40B4-BE49-F238E27FC236}">
                  <a16:creationId xmlns:a16="http://schemas.microsoft.com/office/drawing/2014/main" id="{94BC2842-1BF2-0DAF-4C15-B5D4DF213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163" r="26497"/>
            <a:stretch/>
          </p:blipFill>
          <p:spPr>
            <a:xfrm>
              <a:off x="9408508" y="3901741"/>
              <a:ext cx="576000" cy="219428"/>
            </a:xfrm>
            <a:prstGeom prst="rect">
              <a:avLst/>
            </a:prstGeom>
          </p:spPr>
        </p:pic>
        <p:pic>
          <p:nvPicPr>
            <p:cNvPr id="17" name="Logo's umc's">
              <a:extLst>
                <a:ext uri="{FF2B5EF4-FFF2-40B4-BE49-F238E27FC236}">
                  <a16:creationId xmlns:a16="http://schemas.microsoft.com/office/drawing/2014/main" id="{B7822DEA-F0E2-C30A-A987-7BBCFA49C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139"/>
            <a:stretch/>
          </p:blipFill>
          <p:spPr>
            <a:xfrm>
              <a:off x="9315450" y="5466223"/>
              <a:ext cx="705600" cy="279639"/>
            </a:xfrm>
            <a:prstGeom prst="rect">
              <a:avLst/>
            </a:prstGeom>
          </p:spPr>
        </p:pic>
        <p:pic>
          <p:nvPicPr>
            <p:cNvPr id="18" name="Logo's umc's">
              <a:extLst>
                <a:ext uri="{FF2B5EF4-FFF2-40B4-BE49-F238E27FC236}">
                  <a16:creationId xmlns:a16="http://schemas.microsoft.com/office/drawing/2014/main" id="{2D2FA3A0-E9DC-B09A-5858-D888758EA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042" r="41589"/>
            <a:stretch/>
          </p:blipFill>
          <p:spPr>
            <a:xfrm>
              <a:off x="9291636" y="3068297"/>
              <a:ext cx="756000" cy="265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4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9009-69EF-4B14-9AA8-B1C3D206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C8294-8E33-4014-87C3-2CD2AE6D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053AA6-0267-16D2-1E9D-A96D6186C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C99080-E349-72E4-D6F6-7B213E3EE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1090CC-3111-C197-BC02-F0EF31089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1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uisstijl-balk-achter">
            <a:extLst>
              <a:ext uri="{FF2B5EF4-FFF2-40B4-BE49-F238E27FC236}">
                <a16:creationId xmlns:a16="http://schemas.microsoft.com/office/drawing/2014/main" id="{9ACE09C1-298E-BCDA-9720-25E489EFC157}"/>
              </a:ext>
            </a:extLst>
          </p:cNvPr>
          <p:cNvSpPr>
            <a:spLocks/>
          </p:cNvSpPr>
          <p:nvPr userDrawn="1"/>
        </p:nvSpPr>
        <p:spPr bwMode="gray">
          <a:xfrm>
            <a:off x="0" y="6055200"/>
            <a:ext cx="12192000" cy="795338"/>
          </a:xfrm>
          <a:custGeom>
            <a:avLst/>
            <a:gdLst>
              <a:gd name="T0" fmla="*/ 0 w 7680"/>
              <a:gd name="T1" fmla="*/ 499 h 499"/>
              <a:gd name="T2" fmla="*/ 7680 w 7680"/>
              <a:gd name="T3" fmla="*/ 499 h 499"/>
              <a:gd name="T4" fmla="*/ 7680 w 7680"/>
              <a:gd name="T5" fmla="*/ 2 h 499"/>
              <a:gd name="T6" fmla="*/ 0 w 7680"/>
              <a:gd name="T7" fmla="*/ 0 h 499"/>
              <a:gd name="T8" fmla="*/ 0 w 7680"/>
              <a:gd name="T9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499">
                <a:moveTo>
                  <a:pt x="0" y="499"/>
                </a:moveTo>
                <a:cubicBezTo>
                  <a:pt x="7680" y="499"/>
                  <a:pt x="7680" y="499"/>
                  <a:pt x="7680" y="499"/>
                </a:cubicBezTo>
                <a:cubicBezTo>
                  <a:pt x="7680" y="2"/>
                  <a:pt x="7680" y="2"/>
                  <a:pt x="7680" y="2"/>
                </a:cubicBezTo>
                <a:cubicBezTo>
                  <a:pt x="5122" y="142"/>
                  <a:pt x="2558" y="141"/>
                  <a:pt x="0" y="0"/>
                </a:cubicBezTo>
                <a:lnTo>
                  <a:pt x="0" y="499"/>
                </a:lnTo>
                <a:close/>
              </a:path>
            </a:pathLst>
          </a:custGeom>
          <a:gradFill flip="none" rotWithShape="1">
            <a:gsLst>
              <a:gs pos="20000">
                <a:srgbClr val="C10538"/>
              </a:gs>
              <a:gs pos="50000">
                <a:srgbClr val="8C2383"/>
              </a:gs>
              <a:gs pos="80000">
                <a:srgbClr val="2B599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29F88EBB-F906-EBDF-E24B-A87826EAD55F}"/>
              </a:ext>
            </a:extLst>
          </p:cNvPr>
          <p:cNvSpPr/>
          <p:nvPr userDrawn="1"/>
        </p:nvSpPr>
        <p:spPr bwMode="gray">
          <a:xfrm>
            <a:off x="1" y="6030000"/>
            <a:ext cx="72216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7" name="Huisstijl-balk-voor">
            <a:extLst>
              <a:ext uri="{FF2B5EF4-FFF2-40B4-BE49-F238E27FC236}">
                <a16:creationId xmlns:a16="http://schemas.microsoft.com/office/drawing/2014/main" id="{105EA7E9-0C88-1B7D-B58D-6BFBC0DB01A8}"/>
              </a:ext>
            </a:extLst>
          </p:cNvPr>
          <p:cNvSpPr>
            <a:spLocks/>
          </p:cNvSpPr>
          <p:nvPr userDrawn="1"/>
        </p:nvSpPr>
        <p:spPr bwMode="gray">
          <a:xfrm>
            <a:off x="0" y="6062662"/>
            <a:ext cx="12192000" cy="795338"/>
          </a:xfrm>
          <a:custGeom>
            <a:avLst/>
            <a:gdLst>
              <a:gd name="T0" fmla="*/ 0 w 7680"/>
              <a:gd name="T1" fmla="*/ 499 h 499"/>
              <a:gd name="T2" fmla="*/ 7680 w 7680"/>
              <a:gd name="T3" fmla="*/ 499 h 499"/>
              <a:gd name="T4" fmla="*/ 7680 w 7680"/>
              <a:gd name="T5" fmla="*/ 2 h 499"/>
              <a:gd name="T6" fmla="*/ 0 w 7680"/>
              <a:gd name="T7" fmla="*/ 0 h 499"/>
              <a:gd name="T8" fmla="*/ 0 w 7680"/>
              <a:gd name="T9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499">
                <a:moveTo>
                  <a:pt x="0" y="499"/>
                </a:moveTo>
                <a:cubicBezTo>
                  <a:pt x="7680" y="499"/>
                  <a:pt x="7680" y="499"/>
                  <a:pt x="7680" y="499"/>
                </a:cubicBezTo>
                <a:cubicBezTo>
                  <a:pt x="7680" y="2"/>
                  <a:pt x="7680" y="2"/>
                  <a:pt x="7680" y="2"/>
                </a:cubicBezTo>
                <a:cubicBezTo>
                  <a:pt x="5122" y="142"/>
                  <a:pt x="2558" y="141"/>
                  <a:pt x="0" y="0"/>
                </a:cubicBezTo>
                <a:lnTo>
                  <a:pt x="0" y="499"/>
                </a:lnTo>
                <a:close/>
              </a:path>
            </a:pathLst>
          </a:custGeom>
          <a:gradFill flip="none" rotWithShape="1">
            <a:gsLst>
              <a:gs pos="20000">
                <a:srgbClr val="C10538"/>
              </a:gs>
              <a:gs pos="50000">
                <a:srgbClr val="8C2383"/>
              </a:gs>
              <a:gs pos="80000">
                <a:srgbClr val="2B599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Logo NFU">
            <a:extLst>
              <a:ext uri="{FF2B5EF4-FFF2-40B4-BE49-F238E27FC236}">
                <a16:creationId xmlns:a16="http://schemas.microsoft.com/office/drawing/2014/main" id="{CAAD7BB4-FF97-40A8-8F8C-DE3D4E4CB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406800" y="406800"/>
            <a:ext cx="3190950" cy="655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10956C-FB62-488D-84AA-5CAE8186337E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1152000" y="2242800"/>
            <a:ext cx="5688000" cy="216000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4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8E19B-4D7B-4452-9C20-857F01F3B4C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1170000" y="4680000"/>
            <a:ext cx="5688000" cy="1080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3" name="Tijdelijke aanduiding voor afbeelding 6">
            <a:extLst>
              <a:ext uri="{FF2B5EF4-FFF2-40B4-BE49-F238E27FC236}">
                <a16:creationId xmlns:a16="http://schemas.microsoft.com/office/drawing/2014/main" id="{9B29A58C-5E52-EE7C-E345-03D05FB7FD74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4225" y="-1"/>
            <a:ext cx="5057775" cy="6229350"/>
          </a:xfrm>
          <a:custGeom>
            <a:avLst/>
            <a:gdLst>
              <a:gd name="connsiteX0" fmla="*/ 0 w 5057775"/>
              <a:gd name="connsiteY0" fmla="*/ 0 h 6229350"/>
              <a:gd name="connsiteX1" fmla="*/ 5057775 w 5057775"/>
              <a:gd name="connsiteY1" fmla="*/ 0 h 6229350"/>
              <a:gd name="connsiteX2" fmla="*/ 5057775 w 5057775"/>
              <a:gd name="connsiteY2" fmla="*/ 6069013 h 6229350"/>
              <a:gd name="connsiteX3" fmla="*/ 82524 w 5057775"/>
              <a:gd name="connsiteY3" fmla="*/ 6229350 h 6229350"/>
              <a:gd name="connsiteX4" fmla="*/ 0 w 5057775"/>
              <a:gd name="connsiteY4" fmla="*/ 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775" h="6229350">
                <a:moveTo>
                  <a:pt x="0" y="0"/>
                </a:moveTo>
                <a:lnTo>
                  <a:pt x="5057775" y="0"/>
                </a:lnTo>
                <a:cubicBezTo>
                  <a:pt x="5057775" y="0"/>
                  <a:pt x="5057775" y="0"/>
                  <a:pt x="5057775" y="6069013"/>
                </a:cubicBezTo>
                <a:cubicBezTo>
                  <a:pt x="3400945" y="6159500"/>
                  <a:pt x="1742528" y="6213475"/>
                  <a:pt x="82524" y="6229350"/>
                </a:cubicBezTo>
                <a:cubicBezTo>
                  <a:pt x="230115" y="4178300"/>
                  <a:pt x="190440" y="1512888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720000" tIns="108000" rIns="720000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9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76240-F4D7-4422-A04A-7FFEBBC5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2242800"/>
            <a:ext cx="10080000" cy="2160000"/>
          </a:xfrm>
        </p:spPr>
        <p:txBody>
          <a:bodyPr anchor="t" anchorCtr="0"/>
          <a:lstStyle>
            <a:lvl1pPr>
              <a:lnSpc>
                <a:spcPct val="85000"/>
              </a:lnSpc>
              <a:defRPr sz="4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4142FC-BE76-4355-B99C-697FDCB21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4824000"/>
            <a:ext cx="10080000" cy="900000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438D46C-465F-C8F2-CC21-091B40DE36D2}"/>
              </a:ext>
            </a:extLst>
          </p:cNvPr>
          <p:cNvSpPr>
            <a:spLocks/>
          </p:cNvSpPr>
          <p:nvPr userDrawn="1"/>
        </p:nvSpPr>
        <p:spPr bwMode="gray">
          <a:xfrm>
            <a:off x="0" y="6062400"/>
            <a:ext cx="12193200" cy="258763"/>
          </a:xfrm>
          <a:custGeom>
            <a:avLst/>
            <a:gdLst>
              <a:gd name="T0" fmla="*/ 0 w 7680"/>
              <a:gd name="T1" fmla="*/ 22 h 163"/>
              <a:gd name="T2" fmla="*/ 7680 w 7680"/>
              <a:gd name="T3" fmla="*/ 23 h 163"/>
              <a:gd name="T4" fmla="*/ 7680 w 7680"/>
              <a:gd name="T5" fmla="*/ 2 h 163"/>
              <a:gd name="T6" fmla="*/ 0 w 7680"/>
              <a:gd name="T7" fmla="*/ 0 h 163"/>
              <a:gd name="T8" fmla="*/ 0 w 7680"/>
              <a:gd name="T9" fmla="*/ 2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63">
                <a:moveTo>
                  <a:pt x="0" y="22"/>
                </a:moveTo>
                <a:cubicBezTo>
                  <a:pt x="2558" y="162"/>
                  <a:pt x="5122" y="163"/>
                  <a:pt x="7680" y="23"/>
                </a:cubicBezTo>
                <a:cubicBezTo>
                  <a:pt x="7680" y="2"/>
                  <a:pt x="7680" y="2"/>
                  <a:pt x="7680" y="2"/>
                </a:cubicBezTo>
                <a:cubicBezTo>
                  <a:pt x="5122" y="142"/>
                  <a:pt x="2558" y="141"/>
                  <a:pt x="0" y="0"/>
                </a:cubicBezTo>
                <a:lnTo>
                  <a:pt x="0" y="22"/>
                </a:lnTo>
                <a:close/>
              </a:path>
            </a:pathLst>
          </a:custGeom>
          <a:gradFill flip="none" rotWithShape="1">
            <a:gsLst>
              <a:gs pos="20000">
                <a:srgbClr val="C10538"/>
              </a:gs>
              <a:gs pos="50000">
                <a:srgbClr val="8C2383"/>
              </a:gs>
              <a:gs pos="80000">
                <a:srgbClr val="2B599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586863E-B848-A777-0481-4DB3716CA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130"/>
          <a:stretch/>
        </p:blipFill>
        <p:spPr>
          <a:xfrm>
            <a:off x="309600" y="493200"/>
            <a:ext cx="446400" cy="439200"/>
          </a:xfrm>
          <a:prstGeom prst="rect">
            <a:avLst/>
          </a:prstGeom>
        </p:spPr>
      </p:pic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C8D4B7FA-4902-245D-345A-562396B26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9DC7441E-2387-518B-9D52-AD9800DE9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91591864-412E-9752-4912-6629F8E10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9009-69EF-4B14-9AA8-B1C3D206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0000"/>
            <a:ext cx="756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C8294-8E33-4014-87C3-2CD2AE6D1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7" y="1376363"/>
            <a:ext cx="7560000" cy="4392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D55B6771-344D-A1A8-A0B6-56866DBA58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00075" y="0"/>
            <a:ext cx="2991924" cy="6189663"/>
          </a:xfrm>
          <a:custGeom>
            <a:avLst/>
            <a:gdLst>
              <a:gd name="connsiteX0" fmla="*/ 0 w 2991924"/>
              <a:gd name="connsiteY0" fmla="*/ 0 h 6189663"/>
              <a:gd name="connsiteX1" fmla="*/ 2991924 w 2991924"/>
              <a:gd name="connsiteY1" fmla="*/ 0 h 6189663"/>
              <a:gd name="connsiteX2" fmla="*/ 2991924 w 2991924"/>
              <a:gd name="connsiteY2" fmla="*/ 6069013 h 6189663"/>
              <a:gd name="connsiteX3" fmla="*/ 79404 w 2991924"/>
              <a:gd name="connsiteY3" fmla="*/ 6189663 h 6189663"/>
              <a:gd name="connsiteX4" fmla="*/ 0 w 2991924"/>
              <a:gd name="connsiteY4" fmla="*/ 0 h 618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1924" h="6189663">
                <a:moveTo>
                  <a:pt x="0" y="0"/>
                </a:moveTo>
                <a:lnTo>
                  <a:pt x="2991924" y="0"/>
                </a:lnTo>
                <a:cubicBezTo>
                  <a:pt x="2991924" y="0"/>
                  <a:pt x="2991924" y="0"/>
                  <a:pt x="2991924" y="6069013"/>
                </a:cubicBezTo>
                <a:cubicBezTo>
                  <a:pt x="2021613" y="6122988"/>
                  <a:pt x="1049714" y="6162676"/>
                  <a:pt x="79404" y="6189663"/>
                </a:cubicBezTo>
                <a:cubicBezTo>
                  <a:pt x="214389" y="4122738"/>
                  <a:pt x="193745" y="1498600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360000" tIns="108000" rIns="360000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F0571F-9C34-3EB7-C719-8D0CF6F23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92390E-5EB9-B15B-8D19-E17E61B62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BB04D46-4C66-25CE-A8F2-282ABE0CA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0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 met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DC5AD678-FEC9-3DF6-1359-BEA142277F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26399"/>
            <a:ext cx="12193200" cy="5531601"/>
          </a:xfrm>
          <a:custGeom>
            <a:avLst/>
            <a:gdLst>
              <a:gd name="connsiteX0" fmla="*/ 0 w 12193200"/>
              <a:gd name="connsiteY0" fmla="*/ 0 h 5531601"/>
              <a:gd name="connsiteX1" fmla="*/ 12192000 w 12193200"/>
              <a:gd name="connsiteY1" fmla="*/ 3185 h 5531601"/>
              <a:gd name="connsiteX2" fmla="*/ 12193200 w 12193200"/>
              <a:gd name="connsiteY2" fmla="*/ 5531601 h 5531601"/>
              <a:gd name="connsiteX3" fmla="*/ 0 w 12193200"/>
              <a:gd name="connsiteY3" fmla="*/ 5531601 h 553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00" h="5531601">
                <a:moveTo>
                  <a:pt x="0" y="0"/>
                </a:moveTo>
                <a:cubicBezTo>
                  <a:pt x="4041775" y="248401"/>
                  <a:pt x="8131175" y="226109"/>
                  <a:pt x="12192000" y="3185"/>
                </a:cubicBezTo>
                <a:lnTo>
                  <a:pt x="12193200" y="5531601"/>
                </a:lnTo>
                <a:lnTo>
                  <a:pt x="0" y="55316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0" tIns="360000" rIns="720000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2E4723-5F73-4B14-98AB-A637D549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ADC7D43-F130-A334-D7B0-7422DB2B1B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0" y="6069600"/>
            <a:ext cx="12191999" cy="205200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Lijn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54FEF73A-DC81-E975-CEB3-C2FB8098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27" y="6454798"/>
            <a:ext cx="433015" cy="2052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AEB523B-B6D3-B695-454C-2D55AD45375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55688" y="6443999"/>
            <a:ext cx="1800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datum d-m-</a:t>
            </a:r>
            <a:r>
              <a:rPr lang="nl-NL" dirty="0" err="1">
                <a:solidFill>
                  <a:schemeClr val="bg1"/>
                </a:solidFill>
              </a:rPr>
              <a:t>jjjj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39E3B35D-6B6D-4043-4F91-5EE35B91690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37377" y="6444000"/>
            <a:ext cx="208062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>
                <a:solidFill>
                  <a:schemeClr val="bg1"/>
                </a:solidFill>
              </a:rPr>
              <a:t>NFU-nummer</a:t>
            </a:r>
          </a:p>
        </p:txBody>
      </p:sp>
    </p:spTree>
    <p:extLst>
      <p:ext uri="{BB962C8B-B14F-4D97-AF65-F5344CB8AC3E}">
        <p14:creationId xmlns:p14="http://schemas.microsoft.com/office/powerpoint/2010/main" val="38251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CD417-1D83-40D1-8D82-83EC7849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0000"/>
            <a:ext cx="104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3ABD26-27B8-4844-8CCF-8E161116A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800" y="1376363"/>
            <a:ext cx="5004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A2E324-CD22-4160-BD3F-E8A3FE5B9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0800" y="1376363"/>
            <a:ext cx="5004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111FC71-0019-903C-0CDA-BBAE1B2F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8EA2BD7-F059-4F01-7F04-86B52A490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3D60354-9276-817F-057C-EFE9DE002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0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EF09C-8D4D-4A05-B95B-ACBF0982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0" y="360000"/>
            <a:ext cx="104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455E76-C9A4-4593-A1F6-184CED70F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375200"/>
            <a:ext cx="5004000" cy="288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E0A7A4-DF62-402C-A7BB-3A5A499D6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800" y="1915200"/>
            <a:ext cx="5004000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BD7F92-A867-48BE-91AD-CD54B80A7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0800" y="1375200"/>
            <a:ext cx="5004000" cy="288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F3ACAD9-96F5-40EC-BCF9-AD686B185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0800" y="1915200"/>
            <a:ext cx="5004000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C7C91962-8CC5-5CAA-0663-35F9A3E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0220F43-D6FF-94B9-FD32-1E5DD022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28C40A3B-4229-C881-3B37-3FC9D041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8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E4723-5F73-4B14-98AB-A637D549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DD319893-6B56-4BB9-68FB-52D86E9B7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27BB3506-5112-D143-1AE8-08B197B9F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9F295DE-541E-68C8-CA85-2EDD34D05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2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594F20-3391-45A2-9C5B-59FF3A51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60000"/>
            <a:ext cx="10440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366856-1FC3-4117-9151-80E258F4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1376363"/>
            <a:ext cx="10440000" cy="439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9423D08-95A2-4E8D-8959-9E79329FF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r="79130"/>
          <a:stretch/>
        </p:blipFill>
        <p:spPr>
          <a:xfrm>
            <a:off x="309600" y="493200"/>
            <a:ext cx="446400" cy="439200"/>
          </a:xfrm>
          <a:prstGeom prst="rect">
            <a:avLst/>
          </a:prstGeom>
        </p:spPr>
      </p:pic>
      <p:sp>
        <p:nvSpPr>
          <p:cNvPr id="16" name="Freeform 20">
            <a:extLst>
              <a:ext uri="{FF2B5EF4-FFF2-40B4-BE49-F238E27FC236}">
                <a16:creationId xmlns:a16="http://schemas.microsoft.com/office/drawing/2014/main" id="{69E9CB8E-DB77-BC12-23BB-D4B95748C556}"/>
              </a:ext>
            </a:extLst>
          </p:cNvPr>
          <p:cNvSpPr>
            <a:spLocks/>
          </p:cNvSpPr>
          <p:nvPr userDrawn="1"/>
        </p:nvSpPr>
        <p:spPr bwMode="auto">
          <a:xfrm>
            <a:off x="0" y="6065838"/>
            <a:ext cx="12193200" cy="258763"/>
          </a:xfrm>
          <a:custGeom>
            <a:avLst/>
            <a:gdLst>
              <a:gd name="T0" fmla="*/ 0 w 7680"/>
              <a:gd name="T1" fmla="*/ 22 h 163"/>
              <a:gd name="T2" fmla="*/ 7680 w 7680"/>
              <a:gd name="T3" fmla="*/ 23 h 163"/>
              <a:gd name="T4" fmla="*/ 7680 w 7680"/>
              <a:gd name="T5" fmla="*/ 2 h 163"/>
              <a:gd name="T6" fmla="*/ 0 w 7680"/>
              <a:gd name="T7" fmla="*/ 0 h 163"/>
              <a:gd name="T8" fmla="*/ 0 w 7680"/>
              <a:gd name="T9" fmla="*/ 2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63">
                <a:moveTo>
                  <a:pt x="0" y="22"/>
                </a:moveTo>
                <a:cubicBezTo>
                  <a:pt x="2558" y="162"/>
                  <a:pt x="5122" y="163"/>
                  <a:pt x="7680" y="23"/>
                </a:cubicBezTo>
                <a:cubicBezTo>
                  <a:pt x="7680" y="2"/>
                  <a:pt x="7680" y="2"/>
                  <a:pt x="7680" y="2"/>
                </a:cubicBezTo>
                <a:cubicBezTo>
                  <a:pt x="5122" y="142"/>
                  <a:pt x="2558" y="141"/>
                  <a:pt x="0" y="0"/>
                </a:cubicBezTo>
                <a:lnTo>
                  <a:pt x="0" y="22"/>
                </a:lnTo>
                <a:close/>
              </a:path>
            </a:pathLst>
          </a:custGeom>
          <a:gradFill flip="none" rotWithShape="1">
            <a:gsLst>
              <a:gs pos="20000">
                <a:srgbClr val="C10538"/>
              </a:gs>
              <a:gs pos="50000">
                <a:srgbClr val="8C2383"/>
              </a:gs>
              <a:gs pos="80000">
                <a:srgbClr val="2B599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E87348E6-AC1B-597E-FD52-19FA82827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074" y="6444000"/>
            <a:ext cx="1800000" cy="216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nl-NL" dirty="0"/>
              <a:t>datum d-m-</a:t>
            </a:r>
            <a:r>
              <a:rPr lang="nl-NL" dirty="0" err="1"/>
              <a:t>jjjj</a:t>
            </a:r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DF66FE50-3D72-C1AF-F515-BD044FADA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3690" y="6444000"/>
            <a:ext cx="208062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nl-NL"/>
              <a:t>NFU-nummer</a:t>
            </a:r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5EB0A83C-30F8-64AF-006D-9E6BFBAF8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687" y="6436430"/>
            <a:ext cx="525482" cy="22357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70FA92C-647D-4A93-BA19-7B47DAB6B78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0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2" r:id="rId5"/>
    <p:sldLayoutId id="2147483665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6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>
          <a:tab pos="2304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tabLst>
          <a:tab pos="2304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tabLst>
          <a:tab pos="230400" algn="l"/>
        </a:tabLs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tabLst>
          <a:tab pos="230400" algn="l"/>
        </a:tabLst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3312007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 bwMode="gray">
          <a:xfrm>
            <a:off x="758533" y="1678457"/>
            <a:ext cx="5847895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FF6DAD-9458-1623-45CD-935A55CA0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700" y="1985315"/>
            <a:ext cx="5035560" cy="1900883"/>
          </a:xfrm>
        </p:spPr>
        <p:txBody>
          <a:bodyPr/>
          <a:lstStyle/>
          <a:p>
            <a:pPr algn="ctr"/>
            <a:r>
              <a:rPr lang="nl-NL" sz="3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Patient</a:t>
            </a:r>
            <a:r>
              <a:rPr lang="nl-NL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nl-NL" sz="3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Experience</a:t>
            </a:r>
            <a:r>
              <a:rPr lang="nl-NL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Monitor (PEM) </a:t>
            </a:r>
            <a:r>
              <a:rPr lang="nl-NL" sz="3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embedded</a:t>
            </a:r>
            <a:r>
              <a:rPr lang="nl-NL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in Dutch University </a:t>
            </a:r>
            <a:r>
              <a:rPr lang="nl-NL" sz="3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hospitals</a:t>
            </a:r>
            <a:endParaRPr lang="nl-NL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19" y="427108"/>
            <a:ext cx="1874182" cy="660089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 bwMode="gray">
          <a:xfrm>
            <a:off x="758533" y="4302490"/>
            <a:ext cx="5847895" cy="1191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accent1"/>
                </a:solidFill>
              </a:rPr>
              <a:t>Manou Kessels &amp; Henk Jan Idema</a:t>
            </a:r>
          </a:p>
          <a:p>
            <a:pPr algn="ctr"/>
            <a:endParaRPr lang="nl-NL" sz="1600" b="1" dirty="0">
              <a:solidFill>
                <a:schemeClr val="accent1"/>
              </a:solidFill>
            </a:endParaRPr>
          </a:p>
          <a:p>
            <a:pPr algn="ctr"/>
            <a:r>
              <a:rPr lang="nl-NL" sz="1600" b="1" dirty="0">
                <a:solidFill>
                  <a:schemeClr val="accent1"/>
                </a:solidFill>
              </a:rPr>
              <a:t>2 OCTOBER 2025</a:t>
            </a:r>
          </a:p>
        </p:txBody>
      </p:sp>
    </p:spTree>
    <p:extLst>
      <p:ext uri="{BB962C8B-B14F-4D97-AF65-F5344CB8AC3E}">
        <p14:creationId xmlns:p14="http://schemas.microsoft.com/office/powerpoint/2010/main" val="8404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36B6E-F10E-28F6-BFD2-007BD4F7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PEM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success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3D11-7119-5739-BFF3-0B61EE4BA2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0EBCA-821E-209C-0D01-B8D15699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8" name="Afgeronde rechthoek 7"/>
          <p:cNvSpPr/>
          <p:nvPr/>
        </p:nvSpPr>
        <p:spPr bwMode="gray">
          <a:xfrm>
            <a:off x="1055687" y="1132350"/>
            <a:ext cx="6955703" cy="4712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  <a:p>
            <a:pPr lvl="1" algn="ctr"/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 bwMode="gray">
          <a:xfrm>
            <a:off x="3242898" y="968036"/>
            <a:ext cx="2581274" cy="53116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/>
              <a:t>Future</a:t>
            </a:r>
            <a:r>
              <a:rPr lang="nl-NL" sz="1600" b="1" dirty="0"/>
              <a:t> </a:t>
            </a:r>
            <a:r>
              <a:rPr lang="nl-NL" sz="1600" b="1" dirty="0" err="1"/>
              <a:t>priorities</a:t>
            </a:r>
            <a:endParaRPr lang="nl-NL" sz="1600" b="1" dirty="0"/>
          </a:p>
        </p:txBody>
      </p:sp>
      <p:sp>
        <p:nvSpPr>
          <p:cNvPr id="16" name="Afgeronde rechthoek 15"/>
          <p:cNvSpPr/>
          <p:nvPr/>
        </p:nvSpPr>
        <p:spPr bwMode="gray">
          <a:xfrm>
            <a:off x="2423671" y="1658781"/>
            <a:ext cx="4219729" cy="682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b="1" dirty="0" err="1">
                <a:solidFill>
                  <a:schemeClr val="bg1"/>
                </a:solidFill>
              </a:rPr>
              <a:t>Boosting</a:t>
            </a:r>
            <a:r>
              <a:rPr lang="nl-NL" b="1" dirty="0">
                <a:solidFill>
                  <a:schemeClr val="bg1"/>
                </a:solidFill>
              </a:rPr>
              <a:t> response </a:t>
            </a:r>
            <a:r>
              <a:rPr lang="nl-NL" b="1" dirty="0" err="1">
                <a:solidFill>
                  <a:schemeClr val="bg1"/>
                </a:solidFill>
              </a:rPr>
              <a:t>rates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 bwMode="gray">
          <a:xfrm>
            <a:off x="2423671" y="2502812"/>
            <a:ext cx="4219729" cy="682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b="1" dirty="0">
                <a:solidFill>
                  <a:schemeClr val="bg1"/>
                </a:solidFill>
              </a:rPr>
              <a:t>Translating questionnaires </a:t>
            </a:r>
            <a:r>
              <a:rPr lang="nl-NL" b="1" dirty="0" err="1">
                <a:solidFill>
                  <a:schemeClr val="bg1"/>
                </a:solidFill>
              </a:rPr>
              <a:t>for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  <a:sym typeface="Wingdings" panose="05000000000000000000" pitchFamily="2" charset="2"/>
              </a:rPr>
              <a:t>diversity</a:t>
            </a:r>
            <a:r>
              <a:rPr lang="nl-NL" b="1" dirty="0">
                <a:solidFill>
                  <a:schemeClr val="bg1"/>
                </a:solidFill>
                <a:sym typeface="Wingdings" panose="05000000000000000000" pitchFamily="2" charset="2"/>
              </a:rPr>
              <a:t> of </a:t>
            </a:r>
            <a:r>
              <a:rPr lang="nl-NL" b="1" dirty="0" err="1">
                <a:solidFill>
                  <a:schemeClr val="bg1"/>
                </a:solidFill>
                <a:sym typeface="Wingdings" panose="05000000000000000000" pitchFamily="2" charset="2"/>
              </a:rPr>
              <a:t>patient</a:t>
            </a:r>
            <a:r>
              <a:rPr lang="nl-NL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>
                <a:solidFill>
                  <a:schemeClr val="bg1"/>
                </a:solidFill>
                <a:sym typeface="Wingdings" panose="05000000000000000000" pitchFamily="2" charset="2"/>
              </a:rPr>
              <a:t>population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 bwMode="gray">
          <a:xfrm>
            <a:off x="2423671" y="3365673"/>
            <a:ext cx="4219729" cy="682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b="1" dirty="0" err="1">
                <a:solidFill>
                  <a:schemeClr val="bg1"/>
                </a:solidFill>
              </a:rPr>
              <a:t>Improving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text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mining</a:t>
            </a:r>
            <a:r>
              <a:rPr lang="nl-NL" b="1" dirty="0">
                <a:solidFill>
                  <a:schemeClr val="bg1"/>
                </a:solidFill>
              </a:rPr>
              <a:t> &amp; real-time dashboard</a:t>
            </a:r>
          </a:p>
        </p:txBody>
      </p:sp>
      <p:sp>
        <p:nvSpPr>
          <p:cNvPr id="19" name="Afgeronde rechthoek 18"/>
          <p:cNvSpPr/>
          <p:nvPr/>
        </p:nvSpPr>
        <p:spPr bwMode="gray">
          <a:xfrm>
            <a:off x="2423671" y="4228534"/>
            <a:ext cx="4219729" cy="682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b="1" dirty="0" err="1">
                <a:solidFill>
                  <a:schemeClr val="bg1"/>
                </a:solidFill>
              </a:rPr>
              <a:t>Creating</a:t>
            </a:r>
            <a:r>
              <a:rPr lang="nl-NL" b="1" dirty="0">
                <a:solidFill>
                  <a:schemeClr val="bg1"/>
                </a:solidFill>
              </a:rPr>
              <a:t> a question </a:t>
            </a:r>
            <a:r>
              <a:rPr lang="nl-NL" b="1" dirty="0" err="1">
                <a:solidFill>
                  <a:schemeClr val="bg1"/>
                </a:solidFill>
              </a:rPr>
              <a:t>library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4" name="Lachebekje 23"/>
          <p:cNvSpPr/>
          <p:nvPr/>
        </p:nvSpPr>
        <p:spPr bwMode="gray">
          <a:xfrm>
            <a:off x="9084603" y="4175510"/>
            <a:ext cx="1332000" cy="1332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5" name="Lachebekje 24"/>
          <p:cNvSpPr/>
          <p:nvPr/>
        </p:nvSpPr>
        <p:spPr bwMode="gray">
          <a:xfrm>
            <a:off x="9084603" y="2699673"/>
            <a:ext cx="1332000" cy="1332000"/>
          </a:xfrm>
          <a:prstGeom prst="smileyFace">
            <a:avLst>
              <a:gd name="adj" fmla="val 20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6" name="Lachebekje 25"/>
          <p:cNvSpPr/>
          <p:nvPr/>
        </p:nvSpPr>
        <p:spPr bwMode="gray">
          <a:xfrm>
            <a:off x="9084603" y="1223836"/>
            <a:ext cx="1332000" cy="1332000"/>
          </a:xfrm>
          <a:prstGeom prst="smileyFace">
            <a:avLst>
              <a:gd name="adj" fmla="val -465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14" name="Afgeronde rechthoek 13"/>
          <p:cNvSpPr/>
          <p:nvPr/>
        </p:nvSpPr>
        <p:spPr bwMode="gray">
          <a:xfrm>
            <a:off x="2423671" y="5036895"/>
            <a:ext cx="4219729" cy="682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NL" b="1" dirty="0">
                <a:solidFill>
                  <a:schemeClr val="bg1"/>
                </a:solidFill>
              </a:rPr>
              <a:t>Driver </a:t>
            </a:r>
            <a:r>
              <a:rPr lang="nl-NL" b="1" dirty="0" err="1">
                <a:solidFill>
                  <a:schemeClr val="bg1"/>
                </a:solidFill>
              </a:rPr>
              <a:t>for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quality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improvement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initiatives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Awareness &amp; Engagement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7" name="Rectangle 30"/>
          <p:cNvSpPr/>
          <p:nvPr/>
        </p:nvSpPr>
        <p:spPr>
          <a:xfrm>
            <a:off x="513474" y="2090895"/>
            <a:ext cx="2653200" cy="26515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Active promotion across UMC’s </a:t>
            </a:r>
          </a:p>
          <a:p>
            <a:pPr algn="ctr"/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i="1" dirty="0">
                <a:solidFill>
                  <a:schemeClr val="accent5">
                    <a:lumMod val="50000"/>
                  </a:schemeClr>
                </a:solidFill>
              </a:rPr>
              <a:t>via Intranet, newsletters and reports &amp; leadership presentations</a:t>
            </a:r>
          </a:p>
        </p:txBody>
      </p:sp>
      <p:sp>
        <p:nvSpPr>
          <p:cNvPr id="8" name="Rectangle 30"/>
          <p:cNvSpPr/>
          <p:nvPr/>
        </p:nvSpPr>
        <p:spPr>
          <a:xfrm>
            <a:off x="3335050" y="2090895"/>
            <a:ext cx="2653200" cy="265152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Results integrated in strategic quality reports</a:t>
            </a:r>
          </a:p>
        </p:txBody>
      </p:sp>
      <p:sp>
        <p:nvSpPr>
          <p:cNvPr id="9" name="Rectangle 30"/>
          <p:cNvSpPr/>
          <p:nvPr/>
        </p:nvSpPr>
        <p:spPr>
          <a:xfrm>
            <a:off x="6156626" y="2090895"/>
            <a:ext cx="2653200" cy="26515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Real-time dashboard accessible to all staff</a:t>
            </a:r>
          </a:p>
        </p:txBody>
      </p:sp>
      <p:sp>
        <p:nvSpPr>
          <p:cNvPr id="10" name="Rectangle 30"/>
          <p:cNvSpPr/>
          <p:nvPr/>
        </p:nvSpPr>
        <p:spPr>
          <a:xfrm>
            <a:off x="8978202" y="2090895"/>
            <a:ext cx="2653200" cy="265152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Annual symposium for PEM coordinators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 shared learning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Relevance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groups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7" name="Afgeronde rechthoek 6"/>
          <p:cNvSpPr/>
          <p:nvPr/>
        </p:nvSpPr>
        <p:spPr bwMode="gray">
          <a:xfrm>
            <a:off x="783381" y="1080000"/>
            <a:ext cx="4723802" cy="47975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b="1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Scalable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transferable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beyond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UMCs</a:t>
            </a:r>
            <a:endParaRPr lang="nl-NL" sz="20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In 2024: cooperation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between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NFU (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university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hospitals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)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and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NVZ (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general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hospitals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Adopted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by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33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general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hospitals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(in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addition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to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7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UMC’s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Growing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impact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across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Dutch </a:t>
            </a:r>
            <a:r>
              <a:rPr lang="nl-NL" sz="2000" dirty="0" err="1">
                <a:solidFill>
                  <a:schemeClr val="accent5"/>
                </a:solidFill>
                <a:sym typeface="Wingdings" panose="05000000000000000000" pitchFamily="2" charset="2"/>
              </a:rPr>
              <a:t>healthcare</a:t>
            </a:r>
            <a:r>
              <a:rPr lang="nl-NL" sz="2000" dirty="0">
                <a:solidFill>
                  <a:schemeClr val="accent5"/>
                </a:solidFill>
                <a:sym typeface="Wingdings" panose="05000000000000000000" pitchFamily="2" charset="2"/>
              </a:rPr>
              <a:t> system</a:t>
            </a:r>
          </a:p>
          <a:p>
            <a:endParaRPr lang="nl-NL" sz="2000" dirty="0">
              <a:solidFill>
                <a:schemeClr val="accent5"/>
              </a:solidFill>
            </a:endParaRPr>
          </a:p>
          <a:p>
            <a:pPr lvl="1"/>
            <a:endParaRPr lang="nl-NL" sz="20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NVZ - Expertisecentrum Verduurzaming Z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19" y="3713473"/>
            <a:ext cx="3210157" cy="22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086" y="2900359"/>
            <a:ext cx="1512697" cy="997527"/>
          </a:xfrm>
          <a:prstGeom prst="rect">
            <a:avLst/>
          </a:prstGeom>
        </p:spPr>
      </p:pic>
      <p:pic>
        <p:nvPicPr>
          <p:cNvPr id="20" name="Picture 2" descr="NFU - Expertisecentrum Verduurzaming Zor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24649" r="13788" b="25092"/>
          <a:stretch/>
        </p:blipFill>
        <p:spPr bwMode="auto">
          <a:xfrm>
            <a:off x="7003019" y="1037577"/>
            <a:ext cx="2996832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 bwMode="gray">
          <a:xfrm>
            <a:off x="5609706" y="4633382"/>
            <a:ext cx="4219729" cy="1074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 bwMode="gray">
          <a:xfrm>
            <a:off x="1840073" y="4062676"/>
            <a:ext cx="4219729" cy="10745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makes</a:t>
            </a:r>
            <a:r>
              <a:rPr lang="nl-NL" dirty="0"/>
              <a:t> </a:t>
            </a:r>
            <a:r>
              <a:rPr lang="nl-NL" dirty="0" err="1"/>
              <a:t>pem</a:t>
            </a:r>
            <a:r>
              <a:rPr lang="nl-NL" dirty="0"/>
              <a:t> stand out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8" name="Afgeronde rechthoek 7"/>
          <p:cNvSpPr/>
          <p:nvPr/>
        </p:nvSpPr>
        <p:spPr bwMode="gray">
          <a:xfrm>
            <a:off x="5609707" y="3220926"/>
            <a:ext cx="4219729" cy="1074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Afgeronde rechthoek 9"/>
          <p:cNvSpPr/>
          <p:nvPr/>
        </p:nvSpPr>
        <p:spPr bwMode="gray">
          <a:xfrm>
            <a:off x="1840073" y="2650220"/>
            <a:ext cx="4219729" cy="10745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 bwMode="gray">
          <a:xfrm>
            <a:off x="5609708" y="1808470"/>
            <a:ext cx="4219729" cy="1074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Afgeronde rechthoek 11"/>
          <p:cNvSpPr/>
          <p:nvPr/>
        </p:nvSpPr>
        <p:spPr bwMode="gray">
          <a:xfrm>
            <a:off x="1840074" y="1233979"/>
            <a:ext cx="4219729" cy="10745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 bwMode="gray">
          <a:xfrm>
            <a:off x="1840072" y="1617379"/>
            <a:ext cx="42197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National </a:t>
            </a:r>
            <a:r>
              <a:rPr lang="nl-NL" sz="2000" b="1" dirty="0" err="1">
                <a:solidFill>
                  <a:schemeClr val="bg1"/>
                </a:solidFill>
              </a:rPr>
              <a:t>scale</a:t>
            </a:r>
            <a:r>
              <a:rPr lang="nl-NL" sz="2000" b="1" dirty="0">
                <a:solidFill>
                  <a:schemeClr val="bg1"/>
                </a:solidFill>
              </a:rPr>
              <a:t> &amp; </a:t>
            </a:r>
            <a:r>
              <a:rPr lang="nl-NL" sz="2000" b="1" dirty="0" err="1">
                <a:solidFill>
                  <a:schemeClr val="bg1"/>
                </a:solidFill>
              </a:rPr>
              <a:t>reach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 bwMode="gray">
          <a:xfrm>
            <a:off x="1840072" y="4305570"/>
            <a:ext cx="42197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nl-NL" sz="2000" b="1" dirty="0">
                <a:solidFill>
                  <a:schemeClr val="bg1"/>
                </a:solidFill>
              </a:rPr>
              <a:t>Co-</a:t>
            </a:r>
            <a:r>
              <a:rPr lang="nl-NL" sz="2000" b="1" dirty="0" err="1">
                <a:solidFill>
                  <a:schemeClr val="bg1"/>
                </a:solidFill>
              </a:rPr>
              <a:t>created</a:t>
            </a:r>
            <a:r>
              <a:rPr lang="nl-NL" sz="2000" b="1" dirty="0">
                <a:solidFill>
                  <a:schemeClr val="bg1"/>
                </a:solidFill>
              </a:rPr>
              <a:t> </a:t>
            </a:r>
            <a:r>
              <a:rPr lang="nl-NL" sz="2000" b="1" dirty="0" err="1">
                <a:solidFill>
                  <a:schemeClr val="bg1"/>
                </a:solidFill>
              </a:rPr>
              <a:t>with</a:t>
            </a:r>
            <a:r>
              <a:rPr lang="nl-NL" sz="2000" b="1" dirty="0">
                <a:solidFill>
                  <a:schemeClr val="bg1"/>
                </a:solidFill>
              </a:rPr>
              <a:t> </a:t>
            </a:r>
            <a:r>
              <a:rPr lang="nl-NL" sz="2000" b="1" dirty="0" err="1">
                <a:solidFill>
                  <a:schemeClr val="bg1"/>
                </a:solidFill>
              </a:rPr>
              <a:t>patients</a:t>
            </a:r>
            <a:r>
              <a:rPr lang="nl-NL" sz="2000" b="1" dirty="0">
                <a:solidFill>
                  <a:schemeClr val="bg1"/>
                </a:solidFill>
              </a:rPr>
              <a:t> &amp; professionals</a:t>
            </a:r>
          </a:p>
        </p:txBody>
      </p:sp>
      <p:sp>
        <p:nvSpPr>
          <p:cNvPr id="22" name="Tekstvak 21"/>
          <p:cNvSpPr txBox="1"/>
          <p:nvPr/>
        </p:nvSpPr>
        <p:spPr bwMode="gray">
          <a:xfrm>
            <a:off x="1840071" y="3029835"/>
            <a:ext cx="42197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Real-time </a:t>
            </a:r>
            <a:r>
              <a:rPr lang="nl-NL" sz="2000" b="1" dirty="0" err="1">
                <a:solidFill>
                  <a:schemeClr val="bg1"/>
                </a:solidFill>
              </a:rPr>
              <a:t>insights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 bwMode="gray">
          <a:xfrm>
            <a:off x="5609706" y="2157269"/>
            <a:ext cx="42197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Inclusive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design</a:t>
            </a:r>
          </a:p>
        </p:txBody>
      </p:sp>
      <p:sp>
        <p:nvSpPr>
          <p:cNvPr id="24" name="Tekstvak 23"/>
          <p:cNvSpPr txBox="1"/>
          <p:nvPr/>
        </p:nvSpPr>
        <p:spPr bwMode="gray">
          <a:xfrm>
            <a:off x="5609705" y="3462523"/>
            <a:ext cx="42197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Standardised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core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+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locally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relevant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questions</a:t>
            </a:r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kstvak 24"/>
          <p:cNvSpPr txBox="1"/>
          <p:nvPr/>
        </p:nvSpPr>
        <p:spPr bwMode="gray">
          <a:xfrm>
            <a:off x="5609704" y="4876276"/>
            <a:ext cx="42197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Fosters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continuous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improvements</a:t>
            </a:r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points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7" name="Rectangle 30"/>
          <p:cNvSpPr/>
          <p:nvPr/>
        </p:nvSpPr>
        <p:spPr>
          <a:xfrm>
            <a:off x="2495688" y="1097834"/>
            <a:ext cx="2520000" cy="25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Collaborate early &amp; often with all stakeholders, including patients and healthcare professionals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8" name="Rectangle 30"/>
          <p:cNvSpPr/>
          <p:nvPr/>
        </p:nvSpPr>
        <p:spPr>
          <a:xfrm>
            <a:off x="5015688" y="1080000"/>
            <a:ext cx="2520000" cy="252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Build flexibility into national content to allow for local relevance</a:t>
            </a:r>
            <a:endParaRPr lang="en-US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30"/>
          <p:cNvSpPr/>
          <p:nvPr/>
        </p:nvSpPr>
        <p:spPr>
          <a:xfrm>
            <a:off x="7535688" y="1080000"/>
            <a:ext cx="2520000" cy="25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Embed patient experience data into quality systems</a:t>
            </a:r>
          </a:p>
        </p:txBody>
      </p:sp>
      <p:sp>
        <p:nvSpPr>
          <p:cNvPr id="10" name="Rectangle 30"/>
          <p:cNvSpPr/>
          <p:nvPr/>
        </p:nvSpPr>
        <p:spPr>
          <a:xfrm>
            <a:off x="7535688" y="3635668"/>
            <a:ext cx="2520000" cy="252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Ensure accessibility for patients of all literacy levels</a:t>
            </a:r>
          </a:p>
        </p:txBody>
      </p:sp>
      <p:sp>
        <p:nvSpPr>
          <p:cNvPr id="11" name="Rectangle 30"/>
          <p:cNvSpPr/>
          <p:nvPr/>
        </p:nvSpPr>
        <p:spPr>
          <a:xfrm>
            <a:off x="2495688" y="3635668"/>
            <a:ext cx="2520000" cy="252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Make results visible &amp; actionable for patients and staff</a:t>
            </a:r>
          </a:p>
        </p:txBody>
      </p:sp>
      <p:sp>
        <p:nvSpPr>
          <p:cNvPr id="12" name="Rectangle 30"/>
          <p:cNvSpPr/>
          <p:nvPr/>
        </p:nvSpPr>
        <p:spPr>
          <a:xfrm>
            <a:off x="5015688" y="3635668"/>
            <a:ext cx="2520000" cy="252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Maintain strong, cross-</a:t>
            </a:r>
            <a:r>
              <a:rPr lang="en-US" sz="1600" b="1" dirty="0" err="1">
                <a:solidFill>
                  <a:schemeClr val="bg1"/>
                </a:solidFill>
              </a:rPr>
              <a:t>organisational</a:t>
            </a:r>
            <a:r>
              <a:rPr lang="en-US" sz="1600" b="1" dirty="0">
                <a:solidFill>
                  <a:schemeClr val="bg1"/>
                </a:solidFill>
              </a:rPr>
              <a:t>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1976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 bwMode="gray">
          <a:xfrm>
            <a:off x="1941187" y="1646512"/>
            <a:ext cx="7045037" cy="35905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5B98CE-880F-6943-07F5-21C58CDE5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377" y="2338496"/>
            <a:ext cx="6354655" cy="1385222"/>
          </a:xfrm>
        </p:spPr>
        <p:txBody>
          <a:bodyPr/>
          <a:lstStyle/>
          <a:p>
            <a:pPr algn="ctr"/>
            <a:r>
              <a:rPr lang="nl-NL" sz="4000" dirty="0" err="1">
                <a:solidFill>
                  <a:schemeClr val="bg1"/>
                </a:solidFill>
              </a:rPr>
              <a:t>Thank</a:t>
            </a:r>
            <a:r>
              <a:rPr lang="nl-NL" sz="4000" dirty="0">
                <a:solidFill>
                  <a:schemeClr val="bg1"/>
                </a:solidFill>
              </a:rPr>
              <a:t> </a:t>
            </a:r>
            <a:r>
              <a:rPr lang="nl-NL" sz="4000" dirty="0" err="1">
                <a:solidFill>
                  <a:schemeClr val="bg1"/>
                </a:solidFill>
              </a:rPr>
              <a:t>you</a:t>
            </a:r>
            <a:r>
              <a:rPr lang="nl-NL" sz="4000" dirty="0">
                <a:solidFill>
                  <a:schemeClr val="bg1"/>
                </a:solidFill>
              </a:rPr>
              <a:t> </a:t>
            </a:r>
            <a:r>
              <a:rPr lang="nl-NL" sz="4000" dirty="0" err="1">
                <a:solidFill>
                  <a:schemeClr val="bg1"/>
                </a:solidFill>
              </a:rPr>
              <a:t>for</a:t>
            </a:r>
            <a:r>
              <a:rPr lang="nl-NL" sz="4000" dirty="0">
                <a:solidFill>
                  <a:schemeClr val="bg1"/>
                </a:solidFill>
              </a:rPr>
              <a:t> </a:t>
            </a:r>
            <a:r>
              <a:rPr lang="nl-NL" sz="4000" dirty="0" err="1">
                <a:solidFill>
                  <a:schemeClr val="bg1"/>
                </a:solidFill>
              </a:rPr>
              <a:t>your</a:t>
            </a:r>
            <a:r>
              <a:rPr lang="nl-NL" sz="4000" dirty="0">
                <a:solidFill>
                  <a:schemeClr val="bg1"/>
                </a:solidFill>
              </a:rPr>
              <a:t> attention!</a:t>
            </a:r>
            <a:br>
              <a:rPr lang="nl-NL" sz="4000" dirty="0">
                <a:solidFill>
                  <a:schemeClr val="bg1"/>
                </a:solidFill>
              </a:rPr>
            </a:br>
            <a:br>
              <a:rPr lang="nl-NL" sz="40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Are </a:t>
            </a:r>
            <a:r>
              <a:rPr lang="nl-NL" sz="2400" dirty="0" err="1">
                <a:solidFill>
                  <a:schemeClr val="bg1"/>
                </a:solidFill>
              </a:rPr>
              <a:t>there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any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questions</a:t>
            </a:r>
            <a:r>
              <a:rPr lang="nl-NL" sz="24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19" y="427108"/>
            <a:ext cx="1874182" cy="6600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673" y="3938837"/>
            <a:ext cx="2743200" cy="205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5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11" y="2728500"/>
            <a:ext cx="3422076" cy="1205259"/>
          </a:xfrm>
          <a:prstGeom prst="rect">
            <a:avLst/>
          </a:prstGeom>
        </p:spPr>
      </p:pic>
      <p:pic>
        <p:nvPicPr>
          <p:cNvPr id="2050" name="Picture 2" descr="NFU - Expertisecentrum Verduurzaming Zor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24648" r="13788" b="26081"/>
          <a:stretch/>
        </p:blipFill>
        <p:spPr bwMode="auto">
          <a:xfrm>
            <a:off x="900652" y="2599328"/>
            <a:ext cx="2996832" cy="1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unthaak 1"/>
          <p:cNvSpPr/>
          <p:nvPr/>
        </p:nvSpPr>
        <p:spPr bwMode="gray">
          <a:xfrm>
            <a:off x="4530434" y="525543"/>
            <a:ext cx="2712027" cy="5455227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Afgeronde rechthoek 10"/>
          <p:cNvSpPr/>
          <p:nvPr/>
        </p:nvSpPr>
        <p:spPr bwMode="gray">
          <a:xfrm>
            <a:off x="4646523" y="1440209"/>
            <a:ext cx="1423555" cy="488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New name</a:t>
            </a:r>
          </a:p>
        </p:txBody>
      </p:sp>
      <p:sp>
        <p:nvSpPr>
          <p:cNvPr id="12" name="Afgeronde rechthoek 11"/>
          <p:cNvSpPr/>
          <p:nvPr/>
        </p:nvSpPr>
        <p:spPr bwMode="gray">
          <a:xfrm>
            <a:off x="5818906" y="1976004"/>
            <a:ext cx="1423555" cy="488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New logo</a:t>
            </a:r>
          </a:p>
        </p:txBody>
      </p:sp>
      <p:sp>
        <p:nvSpPr>
          <p:cNvPr id="13" name="Afgeronde rechthoek 12"/>
          <p:cNvSpPr/>
          <p:nvPr/>
        </p:nvSpPr>
        <p:spPr bwMode="gray">
          <a:xfrm>
            <a:off x="4530434" y="4831194"/>
            <a:ext cx="2053723" cy="71537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35607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gray">
          <a:xfrm>
            <a:off x="7232073" y="0"/>
            <a:ext cx="4959927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36B6E-F10E-28F6-BFD2-007BD4F7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NFU – Dutch </a:t>
            </a:r>
            <a:r>
              <a:rPr lang="nl-NL" dirty="0" err="1"/>
              <a:t>federation</a:t>
            </a:r>
            <a:r>
              <a:rPr lang="nl-NL" dirty="0"/>
              <a:t> of </a:t>
            </a:r>
            <a:br>
              <a:rPr lang="nl-NL" dirty="0"/>
            </a:br>
            <a:r>
              <a:rPr lang="nl-NL" dirty="0" err="1"/>
              <a:t>university</a:t>
            </a:r>
            <a:r>
              <a:rPr lang="nl-NL" dirty="0"/>
              <a:t> </a:t>
            </a:r>
            <a:r>
              <a:rPr lang="nl-NL" dirty="0" err="1"/>
              <a:t>medical</a:t>
            </a:r>
            <a:r>
              <a:rPr lang="nl-NL" dirty="0"/>
              <a:t> </a:t>
            </a:r>
            <a:r>
              <a:rPr lang="nl-NL" dirty="0" err="1"/>
              <a:t>centres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92719B-F325-715A-734F-40D2ACB80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7" y="1376363"/>
            <a:ext cx="5480196" cy="439240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100" dirty="0"/>
              <a:t>NFU</a:t>
            </a:r>
            <a:r>
              <a:rPr lang="nl-NL" sz="2100" b="1" dirty="0"/>
              <a:t> </a:t>
            </a:r>
            <a:r>
              <a:rPr lang="nl-NL" sz="2100" dirty="0" err="1"/>
              <a:t>represents</a:t>
            </a:r>
            <a:r>
              <a:rPr lang="nl-NL" sz="2100" dirty="0"/>
              <a:t> 7 </a:t>
            </a:r>
            <a:r>
              <a:rPr lang="nl-NL" sz="2100" dirty="0" err="1"/>
              <a:t>UMC’s</a:t>
            </a:r>
            <a:r>
              <a:rPr lang="nl-NL" sz="21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00" dirty="0" err="1"/>
              <a:t>Together</a:t>
            </a:r>
            <a:r>
              <a:rPr lang="nl-NL" sz="2100" dirty="0"/>
              <a:t> &gt;80,000 professionals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00" dirty="0" err="1"/>
              <a:t>Highly</a:t>
            </a:r>
            <a:r>
              <a:rPr lang="nl-NL" sz="2100" dirty="0"/>
              <a:t> </a:t>
            </a:r>
            <a:r>
              <a:rPr lang="nl-NL" sz="2100" dirty="0" err="1"/>
              <a:t>specialised</a:t>
            </a:r>
            <a:r>
              <a:rPr lang="nl-NL" sz="2100" dirty="0"/>
              <a:t> </a:t>
            </a:r>
            <a:r>
              <a:rPr lang="nl-NL" sz="2100" dirty="0" err="1"/>
              <a:t>patient</a:t>
            </a:r>
            <a:r>
              <a:rPr lang="nl-NL" sz="2100" dirty="0"/>
              <a:t> care, research &amp; </a:t>
            </a:r>
            <a:r>
              <a:rPr lang="nl-NL" sz="2100" dirty="0" err="1"/>
              <a:t>education</a:t>
            </a:r>
            <a:endParaRPr lang="nl-NL" sz="21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100" dirty="0"/>
              <a:t>National &amp; </a:t>
            </a:r>
            <a:r>
              <a:rPr lang="nl-NL" sz="2100" dirty="0" err="1"/>
              <a:t>international</a:t>
            </a:r>
            <a:r>
              <a:rPr lang="nl-NL" sz="2100" dirty="0"/>
              <a:t> </a:t>
            </a:r>
            <a:r>
              <a:rPr lang="nl-NL" sz="2100" dirty="0" err="1"/>
              <a:t>collaboration</a:t>
            </a:r>
            <a:endParaRPr lang="nl-NL" sz="21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100" dirty="0" err="1"/>
              <a:t>Innovations</a:t>
            </a:r>
            <a:r>
              <a:rPr lang="nl-NL" sz="2100" dirty="0"/>
              <a:t> in </a:t>
            </a:r>
            <a:r>
              <a:rPr lang="nl-NL" sz="2100" dirty="0" err="1"/>
              <a:t>quality</a:t>
            </a:r>
            <a:r>
              <a:rPr lang="nl-NL" sz="2100" dirty="0"/>
              <a:t>, </a:t>
            </a:r>
            <a:r>
              <a:rPr lang="nl-NL" sz="2100" dirty="0" err="1"/>
              <a:t>safety</a:t>
            </a:r>
            <a:r>
              <a:rPr lang="nl-NL" sz="2100" dirty="0"/>
              <a:t> &amp; </a:t>
            </a:r>
            <a:r>
              <a:rPr lang="nl-NL" sz="2100" dirty="0" err="1"/>
              <a:t>patient-centred</a:t>
            </a:r>
            <a:r>
              <a:rPr lang="nl-NL" sz="2100" dirty="0"/>
              <a:t> care</a:t>
            </a:r>
          </a:p>
          <a:p>
            <a:pPr lvl="2"/>
            <a:endParaRPr lang="nl-NL" sz="2400" dirty="0"/>
          </a:p>
          <a:p>
            <a:pPr lvl="2"/>
            <a:endParaRPr lang="nl-NL" sz="2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3D11-7119-5739-BFF3-0B61EE4BA2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0EBCA-821E-209C-0D01-B8D15699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894" y="1258116"/>
            <a:ext cx="4702283" cy="4334541"/>
          </a:xfrm>
          <a:prstGeom prst="rect">
            <a:avLst/>
          </a:prstGeom>
        </p:spPr>
      </p:pic>
      <p:pic>
        <p:nvPicPr>
          <p:cNvPr id="9" name="Graphic 44">
            <a:extLst>
              <a:ext uri="{FF2B5EF4-FFF2-40B4-BE49-F238E27FC236}">
                <a16:creationId xmlns:a16="http://schemas.microsoft.com/office/drawing/2014/main" id="{4F40CD2D-EB43-308B-7AEE-3A975020AB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816" y="1891822"/>
            <a:ext cx="685800" cy="685800"/>
          </a:xfrm>
          <a:prstGeom prst="rect">
            <a:avLst/>
          </a:prstGeom>
        </p:spPr>
      </p:pic>
      <p:pic>
        <p:nvPicPr>
          <p:cNvPr id="10" name="Graphic 38">
            <a:extLst>
              <a:ext uri="{FF2B5EF4-FFF2-40B4-BE49-F238E27FC236}">
                <a16:creationId xmlns:a16="http://schemas.microsoft.com/office/drawing/2014/main" id="{1074E79B-39EA-AE70-8AE5-C299F20C6DC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816" y="2630456"/>
            <a:ext cx="685800" cy="685800"/>
          </a:xfrm>
          <a:prstGeom prst="rect">
            <a:avLst/>
          </a:prstGeom>
        </p:spPr>
      </p:pic>
      <p:pic>
        <p:nvPicPr>
          <p:cNvPr id="11" name="Graphic 81">
            <a:extLst>
              <a:ext uri="{FF2B5EF4-FFF2-40B4-BE49-F238E27FC236}">
                <a16:creationId xmlns:a16="http://schemas.microsoft.com/office/drawing/2014/main" id="{D698E3FD-594D-FF32-CFF0-C984EA59777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816" y="1312396"/>
            <a:ext cx="685800" cy="685800"/>
          </a:xfrm>
          <a:prstGeom prst="rect">
            <a:avLst/>
          </a:prstGeom>
        </p:spPr>
      </p:pic>
      <p:pic>
        <p:nvPicPr>
          <p:cNvPr id="12" name="Graphic 53">
            <a:extLst>
              <a:ext uri="{FF2B5EF4-FFF2-40B4-BE49-F238E27FC236}">
                <a16:creationId xmlns:a16="http://schemas.microsoft.com/office/drawing/2014/main" id="{122D5163-C940-552D-744C-F03060C1143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8816" y="3425387"/>
            <a:ext cx="685800" cy="685800"/>
          </a:xfrm>
          <a:prstGeom prst="rect">
            <a:avLst/>
          </a:prstGeom>
        </p:spPr>
      </p:pic>
      <p:pic>
        <p:nvPicPr>
          <p:cNvPr id="13" name="Graphic 46">
            <a:extLst>
              <a:ext uri="{FF2B5EF4-FFF2-40B4-BE49-F238E27FC236}">
                <a16:creationId xmlns:a16="http://schemas.microsoft.com/office/drawing/2014/main" id="{6B8B210A-53F1-13E9-6451-7DE9CCBC258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9887" y="4164733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36B6E-F10E-28F6-BFD2-007BD4F7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of </a:t>
            </a:r>
            <a:r>
              <a:rPr lang="nl-NL" dirty="0" err="1"/>
              <a:t>innovation</a:t>
            </a:r>
            <a:r>
              <a:rPr lang="nl-NL" dirty="0"/>
              <a:t>: 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 monitor (PEM)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3D11-7119-5739-BFF3-0B61EE4BA2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0EBCA-821E-209C-0D01-B8D15699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Afgeronde rechthoek 6"/>
          <p:cNvSpPr/>
          <p:nvPr/>
        </p:nvSpPr>
        <p:spPr bwMode="gray">
          <a:xfrm>
            <a:off x="6197876" y="1173518"/>
            <a:ext cx="4026778" cy="48843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b="1" dirty="0" err="1">
                <a:solidFill>
                  <a:schemeClr val="accent5"/>
                </a:solidFill>
              </a:rPr>
              <a:t>Inclusive</a:t>
            </a:r>
            <a:r>
              <a:rPr lang="nl-NL" sz="2000" b="1" dirty="0">
                <a:solidFill>
                  <a:schemeClr val="accent5"/>
                </a:solidFill>
              </a:rPr>
              <a:t> design: 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short,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accesible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questionnaires</a:t>
            </a:r>
          </a:p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b="1" dirty="0" err="1">
                <a:solidFill>
                  <a:schemeClr val="accent5"/>
                </a:solidFill>
              </a:rPr>
              <a:t>Core</a:t>
            </a:r>
            <a:r>
              <a:rPr lang="nl-NL" sz="2000" b="1" dirty="0">
                <a:solidFill>
                  <a:schemeClr val="accent5"/>
                </a:solidFill>
              </a:rPr>
              <a:t> set questionnaires: 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adult IP + OP,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children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IP + OP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A&amp;E</a:t>
            </a:r>
          </a:p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en-US" sz="2000" b="1" dirty="0">
                <a:solidFill>
                  <a:schemeClr val="accent5"/>
                </a:solidFill>
              </a:rPr>
              <a:t>Real-time dashboard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enables staff to quickly take action based on patient input</a:t>
            </a:r>
            <a:endParaRPr lang="nl-NL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b="1" dirty="0" err="1">
                <a:solidFill>
                  <a:schemeClr val="accent5"/>
                </a:solidFill>
              </a:rPr>
              <a:t>Translation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progress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reach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broader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population</a:t>
            </a:r>
            <a:endParaRPr lang="nl-NL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Supports </a:t>
            </a:r>
            <a:r>
              <a:rPr lang="nl-NL" sz="2000" b="1" dirty="0" err="1">
                <a:solidFill>
                  <a:schemeClr val="accent5"/>
                </a:solidFill>
              </a:rPr>
              <a:t>quality</a:t>
            </a:r>
            <a:r>
              <a:rPr lang="nl-NL" sz="2000" b="1" dirty="0">
                <a:solidFill>
                  <a:schemeClr val="accent5"/>
                </a:solidFill>
              </a:rPr>
              <a:t> </a:t>
            </a:r>
            <a:r>
              <a:rPr lang="nl-NL" sz="2000" b="1" dirty="0" err="1">
                <a:solidFill>
                  <a:schemeClr val="accent5"/>
                </a:solidFill>
              </a:rPr>
              <a:t>improvement</a:t>
            </a:r>
            <a:r>
              <a:rPr lang="nl-NL" sz="2000" b="1" dirty="0">
                <a:solidFill>
                  <a:schemeClr val="accent5"/>
                </a:solidFill>
              </a:rPr>
              <a:t> 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national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, UMC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department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level)</a:t>
            </a:r>
          </a:p>
        </p:txBody>
      </p:sp>
      <p:sp>
        <p:nvSpPr>
          <p:cNvPr id="8" name="Afgeronde rechthoek 7"/>
          <p:cNvSpPr/>
          <p:nvPr/>
        </p:nvSpPr>
        <p:spPr bwMode="gray">
          <a:xfrm>
            <a:off x="1840074" y="1173518"/>
            <a:ext cx="4026778" cy="48843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b="1" dirty="0">
                <a:solidFill>
                  <a:schemeClr val="accent5"/>
                </a:solidFill>
              </a:rPr>
              <a:t>Nationwide </a:t>
            </a:r>
            <a:r>
              <a:rPr lang="nl-NL" sz="2000" b="1" dirty="0" err="1">
                <a:solidFill>
                  <a:schemeClr val="accent5"/>
                </a:solidFill>
              </a:rPr>
              <a:t>initiative</a:t>
            </a:r>
            <a:r>
              <a:rPr lang="nl-NL" sz="2000" b="1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since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2019</a:t>
            </a:r>
          </a:p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b="1" dirty="0" err="1">
                <a:solidFill>
                  <a:schemeClr val="accent5"/>
                </a:solidFill>
              </a:rPr>
              <a:t>Continuous</a:t>
            </a:r>
            <a:r>
              <a:rPr lang="nl-NL" sz="2000" b="1" dirty="0">
                <a:solidFill>
                  <a:schemeClr val="accent5"/>
                </a:solidFill>
              </a:rPr>
              <a:t> </a:t>
            </a:r>
            <a:r>
              <a:rPr lang="nl-NL" sz="2000" b="1" dirty="0" err="1">
                <a:solidFill>
                  <a:schemeClr val="accent5"/>
                </a:solidFill>
              </a:rPr>
              <a:t>measurement</a:t>
            </a:r>
            <a:r>
              <a:rPr lang="nl-NL" sz="2000" b="1" dirty="0">
                <a:solidFill>
                  <a:schemeClr val="accent5"/>
                </a:solidFill>
              </a:rPr>
              <a:t> 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patient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experiences</a:t>
            </a:r>
            <a:endParaRPr lang="nl-NL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b="1" dirty="0">
                <a:solidFill>
                  <a:schemeClr val="accent5"/>
                </a:solidFill>
              </a:rPr>
              <a:t>Shared </a:t>
            </a:r>
            <a:r>
              <a:rPr lang="nl-NL" sz="2000" b="1" dirty="0" err="1">
                <a:solidFill>
                  <a:schemeClr val="accent5"/>
                </a:solidFill>
              </a:rPr>
              <a:t>learning</a:t>
            </a:r>
            <a:r>
              <a:rPr lang="nl-NL" sz="2000" b="1" dirty="0">
                <a:solidFill>
                  <a:schemeClr val="accent5"/>
                </a:solidFill>
              </a:rPr>
              <a:t> &amp; </a:t>
            </a:r>
            <a:r>
              <a:rPr lang="nl-NL" sz="2000" b="1" dirty="0" err="1">
                <a:solidFill>
                  <a:schemeClr val="accent5"/>
                </a:solidFill>
              </a:rPr>
              <a:t>transparency</a:t>
            </a:r>
            <a:endParaRPr lang="nl-NL" sz="2000" b="1" dirty="0">
              <a:solidFill>
                <a:schemeClr val="accent5"/>
              </a:solidFill>
            </a:endParaRPr>
          </a:p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b="1" dirty="0">
                <a:solidFill>
                  <a:schemeClr val="accent5"/>
                </a:solidFill>
              </a:rPr>
              <a:t>Person-</a:t>
            </a:r>
            <a:r>
              <a:rPr lang="nl-NL" sz="2000" b="1" dirty="0" err="1">
                <a:solidFill>
                  <a:schemeClr val="accent5"/>
                </a:solidFill>
              </a:rPr>
              <a:t>centred</a:t>
            </a:r>
            <a:r>
              <a:rPr lang="nl-NL" sz="2000" b="1" dirty="0">
                <a:solidFill>
                  <a:schemeClr val="accent5"/>
                </a:solidFill>
              </a:rPr>
              <a:t> </a:t>
            </a:r>
            <a:r>
              <a:rPr lang="nl-NL" sz="2000" b="1" dirty="0" err="1">
                <a:solidFill>
                  <a:schemeClr val="accent5"/>
                </a:solidFill>
              </a:rPr>
              <a:t>themes</a:t>
            </a:r>
            <a:r>
              <a:rPr lang="nl-NL" sz="2000" b="1" dirty="0">
                <a:solidFill>
                  <a:schemeClr val="accent5"/>
                </a:solidFill>
              </a:rPr>
              <a:t> 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(e.g. trust,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, shared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decision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-making)</a:t>
            </a:r>
          </a:p>
          <a:p>
            <a:pPr marL="228600" lvl="1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Accesible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/>
                </a:solidFill>
              </a:rPr>
              <a:t>limited</a:t>
            </a:r>
            <a:r>
              <a:rPr lang="nl-NL" sz="2000" b="1" dirty="0">
                <a:solidFill>
                  <a:schemeClr val="accent5"/>
                </a:solidFill>
              </a:rPr>
              <a:t> health </a:t>
            </a:r>
            <a:r>
              <a:rPr lang="nl-NL" sz="2000" b="1" dirty="0" err="1">
                <a:solidFill>
                  <a:schemeClr val="accent5"/>
                </a:solidFill>
              </a:rPr>
              <a:t>literacy</a:t>
            </a:r>
            <a:r>
              <a:rPr lang="nl-NL" sz="2000" b="1" dirty="0">
                <a:solidFill>
                  <a:schemeClr val="accent5"/>
                </a:solidFill>
              </a:rPr>
              <a:t> levels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nl-NL" sz="2000" dirty="0" err="1">
                <a:solidFill>
                  <a:schemeClr val="accent6">
                    <a:lumMod val="75000"/>
                  </a:schemeClr>
                </a:solidFill>
              </a:rPr>
              <a:t>Pharos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66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36B6E-F10E-28F6-BFD2-007BD4F7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PEM real-time dashboard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92719B-F325-715A-734F-40D2ACB8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b="1" dirty="0"/>
          </a:p>
          <a:p>
            <a:pPr marL="457200" lvl="1" indent="0">
              <a:buNone/>
            </a:pPr>
            <a:endParaRPr lang="nl-NL" sz="2200" b="1" dirty="0"/>
          </a:p>
          <a:p>
            <a:pPr lvl="1"/>
            <a:endParaRPr lang="nl-NL" sz="2200" b="1" dirty="0"/>
          </a:p>
          <a:p>
            <a:pPr marL="457200" lvl="1" indent="0">
              <a:buNone/>
            </a:pPr>
            <a:r>
              <a:rPr lang="nl-NL" sz="2200" b="1" dirty="0"/>
              <a:t> </a:t>
            </a:r>
            <a:endParaRPr lang="nl-NL" sz="1600" dirty="0"/>
          </a:p>
          <a:p>
            <a:pPr marL="457200" lvl="1" indent="0">
              <a:buNone/>
            </a:pPr>
            <a:endParaRPr lang="nl-NL" sz="2000" dirty="0"/>
          </a:p>
          <a:p>
            <a:pPr lvl="1"/>
            <a:endParaRPr lang="nl-NL" sz="1800" dirty="0"/>
          </a:p>
          <a:p>
            <a:pPr lvl="2"/>
            <a:endParaRPr lang="nl-NL" sz="2400" dirty="0"/>
          </a:p>
          <a:p>
            <a:pPr lvl="2"/>
            <a:endParaRPr lang="nl-NL" sz="2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3D11-7119-5739-BFF3-0B61EE4BA2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0EBCA-821E-209C-0D01-B8D15699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8" name="Rechthoek 7"/>
          <p:cNvSpPr/>
          <p:nvPr/>
        </p:nvSpPr>
        <p:spPr bwMode="gray">
          <a:xfrm>
            <a:off x="4177145" y="1735019"/>
            <a:ext cx="7098064" cy="354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pic>
        <p:nvPicPr>
          <p:cNvPr id="5" name="Ontwerp zonder tit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3917" y="2114441"/>
            <a:ext cx="7090063" cy="3988160"/>
          </a:xfrm>
          <a:prstGeom prst="rect">
            <a:avLst/>
          </a:prstGeom>
        </p:spPr>
      </p:pic>
      <p:sp>
        <p:nvSpPr>
          <p:cNvPr id="10" name="Afgeronde rechthoek 9"/>
          <p:cNvSpPr/>
          <p:nvPr/>
        </p:nvSpPr>
        <p:spPr bwMode="gray">
          <a:xfrm>
            <a:off x="322118" y="2017500"/>
            <a:ext cx="3449782" cy="29763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endParaRPr lang="nl-NL" sz="1600" b="1" i="1" dirty="0">
              <a:solidFill>
                <a:schemeClr val="accent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 bwMode="gray">
          <a:xfrm>
            <a:off x="6279699" y="1299037"/>
            <a:ext cx="3409771" cy="6361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b="1" dirty="0"/>
              <a:t>Video real-time dashboard</a:t>
            </a:r>
            <a:endParaRPr lang="nl-NL" sz="1400" b="1" dirty="0"/>
          </a:p>
        </p:txBody>
      </p:sp>
      <p:sp>
        <p:nvSpPr>
          <p:cNvPr id="12" name="Tekstvak 11"/>
          <p:cNvSpPr txBox="1"/>
          <p:nvPr/>
        </p:nvSpPr>
        <p:spPr bwMode="gray">
          <a:xfrm>
            <a:off x="218209" y="2356849"/>
            <a:ext cx="3439391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algn="ctr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Closed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and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open-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ended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answers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dirty="0">
                <a:solidFill>
                  <a:schemeClr val="accent5"/>
                </a:solidFill>
              </a:rPr>
              <a:t>are </a:t>
            </a:r>
            <a:r>
              <a:rPr lang="nl-NL" sz="2000" dirty="0" err="1">
                <a:solidFill>
                  <a:schemeClr val="accent5"/>
                </a:solidFill>
              </a:rPr>
              <a:t>visible</a:t>
            </a:r>
            <a:r>
              <a:rPr lang="nl-NL" sz="2000" dirty="0">
                <a:solidFill>
                  <a:schemeClr val="accent5"/>
                </a:solidFill>
              </a:rPr>
              <a:t> in a </a:t>
            </a:r>
            <a:r>
              <a:rPr lang="nl-NL" sz="2000" dirty="0" err="1">
                <a:solidFill>
                  <a:schemeClr val="accent5"/>
                </a:solidFill>
              </a:rPr>
              <a:t>structured</a:t>
            </a:r>
            <a:r>
              <a:rPr lang="nl-NL" sz="2000" dirty="0">
                <a:solidFill>
                  <a:schemeClr val="accent5"/>
                </a:solidFill>
              </a:rPr>
              <a:t>, real-time dashboard</a:t>
            </a:r>
          </a:p>
          <a:p>
            <a:pPr marL="228600" lvl="1" algn="ctr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endParaRPr lang="nl-NL" sz="2000" dirty="0">
              <a:solidFill>
                <a:schemeClr val="accent5"/>
              </a:solidFill>
            </a:endParaRPr>
          </a:p>
          <a:p>
            <a:pPr marL="228600" lvl="1" algn="ctr">
              <a:spcBef>
                <a:spcPts val="600"/>
              </a:spcBef>
              <a:buClr>
                <a:schemeClr val="accent1"/>
              </a:buClr>
              <a:tabLst>
                <a:tab pos="230400" algn="l"/>
              </a:tabLst>
            </a:pPr>
            <a:r>
              <a:rPr lang="nl-NL" sz="1600" b="1" i="1" dirty="0" err="1">
                <a:solidFill>
                  <a:schemeClr val="accent1"/>
                </a:solidFill>
              </a:rPr>
              <a:t>Since</a:t>
            </a:r>
            <a:r>
              <a:rPr lang="nl-NL" sz="1600" b="1" i="1" dirty="0">
                <a:solidFill>
                  <a:schemeClr val="accent1"/>
                </a:solidFill>
              </a:rPr>
              <a:t> 2019, more </a:t>
            </a:r>
            <a:r>
              <a:rPr lang="nl-NL" sz="1600" b="1" i="1" dirty="0" err="1">
                <a:solidFill>
                  <a:schemeClr val="accent1"/>
                </a:solidFill>
              </a:rPr>
              <a:t>than</a:t>
            </a:r>
            <a:r>
              <a:rPr lang="nl-NL" sz="1600" b="1" i="1" dirty="0">
                <a:solidFill>
                  <a:schemeClr val="accent1"/>
                </a:solidFill>
              </a:rPr>
              <a:t> 1.5 </a:t>
            </a:r>
            <a:r>
              <a:rPr lang="nl-NL" sz="1600" b="1" i="1" dirty="0" err="1">
                <a:solidFill>
                  <a:schemeClr val="accent1"/>
                </a:solidFill>
              </a:rPr>
              <a:t>million</a:t>
            </a:r>
            <a:r>
              <a:rPr lang="nl-NL" sz="1600" b="1" i="1" dirty="0">
                <a:solidFill>
                  <a:schemeClr val="accent1"/>
                </a:solidFill>
              </a:rPr>
              <a:t> </a:t>
            </a:r>
            <a:r>
              <a:rPr lang="nl-NL" sz="1600" b="1" i="1" dirty="0" err="1">
                <a:solidFill>
                  <a:schemeClr val="accent1"/>
                </a:solidFill>
              </a:rPr>
              <a:t>patients</a:t>
            </a:r>
            <a:r>
              <a:rPr lang="nl-NL" sz="1600" b="1" i="1" dirty="0">
                <a:solidFill>
                  <a:schemeClr val="accent1"/>
                </a:solidFill>
              </a:rPr>
              <a:t> </a:t>
            </a:r>
            <a:r>
              <a:rPr lang="nl-NL" sz="1600" b="1" i="1" dirty="0" err="1">
                <a:solidFill>
                  <a:schemeClr val="accent1"/>
                </a:solidFill>
              </a:rPr>
              <a:t>participated</a:t>
            </a:r>
            <a:endParaRPr lang="nl-NL" sz="1600" b="1" i="1" dirty="0">
              <a:solidFill>
                <a:schemeClr val="accent1"/>
              </a:solidFill>
            </a:endParaRPr>
          </a:p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7961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gray">
          <a:xfrm>
            <a:off x="7269243" y="720000"/>
            <a:ext cx="4129185" cy="45125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36B6E-F10E-28F6-BFD2-007BD4F7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Development of new PEM </a:t>
            </a:r>
            <a:br>
              <a:rPr lang="nl-NL" dirty="0"/>
            </a:br>
            <a:r>
              <a:rPr lang="nl-NL" dirty="0"/>
              <a:t>questionnaires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3D11-7119-5739-BFF3-0B61EE4BA2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0EBCA-821E-209C-0D01-B8D15699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43" y="1245045"/>
            <a:ext cx="4129185" cy="4523727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 bwMode="gray">
          <a:xfrm>
            <a:off x="617535" y="1245045"/>
            <a:ext cx="6105383" cy="47975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Challenge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existing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PREMs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nl-NL" sz="2000" dirty="0" err="1">
                <a:solidFill>
                  <a:schemeClr val="accent5"/>
                </a:solidFill>
              </a:rPr>
              <a:t>often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too</a:t>
            </a:r>
            <a:r>
              <a:rPr lang="nl-NL" sz="2000" dirty="0">
                <a:solidFill>
                  <a:schemeClr val="accent5"/>
                </a:solidFill>
              </a:rPr>
              <a:t> long, </a:t>
            </a:r>
            <a:br>
              <a:rPr lang="nl-NL" sz="2000" dirty="0">
                <a:solidFill>
                  <a:schemeClr val="accent5"/>
                </a:solidFill>
              </a:rPr>
            </a:br>
            <a:r>
              <a:rPr lang="nl-NL" sz="2000" dirty="0">
                <a:solidFill>
                  <a:schemeClr val="accent5"/>
                </a:solidFill>
              </a:rPr>
              <a:t>complex or </a:t>
            </a:r>
            <a:r>
              <a:rPr lang="nl-NL" sz="2000" dirty="0" err="1">
                <a:solidFill>
                  <a:schemeClr val="accent5"/>
                </a:solidFill>
              </a:rPr>
              <a:t>lacking</a:t>
            </a:r>
            <a:r>
              <a:rPr lang="nl-NL" sz="2000" dirty="0">
                <a:solidFill>
                  <a:schemeClr val="accent5"/>
                </a:solidFill>
              </a:rPr>
              <a:t> impact</a:t>
            </a:r>
          </a:p>
          <a:p>
            <a:endParaRPr lang="nl-NL" sz="2000" dirty="0">
              <a:solidFill>
                <a:schemeClr val="accent5"/>
              </a:solidFill>
            </a:endParaRPr>
          </a:p>
          <a:p>
            <a:r>
              <a:rPr lang="nl-NL" sz="2000" dirty="0">
                <a:solidFill>
                  <a:schemeClr val="accent5"/>
                </a:solidFill>
              </a:rPr>
              <a:t>How PEM </a:t>
            </a:r>
            <a:r>
              <a:rPr lang="nl-NL" sz="2000" dirty="0" err="1">
                <a:solidFill>
                  <a:schemeClr val="accent5"/>
                </a:solidFill>
              </a:rPr>
              <a:t>addresses</a:t>
            </a:r>
            <a:r>
              <a:rPr lang="nl-NL" sz="2000" dirty="0">
                <a:solidFill>
                  <a:schemeClr val="accent5"/>
                </a:solidFill>
              </a:rPr>
              <a:t> these issues: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Standardisation</a:t>
            </a:r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Inclusivity</a:t>
            </a:r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5"/>
                </a:solidFill>
              </a:rPr>
              <a:t>Practical </a:t>
            </a:r>
            <a:r>
              <a:rPr lang="nl-NL" sz="2000" dirty="0" err="1">
                <a:solidFill>
                  <a:schemeClr val="accent5"/>
                </a:solidFill>
              </a:rPr>
              <a:t>use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for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improvement</a:t>
            </a:r>
            <a:endParaRPr lang="nl-NL" sz="20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accent5"/>
                </a:solidFill>
              </a:rPr>
              <a:t>Based</a:t>
            </a:r>
            <a:r>
              <a:rPr lang="nl-NL" sz="2000" dirty="0">
                <a:solidFill>
                  <a:schemeClr val="accent5"/>
                </a:solidFill>
              </a:rPr>
              <a:t> on 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Picker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Principles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dirty="0">
                <a:solidFill>
                  <a:schemeClr val="accent5"/>
                </a:solidFill>
              </a:rPr>
              <a:t>of Person-</a:t>
            </a:r>
            <a:r>
              <a:rPr lang="nl-NL" sz="2000" dirty="0" err="1">
                <a:solidFill>
                  <a:schemeClr val="accent5"/>
                </a:solidFill>
              </a:rPr>
              <a:t>Centred</a:t>
            </a:r>
            <a:r>
              <a:rPr lang="nl-NL" sz="2000" dirty="0">
                <a:solidFill>
                  <a:schemeClr val="accent5"/>
                </a:solidFill>
              </a:rPr>
              <a:t>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Short,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accessible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questionnaires </a:t>
            </a:r>
            <a:r>
              <a:rPr lang="nl-NL" sz="2000" dirty="0" err="1">
                <a:solidFill>
                  <a:schemeClr val="accent5"/>
                </a:solidFill>
              </a:rPr>
              <a:t>validated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with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patients</a:t>
            </a:r>
            <a:endParaRPr lang="nl-NL" sz="2000" dirty="0">
              <a:solidFill>
                <a:schemeClr val="accent5"/>
              </a:solidFill>
            </a:endParaRPr>
          </a:p>
          <a:p>
            <a:pPr lvl="1"/>
            <a:endParaRPr lang="nl-NL" sz="2000" dirty="0">
              <a:solidFill>
                <a:schemeClr val="accent5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 bwMode="gray">
          <a:xfrm>
            <a:off x="1688312" y="6368696"/>
            <a:ext cx="9174751" cy="337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10" name="Tekstvak 9"/>
          <p:cNvSpPr txBox="1"/>
          <p:nvPr/>
        </p:nvSpPr>
        <p:spPr bwMode="gray">
          <a:xfrm>
            <a:off x="1840074" y="6399195"/>
            <a:ext cx="93692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b="1" i="1" dirty="0">
                <a:solidFill>
                  <a:schemeClr val="accent5">
                    <a:lumMod val="75000"/>
                  </a:schemeClr>
                </a:solidFill>
              </a:rPr>
              <a:t>For more information, </a:t>
            </a:r>
            <a:r>
              <a:rPr lang="nl-NL" sz="900" b="1" i="1" dirty="0" err="1">
                <a:solidFill>
                  <a:schemeClr val="accent5">
                    <a:lumMod val="75000"/>
                  </a:schemeClr>
                </a:solidFill>
              </a:rPr>
              <a:t>see</a:t>
            </a:r>
            <a:r>
              <a:rPr lang="nl-NL" sz="9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900" b="1" i="1" dirty="0" err="1">
                <a:solidFill>
                  <a:schemeClr val="accent5">
                    <a:lumMod val="75000"/>
                  </a:schemeClr>
                </a:solidFill>
              </a:rPr>
              <a:t>article</a:t>
            </a:r>
            <a:r>
              <a:rPr lang="nl-NL" sz="900" b="1" i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nl-NL" sz="900" b="1" i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900" i="1" dirty="0">
                <a:hlinkClick r:id="rId4"/>
              </a:rPr>
              <a:t>Patient Experience Monitor (PEM): The Development of New Short-Form Picker Experience Questionnaires for Hospital Patients with a Wide Range of Literacy Levels – PubMed</a:t>
            </a:r>
            <a:r>
              <a:rPr lang="en-US" sz="900" i="1" dirty="0"/>
              <a:t> </a:t>
            </a:r>
            <a:endParaRPr lang="nl-NL" sz="900" i="1" dirty="0"/>
          </a:p>
        </p:txBody>
      </p:sp>
    </p:spTree>
    <p:extLst>
      <p:ext uri="{BB962C8B-B14F-4D97-AF65-F5344CB8AC3E}">
        <p14:creationId xmlns:p14="http://schemas.microsoft.com/office/powerpoint/2010/main" val="707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36B6E-F10E-28F6-BFD2-007BD4F7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Development of new PEM questionnaires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92719B-F325-715A-734F-40D2ACB80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901" y="5502717"/>
            <a:ext cx="6113574" cy="933713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lvl="2"/>
            <a:r>
              <a:rPr lang="en-US" sz="1200" i="1" dirty="0">
                <a:solidFill>
                  <a:schemeClr val="accent5"/>
                </a:solidFill>
              </a:rPr>
              <a:t>Further methodological details are available in the academic article referenced in </a:t>
            </a:r>
            <a:r>
              <a:rPr lang="nl-NL" sz="1200" i="1" dirty="0">
                <a:solidFill>
                  <a:schemeClr val="accent5"/>
                </a:solidFill>
              </a:rPr>
              <a:t>slide 4.</a:t>
            </a:r>
          </a:p>
          <a:p>
            <a:pPr marL="457200" lvl="1" indent="0">
              <a:buNone/>
            </a:pPr>
            <a:endParaRPr lang="nl-NL" sz="2000" dirty="0"/>
          </a:p>
          <a:p>
            <a:pPr lvl="1"/>
            <a:endParaRPr lang="nl-NL" sz="1800" dirty="0"/>
          </a:p>
          <a:p>
            <a:pPr lvl="2"/>
            <a:endParaRPr lang="nl-NL" sz="2400" dirty="0"/>
          </a:p>
          <a:p>
            <a:pPr lvl="2"/>
            <a:endParaRPr lang="nl-NL" sz="2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3D11-7119-5739-BFF3-0B61EE4BA2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0EBCA-821E-209C-0D01-B8D15699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7" name="Afgeronde rechthoek 6"/>
          <p:cNvSpPr/>
          <p:nvPr/>
        </p:nvSpPr>
        <p:spPr bwMode="gray">
          <a:xfrm>
            <a:off x="683649" y="3761856"/>
            <a:ext cx="3174726" cy="19526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5"/>
              </a:solidFill>
            </a:endParaRPr>
          </a:p>
          <a:p>
            <a:pPr algn="ctr"/>
            <a:r>
              <a:rPr lang="en-US" sz="1600" dirty="0">
                <a:solidFill>
                  <a:schemeClr val="accent5"/>
                </a:solidFill>
              </a:rPr>
              <a:t>Participated in </a:t>
            </a:r>
            <a:r>
              <a:rPr lang="en-US" sz="1600" b="1" dirty="0">
                <a:solidFill>
                  <a:schemeClr val="accent5"/>
                </a:solidFill>
              </a:rPr>
              <a:t>focus groups </a:t>
            </a:r>
            <a:r>
              <a:rPr lang="en-US" sz="1600" dirty="0">
                <a:solidFill>
                  <a:schemeClr val="accent5"/>
                </a:solidFill>
              </a:rPr>
              <a:t>&amp; </a:t>
            </a:r>
            <a:r>
              <a:rPr lang="en-US" sz="1600" b="1" dirty="0">
                <a:solidFill>
                  <a:schemeClr val="accent5"/>
                </a:solidFill>
              </a:rPr>
              <a:t>cognitive interviews</a:t>
            </a:r>
          </a:p>
          <a:p>
            <a:pPr algn="ctr"/>
            <a:endParaRPr lang="en-US" sz="1600" dirty="0">
              <a:solidFill>
                <a:schemeClr val="accent5"/>
              </a:solidFill>
            </a:endParaRPr>
          </a:p>
          <a:p>
            <a:pPr algn="ctr"/>
            <a:r>
              <a:rPr lang="en-US" sz="1600" dirty="0">
                <a:solidFill>
                  <a:schemeClr val="accent5"/>
                </a:solidFill>
              </a:rPr>
              <a:t>Ensured questions were </a:t>
            </a:r>
            <a:r>
              <a:rPr lang="en-US" sz="1600" b="1" dirty="0">
                <a:solidFill>
                  <a:schemeClr val="accent5"/>
                </a:solidFill>
              </a:rPr>
              <a:t>clear, relevant &amp; accessible</a:t>
            </a:r>
            <a:r>
              <a:rPr lang="en-US" sz="1600" dirty="0">
                <a:solidFill>
                  <a:schemeClr val="accent5"/>
                </a:solidFill>
              </a:rPr>
              <a:t> for diverse </a:t>
            </a:r>
            <a:r>
              <a:rPr lang="en-US" sz="1600" b="1" dirty="0">
                <a:solidFill>
                  <a:schemeClr val="accent5"/>
                </a:solidFill>
              </a:rPr>
              <a:t>literacy levels</a:t>
            </a:r>
          </a:p>
        </p:txBody>
      </p:sp>
      <p:sp>
        <p:nvSpPr>
          <p:cNvPr id="8" name="Afgeronde rechthoek 7"/>
          <p:cNvSpPr/>
          <p:nvPr/>
        </p:nvSpPr>
        <p:spPr bwMode="gray">
          <a:xfrm>
            <a:off x="4412381" y="3761856"/>
            <a:ext cx="3174726" cy="19526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5"/>
                </a:solidFill>
              </a:rPr>
              <a:t>Healthcare providers, </a:t>
            </a:r>
            <a:r>
              <a:rPr lang="en-US" sz="1600" dirty="0">
                <a:solidFill>
                  <a:schemeClr val="accent5"/>
                </a:solidFill>
              </a:rPr>
              <a:t>translators, quality managers, staff advisors from UMCs, </a:t>
            </a:r>
            <a:r>
              <a:rPr lang="en-US" sz="1600" b="1" dirty="0">
                <a:solidFill>
                  <a:schemeClr val="accent5"/>
                </a:solidFill>
              </a:rPr>
              <a:t>questionnaire experts, </a:t>
            </a:r>
            <a:r>
              <a:rPr lang="en-US" sz="1600" dirty="0">
                <a:solidFill>
                  <a:schemeClr val="accent5"/>
                </a:solidFill>
              </a:rPr>
              <a:t>representative from </a:t>
            </a:r>
            <a:r>
              <a:rPr lang="en-US" sz="1600" b="1" dirty="0">
                <a:solidFill>
                  <a:schemeClr val="accent5"/>
                </a:solidFill>
              </a:rPr>
              <a:t>Pharos</a:t>
            </a:r>
          </a:p>
        </p:txBody>
      </p:sp>
      <p:sp>
        <p:nvSpPr>
          <p:cNvPr id="9" name="Afgeronde rechthoek 8"/>
          <p:cNvSpPr/>
          <p:nvPr/>
        </p:nvSpPr>
        <p:spPr bwMode="gray">
          <a:xfrm>
            <a:off x="8139254" y="3761857"/>
            <a:ext cx="3174726" cy="19526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>
                <a:solidFill>
                  <a:schemeClr val="accent5"/>
                </a:solidFill>
              </a:rPr>
              <a:t>Final</a:t>
            </a:r>
            <a:r>
              <a:rPr lang="nl-NL" sz="1600" dirty="0">
                <a:solidFill>
                  <a:schemeClr val="accent5"/>
                </a:solidFill>
              </a:rPr>
              <a:t> </a:t>
            </a:r>
            <a:r>
              <a:rPr lang="nl-NL" sz="1600" dirty="0" err="1">
                <a:solidFill>
                  <a:schemeClr val="accent5"/>
                </a:solidFill>
              </a:rPr>
              <a:t>selection</a:t>
            </a:r>
            <a:r>
              <a:rPr lang="nl-NL" sz="1600" dirty="0">
                <a:solidFill>
                  <a:schemeClr val="accent5"/>
                </a:solidFill>
              </a:rPr>
              <a:t> of </a:t>
            </a:r>
            <a:r>
              <a:rPr lang="nl-NL" sz="1600" dirty="0" err="1">
                <a:solidFill>
                  <a:schemeClr val="accent5"/>
                </a:solidFill>
              </a:rPr>
              <a:t>questions</a:t>
            </a:r>
            <a:r>
              <a:rPr lang="nl-NL" sz="1600" dirty="0">
                <a:solidFill>
                  <a:schemeClr val="accent5"/>
                </a:solidFill>
              </a:rPr>
              <a:t> </a:t>
            </a:r>
            <a:r>
              <a:rPr lang="nl-NL" sz="1600" dirty="0" err="1">
                <a:solidFill>
                  <a:schemeClr val="accent5"/>
                </a:solidFill>
              </a:rPr>
              <a:t>translated</a:t>
            </a:r>
            <a:r>
              <a:rPr lang="nl-NL" sz="1600" dirty="0">
                <a:solidFill>
                  <a:schemeClr val="accent5"/>
                </a:solidFill>
              </a:rPr>
              <a:t> back </a:t>
            </a:r>
            <a:r>
              <a:rPr lang="nl-NL" sz="1600" dirty="0" err="1">
                <a:solidFill>
                  <a:schemeClr val="accent5"/>
                </a:solidFill>
              </a:rPr>
              <a:t>to</a:t>
            </a:r>
            <a:r>
              <a:rPr lang="nl-NL" sz="1600" dirty="0">
                <a:solidFill>
                  <a:schemeClr val="accent5"/>
                </a:solidFill>
              </a:rPr>
              <a:t> English </a:t>
            </a:r>
            <a:r>
              <a:rPr lang="nl-NL" sz="1600" b="1" dirty="0" err="1">
                <a:solidFill>
                  <a:schemeClr val="accent5"/>
                </a:solidFill>
              </a:rPr>
              <a:t>and</a:t>
            </a:r>
            <a:r>
              <a:rPr lang="nl-NL" sz="1600" b="1" dirty="0">
                <a:solidFill>
                  <a:schemeClr val="accent5"/>
                </a:solidFill>
              </a:rPr>
              <a:t> </a:t>
            </a:r>
            <a:r>
              <a:rPr lang="nl-NL" sz="1600" b="1" dirty="0" err="1">
                <a:solidFill>
                  <a:schemeClr val="accent5"/>
                </a:solidFill>
              </a:rPr>
              <a:t>approved</a:t>
            </a:r>
            <a:r>
              <a:rPr lang="nl-NL" sz="1600" b="1" dirty="0">
                <a:solidFill>
                  <a:schemeClr val="accent5"/>
                </a:solidFill>
              </a:rPr>
              <a:t> </a:t>
            </a:r>
            <a:r>
              <a:rPr lang="nl-NL" sz="1600" b="1" dirty="0" err="1">
                <a:solidFill>
                  <a:schemeClr val="accent5"/>
                </a:solidFill>
              </a:rPr>
              <a:t>by</a:t>
            </a:r>
            <a:r>
              <a:rPr lang="nl-NL" sz="1600" b="1" dirty="0">
                <a:solidFill>
                  <a:schemeClr val="accent5"/>
                </a:solidFill>
              </a:rPr>
              <a:t> Picker </a:t>
            </a:r>
            <a:r>
              <a:rPr lang="nl-NL" sz="1600" b="1" dirty="0" err="1">
                <a:solidFill>
                  <a:schemeClr val="accent5"/>
                </a:solidFill>
              </a:rPr>
              <a:t>Institute</a:t>
            </a:r>
            <a:endParaRPr lang="nl-NL" sz="1600" b="1" dirty="0">
              <a:solidFill>
                <a:schemeClr val="accent5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 bwMode="gray">
          <a:xfrm>
            <a:off x="1314667" y="3496354"/>
            <a:ext cx="1914549" cy="5311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/>
              <a:t>Patients</a:t>
            </a:r>
            <a:endParaRPr lang="nl-NL" sz="1600" b="1" dirty="0"/>
          </a:p>
        </p:txBody>
      </p:sp>
      <p:sp>
        <p:nvSpPr>
          <p:cNvPr id="12" name="Afgeronde rechthoek 11"/>
          <p:cNvSpPr/>
          <p:nvPr/>
        </p:nvSpPr>
        <p:spPr bwMode="gray">
          <a:xfrm>
            <a:off x="5041540" y="3496354"/>
            <a:ext cx="1914549" cy="5311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Expert panel</a:t>
            </a:r>
          </a:p>
        </p:txBody>
      </p:sp>
      <p:sp>
        <p:nvSpPr>
          <p:cNvPr id="13" name="Afgeronde rechthoek 12"/>
          <p:cNvSpPr/>
          <p:nvPr/>
        </p:nvSpPr>
        <p:spPr bwMode="gray">
          <a:xfrm>
            <a:off x="8769342" y="3496354"/>
            <a:ext cx="1914549" cy="5311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Picker </a:t>
            </a:r>
            <a:r>
              <a:rPr lang="nl-NL" sz="1600" b="1" dirty="0" err="1"/>
              <a:t>Institute</a:t>
            </a:r>
            <a:endParaRPr lang="nl-NL" sz="1600" b="1" dirty="0"/>
          </a:p>
        </p:txBody>
      </p:sp>
      <p:sp>
        <p:nvSpPr>
          <p:cNvPr id="14" name="Punthaak 13"/>
          <p:cNvSpPr/>
          <p:nvPr/>
        </p:nvSpPr>
        <p:spPr bwMode="gray">
          <a:xfrm>
            <a:off x="1014209" y="1942086"/>
            <a:ext cx="2342055" cy="101157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1400" b="1" dirty="0"/>
              <a:t>Question </a:t>
            </a:r>
            <a:r>
              <a:rPr lang="nl-NL" sz="1400" b="1" dirty="0" err="1"/>
              <a:t>selection</a:t>
            </a:r>
            <a:r>
              <a:rPr lang="nl-NL" sz="1400" b="1" dirty="0"/>
              <a:t>, </a:t>
            </a:r>
            <a:r>
              <a:rPr lang="nl-NL" sz="1400" b="1" dirty="0" err="1"/>
              <a:t>translation</a:t>
            </a:r>
            <a:r>
              <a:rPr lang="nl-NL" sz="1400" b="1" dirty="0"/>
              <a:t> &amp; </a:t>
            </a:r>
            <a:r>
              <a:rPr lang="nl-NL" sz="1400" b="1" dirty="0" err="1"/>
              <a:t>adaptation</a:t>
            </a:r>
            <a:endParaRPr lang="nl-NL" sz="1400" b="1" dirty="0"/>
          </a:p>
        </p:txBody>
      </p:sp>
      <p:sp>
        <p:nvSpPr>
          <p:cNvPr id="19" name="Punthaak 18"/>
          <p:cNvSpPr/>
          <p:nvPr/>
        </p:nvSpPr>
        <p:spPr bwMode="gray">
          <a:xfrm>
            <a:off x="3001247" y="1942086"/>
            <a:ext cx="2342055" cy="101157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1400" b="1" dirty="0"/>
              <a:t>Expert panel review</a:t>
            </a:r>
          </a:p>
        </p:txBody>
      </p:sp>
      <p:sp>
        <p:nvSpPr>
          <p:cNvPr id="10" name="Afgeronde rechthoek 9"/>
          <p:cNvSpPr/>
          <p:nvPr/>
        </p:nvSpPr>
        <p:spPr bwMode="gray">
          <a:xfrm>
            <a:off x="262072" y="1578424"/>
            <a:ext cx="1859292" cy="4619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Multi-step development </a:t>
            </a:r>
            <a:r>
              <a:rPr lang="nl-NL" sz="1200" b="1" dirty="0" err="1"/>
              <a:t>process</a:t>
            </a:r>
            <a:endParaRPr lang="nl-NL" sz="1200" b="1" dirty="0"/>
          </a:p>
        </p:txBody>
      </p:sp>
      <p:sp>
        <p:nvSpPr>
          <p:cNvPr id="20" name="Punthaak 19"/>
          <p:cNvSpPr/>
          <p:nvPr/>
        </p:nvSpPr>
        <p:spPr bwMode="gray">
          <a:xfrm>
            <a:off x="4988285" y="1942086"/>
            <a:ext cx="2342055" cy="101157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1400" b="1" dirty="0" err="1"/>
              <a:t>Cognitive</a:t>
            </a:r>
            <a:r>
              <a:rPr lang="nl-NL" sz="1400" b="1" dirty="0"/>
              <a:t> interviews </a:t>
            </a:r>
            <a:r>
              <a:rPr lang="nl-NL" sz="1400" b="1" dirty="0" err="1"/>
              <a:t>with</a:t>
            </a:r>
            <a:r>
              <a:rPr lang="nl-NL" sz="1400" b="1" dirty="0"/>
              <a:t> </a:t>
            </a:r>
            <a:r>
              <a:rPr lang="nl-NL" sz="1400" b="1" dirty="0" err="1"/>
              <a:t>patients</a:t>
            </a:r>
            <a:endParaRPr lang="nl-NL" sz="1400" b="1" dirty="0"/>
          </a:p>
        </p:txBody>
      </p:sp>
      <p:sp>
        <p:nvSpPr>
          <p:cNvPr id="21" name="Punthaak 20"/>
          <p:cNvSpPr/>
          <p:nvPr/>
        </p:nvSpPr>
        <p:spPr bwMode="gray">
          <a:xfrm>
            <a:off x="6975323" y="1935769"/>
            <a:ext cx="2386886" cy="101157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1400" b="1" dirty="0" err="1"/>
              <a:t>Psychometric</a:t>
            </a:r>
            <a:r>
              <a:rPr lang="nl-NL" sz="1400" b="1" dirty="0"/>
              <a:t> analysis</a:t>
            </a:r>
          </a:p>
        </p:txBody>
      </p:sp>
      <p:sp>
        <p:nvSpPr>
          <p:cNvPr id="22" name="Punthaak 21"/>
          <p:cNvSpPr/>
          <p:nvPr/>
        </p:nvSpPr>
        <p:spPr bwMode="gray">
          <a:xfrm>
            <a:off x="9007192" y="1942086"/>
            <a:ext cx="2342055" cy="101157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1400" b="1" dirty="0"/>
              <a:t>Member </a:t>
            </a:r>
            <a:r>
              <a:rPr lang="nl-NL" sz="1400" b="1" dirty="0" err="1"/>
              <a:t>checking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8469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36B6E-F10E-28F6-BFD2-007BD4F7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PEM Impact &amp; best </a:t>
            </a:r>
            <a:r>
              <a:rPr lang="nl-NL" dirty="0" err="1"/>
              <a:t>practices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3D11-7119-5739-BFF3-0B61EE4BA2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14" name="Afgeronde rechthoek 13"/>
          <p:cNvSpPr/>
          <p:nvPr/>
        </p:nvSpPr>
        <p:spPr bwMode="gray">
          <a:xfrm>
            <a:off x="685397" y="5174673"/>
            <a:ext cx="10854420" cy="7481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0EBCA-821E-209C-0D01-B8D15699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 bwMode="gray">
          <a:xfrm>
            <a:off x="968570" y="5333301"/>
            <a:ext cx="1028807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“Ask what matters, listen to what matters, do what matters.”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 bwMode="gray">
          <a:xfrm>
            <a:off x="685397" y="1755228"/>
            <a:ext cx="5242065" cy="32627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Measurable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outcomes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rich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insights</a:t>
            </a:r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NL" sz="2000" dirty="0" err="1">
                <a:solidFill>
                  <a:schemeClr val="accent5">
                    <a:lumMod val="75000"/>
                  </a:schemeClr>
                </a:solidFill>
              </a:rPr>
              <a:t>Trough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5">
                    <a:lumMod val="75000"/>
                  </a:schemeClr>
                </a:solidFill>
              </a:rPr>
              <a:t>collecting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nl-NL" sz="2000" dirty="0" err="1">
                <a:solidFill>
                  <a:schemeClr val="accent5">
                    <a:lumMod val="75000"/>
                  </a:schemeClr>
                </a:solidFill>
              </a:rPr>
              <a:t>using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5">
                    <a:lumMod val="75000"/>
                  </a:schemeClr>
                </a:solidFill>
              </a:rPr>
              <a:t>patient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 feedback (</a:t>
            </a:r>
            <a:r>
              <a:rPr lang="nl-NL" sz="2000" dirty="0" err="1">
                <a:solidFill>
                  <a:schemeClr val="accent5">
                    <a:lumMod val="75000"/>
                  </a:schemeClr>
                </a:solidFill>
              </a:rPr>
              <a:t>closed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 open </a:t>
            </a:r>
            <a:r>
              <a:rPr lang="nl-NL" sz="2000" dirty="0" err="1">
                <a:solidFill>
                  <a:schemeClr val="accent5">
                    <a:lumMod val="75000"/>
                  </a:schemeClr>
                </a:solidFill>
              </a:rPr>
              <a:t>questions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nl-NL" sz="2000" dirty="0">
              <a:solidFill>
                <a:schemeClr val="accent5"/>
              </a:solidFill>
            </a:endParaRPr>
          </a:p>
          <a:p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Annual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national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benchmark report</a:t>
            </a:r>
          </a:p>
          <a:p>
            <a:r>
              <a:rPr lang="nl-NL" sz="2000" dirty="0" err="1">
                <a:solidFill>
                  <a:schemeClr val="accent5"/>
                </a:solidFill>
              </a:rPr>
              <a:t>Variation</a:t>
            </a:r>
            <a:r>
              <a:rPr lang="nl-NL" sz="2000" dirty="0">
                <a:solidFill>
                  <a:schemeClr val="accent5"/>
                </a:solidFill>
              </a:rPr>
              <a:t>, best </a:t>
            </a:r>
            <a:r>
              <a:rPr lang="nl-NL" sz="2000" dirty="0" err="1">
                <a:solidFill>
                  <a:schemeClr val="accent5"/>
                </a:solidFill>
              </a:rPr>
              <a:t>practices</a:t>
            </a:r>
            <a:r>
              <a:rPr lang="nl-NL" sz="2000" dirty="0">
                <a:solidFill>
                  <a:schemeClr val="accent5"/>
                </a:solidFill>
              </a:rPr>
              <a:t> &amp; </a:t>
            </a:r>
            <a:r>
              <a:rPr lang="nl-NL" sz="2000" dirty="0" err="1">
                <a:solidFill>
                  <a:schemeClr val="accent5"/>
                </a:solidFill>
              </a:rPr>
              <a:t>improvement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areas</a:t>
            </a:r>
            <a:endParaRPr lang="nl-NL" sz="2000" dirty="0">
              <a:solidFill>
                <a:schemeClr val="accent5"/>
              </a:solidFill>
            </a:endParaRPr>
          </a:p>
          <a:p>
            <a:pPr lvl="1"/>
            <a:endParaRPr lang="nl-NL" sz="1600" dirty="0"/>
          </a:p>
        </p:txBody>
      </p:sp>
      <p:sp>
        <p:nvSpPr>
          <p:cNvPr id="9" name="Afgeronde rechthoek 8"/>
          <p:cNvSpPr/>
          <p:nvPr/>
        </p:nvSpPr>
        <p:spPr bwMode="gray">
          <a:xfrm>
            <a:off x="1706229" y="1267691"/>
            <a:ext cx="3200400" cy="7793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Impact </a:t>
            </a:r>
            <a:r>
              <a:rPr lang="nl-NL" sz="2000" b="1" dirty="0" err="1"/>
              <a:t>since</a:t>
            </a:r>
            <a:r>
              <a:rPr lang="nl-NL" sz="2000" b="1" dirty="0"/>
              <a:t> </a:t>
            </a:r>
            <a:r>
              <a:rPr lang="nl-NL" sz="2000" b="1" dirty="0" err="1"/>
              <a:t>implementation</a:t>
            </a:r>
            <a:endParaRPr lang="nl-NL" sz="2000" dirty="0"/>
          </a:p>
        </p:txBody>
      </p:sp>
      <p:sp>
        <p:nvSpPr>
          <p:cNvPr id="11" name="Afgeronde rechthoek 10"/>
          <p:cNvSpPr/>
          <p:nvPr/>
        </p:nvSpPr>
        <p:spPr bwMode="gray">
          <a:xfrm>
            <a:off x="6297752" y="1725751"/>
            <a:ext cx="5242065" cy="32627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dirty="0"/>
          </a:p>
          <a:p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Improved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communication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on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waiting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dirty="0">
                <a:solidFill>
                  <a:schemeClr val="accent5"/>
                </a:solidFill>
              </a:rPr>
              <a:t>in Radboud UMC, Amsterdam UMC &amp; Erasmus UMC</a:t>
            </a:r>
          </a:p>
          <a:p>
            <a:endParaRPr lang="nl-NL" sz="2000" dirty="0">
              <a:solidFill>
                <a:schemeClr val="accent5"/>
              </a:solidFill>
            </a:endParaRPr>
          </a:p>
          <a:p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Development of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text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2000" b="1" dirty="0" err="1">
                <a:solidFill>
                  <a:schemeClr val="accent5">
                    <a:lumMod val="75000"/>
                  </a:schemeClr>
                </a:solidFill>
              </a:rPr>
              <a:t>mining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 tool </a:t>
            </a:r>
            <a:r>
              <a:rPr lang="nl-NL" sz="2000" dirty="0" err="1">
                <a:solidFill>
                  <a:schemeClr val="accent5"/>
                </a:solidFill>
              </a:rPr>
              <a:t>for</a:t>
            </a:r>
            <a:r>
              <a:rPr lang="nl-NL" sz="2000" dirty="0">
                <a:solidFill>
                  <a:schemeClr val="accent5"/>
                </a:solidFill>
              </a:rPr>
              <a:t> large volume of responses </a:t>
            </a:r>
            <a:r>
              <a:rPr lang="nl-NL" sz="2000" dirty="0" err="1">
                <a:solidFill>
                  <a:schemeClr val="accent5"/>
                </a:solidFill>
              </a:rPr>
              <a:t>to</a:t>
            </a:r>
            <a:r>
              <a:rPr lang="nl-NL" sz="2000" dirty="0">
                <a:solidFill>
                  <a:schemeClr val="accent5"/>
                </a:solidFill>
              </a:rPr>
              <a:t> open-</a:t>
            </a:r>
            <a:r>
              <a:rPr lang="nl-NL" sz="2000" dirty="0" err="1">
                <a:solidFill>
                  <a:schemeClr val="accent5"/>
                </a:solidFill>
              </a:rPr>
              <a:t>ended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r>
              <a:rPr lang="nl-NL" sz="2000" dirty="0" err="1">
                <a:solidFill>
                  <a:schemeClr val="accent5"/>
                </a:solidFill>
              </a:rPr>
              <a:t>questions</a:t>
            </a:r>
            <a:endParaRPr lang="nl-NL" sz="2000" dirty="0">
              <a:solidFill>
                <a:schemeClr val="accent5"/>
              </a:solidFill>
            </a:endParaRPr>
          </a:p>
          <a:p>
            <a:pPr lvl="1"/>
            <a:endParaRPr lang="nl-NL" sz="1600" dirty="0"/>
          </a:p>
          <a:p>
            <a:pPr lvl="1"/>
            <a:endParaRPr lang="nl-NL" sz="1600" dirty="0"/>
          </a:p>
        </p:txBody>
      </p:sp>
      <p:sp>
        <p:nvSpPr>
          <p:cNvPr id="12" name="Afgeronde rechthoek 11"/>
          <p:cNvSpPr/>
          <p:nvPr/>
        </p:nvSpPr>
        <p:spPr bwMode="gray">
          <a:xfrm>
            <a:off x="7318584" y="1267691"/>
            <a:ext cx="3200400" cy="7793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Best </a:t>
            </a:r>
            <a:r>
              <a:rPr lang="nl-NL" sz="2000" b="1" dirty="0" err="1"/>
              <a:t>practices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3254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36B6E-F10E-28F6-BFD2-007BD4F7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PEM </a:t>
            </a:r>
            <a:r>
              <a:rPr lang="nl-NL" dirty="0" err="1"/>
              <a:t>Sustainability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3D11-7119-5739-BFF3-0B61EE4BA2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02-10-2025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0EBCA-821E-209C-0D01-B8D15699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0FA92C-647D-4A93-BA19-7B47DAB6B781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20" name="Rectangle 30"/>
          <p:cNvSpPr/>
          <p:nvPr/>
        </p:nvSpPr>
        <p:spPr>
          <a:xfrm>
            <a:off x="3689420" y="1106689"/>
            <a:ext cx="2653200" cy="26515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/>
                </a:solidFill>
              </a:rPr>
              <a:t>Embedded in </a:t>
            </a:r>
            <a:r>
              <a:rPr lang="en-US" sz="1600" b="1" dirty="0">
                <a:solidFill>
                  <a:schemeClr val="accent5"/>
                </a:solidFill>
              </a:rPr>
              <a:t>quality improvement systems </a:t>
            </a:r>
            <a:r>
              <a:rPr lang="en-US" sz="1600" dirty="0">
                <a:solidFill>
                  <a:schemeClr val="accent5"/>
                </a:solidFill>
              </a:rPr>
              <a:t>at </a:t>
            </a:r>
          </a:p>
          <a:p>
            <a:pPr algn="ctr"/>
            <a:r>
              <a:rPr lang="en-US" sz="1600" dirty="0">
                <a:solidFill>
                  <a:schemeClr val="accent5"/>
                </a:solidFill>
              </a:rPr>
              <a:t>all UMCs</a:t>
            </a:r>
          </a:p>
        </p:txBody>
      </p:sp>
      <p:sp>
        <p:nvSpPr>
          <p:cNvPr id="21" name="Rectangle 30"/>
          <p:cNvSpPr/>
          <p:nvPr/>
        </p:nvSpPr>
        <p:spPr>
          <a:xfrm>
            <a:off x="6208756" y="1106689"/>
            <a:ext cx="2653200" cy="26515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5"/>
                </a:solidFill>
              </a:rPr>
              <a:t>Annual review </a:t>
            </a:r>
            <a:r>
              <a:rPr lang="en-US" sz="1600" dirty="0">
                <a:solidFill>
                  <a:schemeClr val="accent5"/>
                </a:solidFill>
              </a:rPr>
              <a:t>&amp; </a:t>
            </a:r>
            <a:r>
              <a:rPr lang="en-US" sz="1600" b="1" dirty="0">
                <a:solidFill>
                  <a:schemeClr val="accent5"/>
                </a:solidFill>
              </a:rPr>
              <a:t>update PEM questionnaires</a:t>
            </a:r>
          </a:p>
          <a:p>
            <a:pPr algn="ctr"/>
            <a:endParaRPr lang="en-US" sz="1600" dirty="0">
              <a:solidFill>
                <a:schemeClr val="accent5"/>
              </a:solidFill>
            </a:endParaRPr>
          </a:p>
          <a:p>
            <a:pPr algn="ctr"/>
            <a:r>
              <a:rPr lang="en-US" sz="1600" dirty="0">
                <a:solidFill>
                  <a:schemeClr val="accent5"/>
                </a:solidFill>
              </a:rPr>
              <a:t>quantitative &amp; qualitative</a:t>
            </a:r>
          </a:p>
        </p:txBody>
      </p:sp>
      <p:sp>
        <p:nvSpPr>
          <p:cNvPr id="22" name="Rectangle 30"/>
          <p:cNvSpPr/>
          <p:nvPr/>
        </p:nvSpPr>
        <p:spPr>
          <a:xfrm>
            <a:off x="4949088" y="3377052"/>
            <a:ext cx="2653200" cy="265152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Continuous improvement process = PEM remains </a:t>
            </a:r>
            <a:r>
              <a:rPr lang="en-US" sz="1600" b="1" dirty="0">
                <a:solidFill>
                  <a:schemeClr val="bg1"/>
                </a:solidFill>
              </a:rPr>
              <a:t>dynamic, sustainable and inclusive</a:t>
            </a:r>
          </a:p>
        </p:txBody>
      </p:sp>
      <p:sp>
        <p:nvSpPr>
          <p:cNvPr id="23" name="Rectangle 30"/>
          <p:cNvSpPr/>
          <p:nvPr/>
        </p:nvSpPr>
        <p:spPr>
          <a:xfrm>
            <a:off x="5660088" y="2766138"/>
            <a:ext cx="1231200" cy="1230149"/>
          </a:xfrm>
          <a:prstGeom prst="ellipse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6885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FU_Thema">
  <a:themeElements>
    <a:clrScheme name="NFU_Colors_2022">
      <a:dk1>
        <a:srgbClr val="000000"/>
      </a:dk1>
      <a:lt1>
        <a:srgbClr val="FFFFFF"/>
      </a:lt1>
      <a:dk2>
        <a:srgbClr val="666669"/>
      </a:dk2>
      <a:lt2>
        <a:srgbClr val="EBEDED"/>
      </a:lt2>
      <a:accent1>
        <a:srgbClr val="C10538"/>
      </a:accent1>
      <a:accent2>
        <a:srgbClr val="ED87A3"/>
      </a:accent2>
      <a:accent3>
        <a:srgbClr val="8C2383"/>
      </a:accent3>
      <a:accent4>
        <a:srgbClr val="C596D4"/>
      </a:accent4>
      <a:accent5>
        <a:srgbClr val="2B5993"/>
      </a:accent5>
      <a:accent6>
        <a:srgbClr val="8FBDE3"/>
      </a:accent6>
      <a:hlink>
        <a:srgbClr val="C10538"/>
      </a:hlink>
      <a:folHlink>
        <a:srgbClr val="66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>
          <a:solidFill>
            <a:schemeClr val="tx1"/>
          </a:solidFill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FU.potx" id="{5D548614-902B-433E-B9ED-5B2131F0E06B}" vid="{1610A6F3-7217-4D53-9C24-EC1E83C8572E}"/>
    </a:ext>
  </a:extLst>
</a:theme>
</file>

<file path=ppt/theme/theme2.xml><?xml version="1.0" encoding="utf-8"?>
<a:theme xmlns:a="http://schemas.openxmlformats.org/drawingml/2006/main" name="Kantoorthema">
  <a:themeElements>
    <a:clrScheme name="NFU_Colors_2022">
      <a:dk1>
        <a:srgbClr val="000000"/>
      </a:dk1>
      <a:lt1>
        <a:srgbClr val="FFFFFF"/>
      </a:lt1>
      <a:dk2>
        <a:srgbClr val="666669"/>
      </a:dk2>
      <a:lt2>
        <a:srgbClr val="EBEDED"/>
      </a:lt2>
      <a:accent1>
        <a:srgbClr val="C10538"/>
      </a:accent1>
      <a:accent2>
        <a:srgbClr val="ED87A3"/>
      </a:accent2>
      <a:accent3>
        <a:srgbClr val="8C2383"/>
      </a:accent3>
      <a:accent4>
        <a:srgbClr val="C596D4"/>
      </a:accent4>
      <a:accent5>
        <a:srgbClr val="2B5993"/>
      </a:accent5>
      <a:accent6>
        <a:srgbClr val="8FBDE3"/>
      </a:accent6>
      <a:hlink>
        <a:srgbClr val="C10538"/>
      </a:hlink>
      <a:folHlink>
        <a:srgbClr val="66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>
          <a:solidFill>
            <a:schemeClr val="tx1"/>
          </a:solidFill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NFU_Colors_2022">
      <a:dk1>
        <a:srgbClr val="000000"/>
      </a:dk1>
      <a:lt1>
        <a:srgbClr val="FFFFFF"/>
      </a:lt1>
      <a:dk2>
        <a:srgbClr val="666669"/>
      </a:dk2>
      <a:lt2>
        <a:srgbClr val="EBEDED"/>
      </a:lt2>
      <a:accent1>
        <a:srgbClr val="C10538"/>
      </a:accent1>
      <a:accent2>
        <a:srgbClr val="ED87A3"/>
      </a:accent2>
      <a:accent3>
        <a:srgbClr val="8C2383"/>
      </a:accent3>
      <a:accent4>
        <a:srgbClr val="C596D4"/>
      </a:accent4>
      <a:accent5>
        <a:srgbClr val="2B5993"/>
      </a:accent5>
      <a:accent6>
        <a:srgbClr val="8FBDE3"/>
      </a:accent6>
      <a:hlink>
        <a:srgbClr val="C10538"/>
      </a:hlink>
      <a:folHlink>
        <a:srgbClr val="66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>
          <a:solidFill>
            <a:schemeClr val="tx1"/>
          </a:solidFill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2CFB6C1C80E419FEADA9489E8B2A3" ma:contentTypeVersion="9" ma:contentTypeDescription="Een nieuw document maken." ma:contentTypeScope="" ma:versionID="4bfadd7174027ae3e3ad720c1f00c367">
  <xsd:schema xmlns:xsd="http://www.w3.org/2001/XMLSchema" xmlns:xs="http://www.w3.org/2001/XMLSchema" xmlns:p="http://schemas.microsoft.com/office/2006/metadata/properties" xmlns:ns2="fbe2e9fd-26ae-4d67-a500-3277480f084f" targetNamespace="http://schemas.microsoft.com/office/2006/metadata/properties" ma:root="true" ma:fieldsID="b2ce0436503a68b787467a04cefbd702" ns2:_="">
    <xsd:import namespace="fbe2e9fd-26ae-4d67-a500-3277480f08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2e9fd-26ae-4d67-a500-3277480f0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fbe2e9fd-26ae-4d67-a500-3277480f084f" xsi:nil="true"/>
  </documentManagement>
</p:properties>
</file>

<file path=customXml/itemProps1.xml><?xml version="1.0" encoding="utf-8"?>
<ds:datastoreItem xmlns:ds="http://schemas.openxmlformats.org/officeDocument/2006/customXml" ds:itemID="{545F155D-DE05-4F1B-A299-D2BC35596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e2e9fd-26ae-4d67-a500-3277480f0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FF1FFA-D908-4B0C-9D55-7323F2DB0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938550-FA58-4869-B179-4348B158FE67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5de7dcc-20c8-4a8a-af00-2145305c7fc5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69c1fcd-0420-4abd-8333-039593423c00"/>
    <ds:schemaRef ds:uri="http://purl.org/dc/dcmitype/"/>
    <ds:schemaRef ds:uri="fbe2e9fd-26ae-4d67-a500-3277480f08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NFU</Template>
  <TotalTime>0</TotalTime>
  <Words>719</Words>
  <Application>Microsoft Office PowerPoint</Application>
  <PresentationFormat>Widescreen</PresentationFormat>
  <Paragraphs>180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NFU_Thema</vt:lpstr>
      <vt:lpstr>Patient Experience Monitor (PEM) embedded in Dutch University hospitals</vt:lpstr>
      <vt:lpstr>PowerPoint Presentation</vt:lpstr>
      <vt:lpstr>NFU – Dutch federation of  university medical centres</vt:lpstr>
      <vt:lpstr>Example of innovation: Patient experience monitor (PEM)</vt:lpstr>
      <vt:lpstr>PEM real-time dashboard</vt:lpstr>
      <vt:lpstr>Development of new PEM  questionnaires</vt:lpstr>
      <vt:lpstr>Development of new PEM questionnaires</vt:lpstr>
      <vt:lpstr>PEM Impact &amp; best practices</vt:lpstr>
      <vt:lpstr>PEM Sustainability</vt:lpstr>
      <vt:lpstr>PEM Future success</vt:lpstr>
      <vt:lpstr>Awareness &amp; Engagement</vt:lpstr>
      <vt:lpstr>Relevance to other groups</vt:lpstr>
      <vt:lpstr>What makes pem stand out</vt:lpstr>
      <vt:lpstr>Key learning points</vt:lpstr>
      <vt:lpstr>Thank you for your attention!  Are there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Kessels, M.J.A.</dc:creator>
  <cp:lastModifiedBy>Helen Brady</cp:lastModifiedBy>
  <cp:revision>122</cp:revision>
  <cp:lastPrinted>2022-01-09T17:49:41Z</cp:lastPrinted>
  <dcterms:created xsi:type="dcterms:W3CDTF">2022-08-05T13:45:53Z</dcterms:created>
  <dcterms:modified xsi:type="dcterms:W3CDTF">2025-09-23T08:10:23Z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0x0101007252CFB6C1C80E419FEADA9489E8B2A3</vt:lpwstr>
  </property>
</Properties>
</file>