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69" r:id="rId5"/>
    <p:sldMasterId id="2147483671" r:id="rId6"/>
    <p:sldMasterId id="2147483673" r:id="rId7"/>
    <p:sldMasterId id="2147483652" r:id="rId8"/>
    <p:sldMasterId id="2147483680" r:id="rId9"/>
    <p:sldMasterId id="2147483655" r:id="rId10"/>
    <p:sldMasterId id="2147483683" r:id="rId11"/>
    <p:sldMasterId id="2147483666" r:id="rId12"/>
    <p:sldMasterId id="2147483686" r:id="rId13"/>
    <p:sldMasterId id="2147483658" r:id="rId14"/>
    <p:sldMasterId id="2147483689" r:id="rId15"/>
    <p:sldMasterId id="2147483661" r:id="rId16"/>
    <p:sldMasterId id="2147483677" r:id="rId17"/>
  </p:sldMasterIdLst>
  <p:notesMasterIdLst>
    <p:notesMasterId r:id="rId28"/>
  </p:notesMasterIdLst>
  <p:sldIdLst>
    <p:sldId id="2147471918" r:id="rId18"/>
    <p:sldId id="2147471919" r:id="rId19"/>
    <p:sldId id="2147471920" r:id="rId20"/>
    <p:sldId id="2147471921" r:id="rId21"/>
    <p:sldId id="2147471922" r:id="rId22"/>
    <p:sldId id="2147471930" r:id="rId23"/>
    <p:sldId id="2147471923" r:id="rId24"/>
    <p:sldId id="2147471924" r:id="rId25"/>
    <p:sldId id="2147471931" r:id="rId26"/>
    <p:sldId id="214747192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guide id="3" pos="302" userDrawn="1">
          <p15:clr>
            <a:srgbClr val="A4A3A4"/>
          </p15:clr>
        </p15:guide>
        <p15:guide id="4" pos="7423" userDrawn="1">
          <p15:clr>
            <a:srgbClr val="A4A3A4"/>
          </p15:clr>
        </p15:guide>
        <p15:guide id="5" pos="4929" userDrawn="1">
          <p15:clr>
            <a:srgbClr val="A4A3A4"/>
          </p15:clr>
        </p15:guide>
        <p15:guide id="6" orient="horz" pos="125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E08847-553F-2399-D49B-5DBCBA23EC6F}" name="Charlotte Dahl" initials="CD" userId="S::cdahl@woodreed.com::2abd4789-f5e5-4538-83db-d7cedd54aef9" providerId="AD"/>
  <p188:author id="{F2A34CE7-1ADA-5AAB-80DB-EFC51EE9D709}" name="Jo Moffatt" initials="JM" userId="S::jo@woodreed.com::c7a8de42-ecd9-4584-bbeb-20ceb4dff1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Earl" initials="EE" lastIdx="1" clrIdx="0">
    <p:extLst>
      <p:ext uri="{19B8F6BF-5375-455C-9EA6-DF929625EA0E}">
        <p15:presenceInfo xmlns:p15="http://schemas.microsoft.com/office/powerpoint/2012/main" userId="S-1-5-21-4258197046-2950697021-1640503629-37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573"/>
    <a:srgbClr val="00A499"/>
    <a:srgbClr val="78BE20"/>
    <a:srgbClr val="0071CD"/>
    <a:srgbClr val="ED8C01"/>
    <a:srgbClr val="1F9F97"/>
    <a:srgbClr val="0069B4"/>
    <a:srgbClr val="63B330"/>
    <a:srgbClr val="F2890E"/>
    <a:srgbClr val="55A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6540A-E448-48B3-AEBA-8D8759D3B088}" v="8" dt="2025-09-29T09:50:39.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63"/>
        <p:guide pos="302"/>
        <p:guide pos="7423"/>
        <p:guide pos="4929"/>
        <p:guide orient="horz" pos="125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RGOOD, Sophie (CENTRAL AND NORTH WEST LONDON NHS FOUNDATION TRUST)" userId="7ba064a7-9a22-4263-a9f7-f46ee2fdd69f" providerId="ADAL" clId="{20A6540A-E448-48B3-AEBA-8D8759D3B088}"/>
    <pc:docChg chg="modSld">
      <pc:chgData name="THURGOOD, Sophie (CENTRAL AND NORTH WEST LONDON NHS FOUNDATION TRUST)" userId="7ba064a7-9a22-4263-a9f7-f46ee2fdd69f" providerId="ADAL" clId="{20A6540A-E448-48B3-AEBA-8D8759D3B088}" dt="2025-09-29T09:50:39.402" v="7" actId="207"/>
      <pc:docMkLst>
        <pc:docMk/>
      </pc:docMkLst>
      <pc:sldChg chg="modSp">
        <pc:chgData name="THURGOOD, Sophie (CENTRAL AND NORTH WEST LONDON NHS FOUNDATION TRUST)" userId="7ba064a7-9a22-4263-a9f7-f46ee2fdd69f" providerId="ADAL" clId="{20A6540A-E448-48B3-AEBA-8D8759D3B088}" dt="2025-09-29T09:50:39.402" v="7" actId="207"/>
        <pc:sldMkLst>
          <pc:docMk/>
          <pc:sldMk cId="1631917964" sldId="2147471931"/>
        </pc:sldMkLst>
        <pc:graphicFrameChg chg="mod">
          <ac:chgData name="THURGOOD, Sophie (CENTRAL AND NORTH WEST LONDON NHS FOUNDATION TRUST)" userId="7ba064a7-9a22-4263-a9f7-f46ee2fdd69f" providerId="ADAL" clId="{20A6540A-E448-48B3-AEBA-8D8759D3B088}" dt="2025-09-29T09:50:39.402" v="7" actId="207"/>
          <ac:graphicFrameMkLst>
            <pc:docMk/>
            <pc:sldMk cId="1631917964" sldId="2147471931"/>
            <ac:graphicFrameMk id="8" creationId="{7AE99ADC-C1E3-41CC-B0B1-2C366CF5767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68D6C-9E5D-4304-9CF5-F2EEF34F1866}"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GB"/>
        </a:p>
      </dgm:t>
    </dgm:pt>
    <dgm:pt modelId="{A90ECB8C-9A48-4882-A3B5-43D69A30112F}">
      <dgm:prSet phldrT="[Text]"/>
      <dgm:spPr/>
      <dgm:t>
        <a:bodyPr/>
        <a:lstStyle/>
        <a:p>
          <a:r>
            <a:rPr lang="en-GB" b="1"/>
            <a:t>Accelerated Insight Delivery </a:t>
          </a:r>
          <a:endParaRPr lang="en-GB"/>
        </a:p>
      </dgm:t>
    </dgm:pt>
    <dgm:pt modelId="{6962E2B3-FEB1-4988-A05E-FB95142677A4}" type="parTrans" cxnId="{0862102A-7240-4592-8B38-FEB17C00879B}">
      <dgm:prSet/>
      <dgm:spPr/>
      <dgm:t>
        <a:bodyPr/>
        <a:lstStyle/>
        <a:p>
          <a:endParaRPr lang="en-GB"/>
        </a:p>
      </dgm:t>
    </dgm:pt>
    <dgm:pt modelId="{F119AB20-D2A7-43E6-96AD-B67655A184CC}" type="sibTrans" cxnId="{0862102A-7240-4592-8B38-FEB17C00879B}">
      <dgm:prSet/>
      <dgm:spPr/>
      <dgm:t>
        <a:bodyPr/>
        <a:lstStyle/>
        <a:p>
          <a:endParaRPr lang="en-GB"/>
        </a:p>
      </dgm:t>
    </dgm:pt>
    <dgm:pt modelId="{6956EA2F-03E8-4AE4-B379-3775123E1991}">
      <dgm:prSet phldrT="[Text]" custT="1"/>
      <dgm:spPr/>
      <dgm:t>
        <a:bodyPr/>
        <a:lstStyle/>
        <a:p>
          <a:r>
            <a:rPr lang="en-GB" sz="1400"/>
            <a:t>Shared with execs two weeks after survey close </a:t>
          </a:r>
        </a:p>
      </dgm:t>
    </dgm:pt>
    <dgm:pt modelId="{DD627F98-5068-4923-95B9-EEB7927054F4}" type="parTrans" cxnId="{3F831847-85E0-4CA4-96DB-E72DCFDEB23A}">
      <dgm:prSet/>
      <dgm:spPr/>
      <dgm:t>
        <a:bodyPr/>
        <a:lstStyle/>
        <a:p>
          <a:endParaRPr lang="en-GB"/>
        </a:p>
      </dgm:t>
    </dgm:pt>
    <dgm:pt modelId="{2EC9C736-F24B-4FB0-A0B8-39DBF654FB4C}" type="sibTrans" cxnId="{3F831847-85E0-4CA4-96DB-E72DCFDEB23A}">
      <dgm:prSet/>
      <dgm:spPr/>
      <dgm:t>
        <a:bodyPr/>
        <a:lstStyle/>
        <a:p>
          <a:endParaRPr lang="en-GB"/>
        </a:p>
      </dgm:t>
    </dgm:pt>
    <dgm:pt modelId="{359C4D1D-7FE3-47FC-87C2-A9A154CF3EE1}">
      <dgm:prSet phldrT="[Text]" custT="1"/>
      <dgm:spPr/>
      <dgm:t>
        <a:bodyPr/>
        <a:lstStyle/>
        <a:p>
          <a:r>
            <a:rPr lang="en-GB" sz="1400"/>
            <a:t>Allowing trust to grasp themes much earlier</a:t>
          </a:r>
        </a:p>
      </dgm:t>
    </dgm:pt>
    <dgm:pt modelId="{EDA57BF0-51EE-45FA-9A6B-C01562A43DFE}" type="parTrans" cxnId="{79EF130B-6CA5-4173-9537-D3A41FC3E780}">
      <dgm:prSet/>
      <dgm:spPr/>
      <dgm:t>
        <a:bodyPr/>
        <a:lstStyle/>
        <a:p>
          <a:endParaRPr lang="en-GB"/>
        </a:p>
      </dgm:t>
    </dgm:pt>
    <dgm:pt modelId="{AE551F24-C6F2-44B8-988E-F16FF4388F41}" type="sibTrans" cxnId="{79EF130B-6CA5-4173-9537-D3A41FC3E780}">
      <dgm:prSet/>
      <dgm:spPr/>
      <dgm:t>
        <a:bodyPr/>
        <a:lstStyle/>
        <a:p>
          <a:endParaRPr lang="en-GB"/>
        </a:p>
      </dgm:t>
    </dgm:pt>
    <dgm:pt modelId="{DECC1E6E-7805-4A1F-AD5A-CD91E659E0FE}">
      <dgm:prSet phldrT="[Text]"/>
      <dgm:spPr/>
      <dgm:t>
        <a:bodyPr/>
        <a:lstStyle/>
        <a:p>
          <a:r>
            <a:rPr lang="en-GB"/>
            <a:t>Empowered Front Line Managers</a:t>
          </a:r>
        </a:p>
      </dgm:t>
    </dgm:pt>
    <dgm:pt modelId="{4C33E95E-EAC6-4A61-A388-C7AF625BB781}" type="parTrans" cxnId="{43A64ABD-62D0-41EE-9E23-C52FB95552C6}">
      <dgm:prSet/>
      <dgm:spPr/>
      <dgm:t>
        <a:bodyPr/>
        <a:lstStyle/>
        <a:p>
          <a:endParaRPr lang="en-GB"/>
        </a:p>
      </dgm:t>
    </dgm:pt>
    <dgm:pt modelId="{A75E672B-D87F-4E19-B9B0-ACF69D3AD920}" type="sibTrans" cxnId="{43A64ABD-62D0-41EE-9E23-C52FB95552C6}">
      <dgm:prSet/>
      <dgm:spPr/>
      <dgm:t>
        <a:bodyPr/>
        <a:lstStyle/>
        <a:p>
          <a:endParaRPr lang="en-GB"/>
        </a:p>
      </dgm:t>
    </dgm:pt>
    <dgm:pt modelId="{46083839-A65D-4848-BEC7-3590782FE6DB}">
      <dgm:prSet phldrT="[Text]" custT="1"/>
      <dgm:spPr/>
      <dgm:t>
        <a:bodyPr/>
        <a:lstStyle/>
        <a:p>
          <a:r>
            <a:rPr lang="en-GB" sz="1400"/>
            <a:t>Dashboard shared alongside supporting resources.</a:t>
          </a:r>
        </a:p>
      </dgm:t>
    </dgm:pt>
    <dgm:pt modelId="{DDC99D24-81ED-43DB-B910-ED95AD06C989}" type="parTrans" cxnId="{EEA066FC-2786-4DD0-B498-AD3646C5098F}">
      <dgm:prSet/>
      <dgm:spPr/>
      <dgm:t>
        <a:bodyPr/>
        <a:lstStyle/>
        <a:p>
          <a:endParaRPr lang="en-GB"/>
        </a:p>
      </dgm:t>
    </dgm:pt>
    <dgm:pt modelId="{56261B65-609D-4988-A237-AA8B8CD7D939}" type="sibTrans" cxnId="{EEA066FC-2786-4DD0-B498-AD3646C5098F}">
      <dgm:prSet/>
      <dgm:spPr/>
      <dgm:t>
        <a:bodyPr/>
        <a:lstStyle/>
        <a:p>
          <a:endParaRPr lang="en-GB"/>
        </a:p>
      </dgm:t>
    </dgm:pt>
    <dgm:pt modelId="{3C541B59-28B5-43A4-A5E7-2385B2639ABF}">
      <dgm:prSet phldrT="[Text]" custT="1"/>
      <dgm:spPr/>
      <dgm:t>
        <a:bodyPr/>
        <a:lstStyle/>
        <a:p>
          <a:r>
            <a:rPr lang="en-GB" sz="1400"/>
            <a:t>60% logins in first two months		</a:t>
          </a:r>
        </a:p>
      </dgm:t>
    </dgm:pt>
    <dgm:pt modelId="{60A3B772-B52A-4CA3-8D82-C9A3BDA2BE1C}" type="parTrans" cxnId="{D9127F90-4251-4D49-8D42-0B2512032BAB}">
      <dgm:prSet/>
      <dgm:spPr/>
      <dgm:t>
        <a:bodyPr/>
        <a:lstStyle/>
        <a:p>
          <a:endParaRPr lang="en-GB"/>
        </a:p>
      </dgm:t>
    </dgm:pt>
    <dgm:pt modelId="{0BB3F71B-5033-4C68-8937-CA01E700AF58}" type="sibTrans" cxnId="{D9127F90-4251-4D49-8D42-0B2512032BAB}">
      <dgm:prSet/>
      <dgm:spPr/>
      <dgm:t>
        <a:bodyPr/>
        <a:lstStyle/>
        <a:p>
          <a:endParaRPr lang="en-GB"/>
        </a:p>
      </dgm:t>
    </dgm:pt>
    <dgm:pt modelId="{BE96472A-2532-461A-A093-AEEEB4E03B61}">
      <dgm:prSet/>
      <dgm:spPr/>
      <dgm:t>
        <a:bodyPr/>
        <a:lstStyle/>
        <a:p>
          <a:r>
            <a:rPr lang="en-GB" b="1"/>
            <a:t>Enhanced Inclusion and Equity</a:t>
          </a:r>
          <a:endParaRPr lang="en-GB"/>
        </a:p>
      </dgm:t>
    </dgm:pt>
    <dgm:pt modelId="{C92CDA96-94FD-4604-8BC6-0DA833D9924C}" type="parTrans" cxnId="{95FE5753-85FC-4AB3-B361-16E3BF208EB3}">
      <dgm:prSet/>
      <dgm:spPr/>
      <dgm:t>
        <a:bodyPr/>
        <a:lstStyle/>
        <a:p>
          <a:endParaRPr lang="en-GB"/>
        </a:p>
      </dgm:t>
    </dgm:pt>
    <dgm:pt modelId="{1AF10270-A46F-4A5D-AE16-315E91C14285}" type="sibTrans" cxnId="{95FE5753-85FC-4AB3-B361-16E3BF208EB3}">
      <dgm:prSet/>
      <dgm:spPr/>
      <dgm:t>
        <a:bodyPr/>
        <a:lstStyle/>
        <a:p>
          <a:endParaRPr lang="en-GB"/>
        </a:p>
      </dgm:t>
    </dgm:pt>
    <dgm:pt modelId="{5887D86F-7881-467C-A63A-0E4148D90498}">
      <dgm:prSet/>
      <dgm:spPr/>
      <dgm:t>
        <a:bodyPr/>
        <a:lstStyle/>
        <a:p>
          <a:r>
            <a:rPr lang="en-GB" b="1"/>
            <a:t>Driving Targeted Action &amp; Best Practice</a:t>
          </a:r>
          <a:endParaRPr lang="en-GB"/>
        </a:p>
      </dgm:t>
    </dgm:pt>
    <dgm:pt modelId="{10642596-9290-4711-A073-0E8495A7FABB}" type="parTrans" cxnId="{6FBFFCBC-46C5-4CBF-89B0-83E07A87BEB9}">
      <dgm:prSet/>
      <dgm:spPr/>
      <dgm:t>
        <a:bodyPr/>
        <a:lstStyle/>
        <a:p>
          <a:endParaRPr lang="en-GB"/>
        </a:p>
      </dgm:t>
    </dgm:pt>
    <dgm:pt modelId="{754C6E58-3B9B-40FC-8E16-459A1964BC34}" type="sibTrans" cxnId="{6FBFFCBC-46C5-4CBF-89B0-83E07A87BEB9}">
      <dgm:prSet/>
      <dgm:spPr/>
      <dgm:t>
        <a:bodyPr/>
        <a:lstStyle/>
        <a:p>
          <a:endParaRPr lang="en-GB"/>
        </a:p>
      </dgm:t>
    </dgm:pt>
    <dgm:pt modelId="{42AA7BB4-71E6-40B1-BCAF-ED6B1A6917D4}">
      <dgm:prSet custT="1"/>
      <dgm:spPr/>
      <dgm:t>
        <a:bodyPr/>
        <a:lstStyle/>
        <a:p>
          <a:r>
            <a:rPr lang="en-GB" sz="1200" b="0"/>
            <a:t>The centralised action planning tool allows managers to gather ideas and resources in the trust. </a:t>
          </a:r>
        </a:p>
      </dgm:t>
    </dgm:pt>
    <dgm:pt modelId="{5CA35117-8936-432F-B01A-872CB7E5088C}" type="parTrans" cxnId="{C34D466D-A96D-4EFF-AC12-C00F9BBE2A74}">
      <dgm:prSet/>
      <dgm:spPr/>
      <dgm:t>
        <a:bodyPr/>
        <a:lstStyle/>
        <a:p>
          <a:endParaRPr lang="en-GB"/>
        </a:p>
      </dgm:t>
    </dgm:pt>
    <dgm:pt modelId="{E25E3444-9ED0-494A-808F-855F84DC5DFF}" type="sibTrans" cxnId="{C34D466D-A96D-4EFF-AC12-C00F9BBE2A74}">
      <dgm:prSet/>
      <dgm:spPr/>
      <dgm:t>
        <a:bodyPr/>
        <a:lstStyle/>
        <a:p>
          <a:endParaRPr lang="en-GB"/>
        </a:p>
      </dgm:t>
    </dgm:pt>
    <dgm:pt modelId="{969A322C-0F14-4A28-96B8-59D9F8C822D3}">
      <dgm:prSet custT="1"/>
      <dgm:spPr/>
      <dgm:t>
        <a:bodyPr/>
        <a:lstStyle/>
        <a:p>
          <a:r>
            <a:rPr lang="en-GB" sz="1200" b="1"/>
            <a:t>Persona analysis</a:t>
          </a:r>
          <a:r>
            <a:rPr lang="en-GB" sz="1200"/>
            <a:t>, identifying colleagues whose experience deviates significantly from the average, supporting </a:t>
          </a:r>
          <a:r>
            <a:rPr lang="en-GB" sz="1200" b="1"/>
            <a:t>highly targeted inclusion efforts</a:t>
          </a:r>
          <a:r>
            <a:rPr lang="en-GB" sz="1200"/>
            <a:t> and addressing health inequalities for seldom-heard voices.</a:t>
          </a:r>
        </a:p>
      </dgm:t>
    </dgm:pt>
    <dgm:pt modelId="{2B79A1E2-99F4-44D2-9B43-A68515814085}" type="parTrans" cxnId="{BB23A5C7-7592-4A2E-9C25-2F341AB9178B}">
      <dgm:prSet/>
      <dgm:spPr/>
      <dgm:t>
        <a:bodyPr/>
        <a:lstStyle/>
        <a:p>
          <a:endParaRPr lang="en-GB"/>
        </a:p>
      </dgm:t>
    </dgm:pt>
    <dgm:pt modelId="{06B2CC80-EC93-4E0C-A310-94482082EB71}" type="sibTrans" cxnId="{BB23A5C7-7592-4A2E-9C25-2F341AB9178B}">
      <dgm:prSet/>
      <dgm:spPr/>
      <dgm:t>
        <a:bodyPr/>
        <a:lstStyle/>
        <a:p>
          <a:endParaRPr lang="en-GB"/>
        </a:p>
      </dgm:t>
    </dgm:pt>
    <dgm:pt modelId="{97E0DA0E-02B9-4DA7-A3E3-9595BDDE4186}">
      <dgm:prSet custT="1"/>
      <dgm:spPr/>
      <dgm:t>
        <a:bodyPr/>
        <a:lstStyle/>
        <a:p>
          <a:r>
            <a:rPr lang="en-GB" sz="1200" b="0"/>
            <a:t>Over 400 actions created around feeling valued, burnout, development and psychological safety</a:t>
          </a:r>
        </a:p>
      </dgm:t>
    </dgm:pt>
    <dgm:pt modelId="{C1236419-1875-441C-B82D-35FB08909EEE}" type="parTrans" cxnId="{9D6FAD27-F065-4F36-8BDE-E3E23CE5FCAD}">
      <dgm:prSet/>
      <dgm:spPr/>
      <dgm:t>
        <a:bodyPr/>
        <a:lstStyle/>
        <a:p>
          <a:endParaRPr lang="en-GB"/>
        </a:p>
      </dgm:t>
    </dgm:pt>
    <dgm:pt modelId="{9CA5EE83-0DE6-4B80-AE18-D7812C094F57}" type="sibTrans" cxnId="{9D6FAD27-F065-4F36-8BDE-E3E23CE5FCAD}">
      <dgm:prSet/>
      <dgm:spPr/>
      <dgm:t>
        <a:bodyPr/>
        <a:lstStyle/>
        <a:p>
          <a:endParaRPr lang="en-GB"/>
        </a:p>
      </dgm:t>
    </dgm:pt>
    <dgm:pt modelId="{5CF05830-D1B6-4154-9BD6-53924A1FAF7C}">
      <dgm:prSet custT="1"/>
      <dgm:spPr/>
      <dgm:t>
        <a:bodyPr/>
        <a:lstStyle/>
        <a:p>
          <a:r>
            <a:rPr lang="en-GB" sz="1200" b="0"/>
            <a:t>Allowed teams to share their culture-building strategies, bringing scores to life and promoting best practices.</a:t>
          </a:r>
        </a:p>
      </dgm:t>
    </dgm:pt>
    <dgm:pt modelId="{1027E358-4B00-4179-87F5-6BE7CDDAA756}" type="parTrans" cxnId="{30133072-2A75-4172-AE8A-0A553E70AE16}">
      <dgm:prSet/>
      <dgm:spPr/>
      <dgm:t>
        <a:bodyPr/>
        <a:lstStyle/>
        <a:p>
          <a:endParaRPr lang="en-GB"/>
        </a:p>
      </dgm:t>
    </dgm:pt>
    <dgm:pt modelId="{BEFF188D-AF4F-49D6-ADE8-67222EFF0266}" type="sibTrans" cxnId="{30133072-2A75-4172-AE8A-0A553E70AE16}">
      <dgm:prSet/>
      <dgm:spPr/>
      <dgm:t>
        <a:bodyPr/>
        <a:lstStyle/>
        <a:p>
          <a:endParaRPr lang="en-GB"/>
        </a:p>
      </dgm:t>
    </dgm:pt>
    <dgm:pt modelId="{AFFC71EA-74DC-4BF8-A057-7D5D8A2D05C6}">
      <dgm:prSet/>
      <dgm:spPr/>
      <dgm:t>
        <a:bodyPr/>
        <a:lstStyle/>
        <a:p>
          <a:endParaRPr lang="en-GB" sz="1000"/>
        </a:p>
      </dgm:t>
    </dgm:pt>
    <dgm:pt modelId="{21F86B7B-0909-4529-8B34-B0FA4FA3DDE1}" type="parTrans" cxnId="{185A776E-6B05-44B2-809F-F9D3E2054B04}">
      <dgm:prSet/>
      <dgm:spPr/>
      <dgm:t>
        <a:bodyPr/>
        <a:lstStyle/>
        <a:p>
          <a:endParaRPr lang="en-GB"/>
        </a:p>
      </dgm:t>
    </dgm:pt>
    <dgm:pt modelId="{8DE84168-D3ED-4566-8AD3-FBFD223A244C}" type="sibTrans" cxnId="{185A776E-6B05-44B2-809F-F9D3E2054B04}">
      <dgm:prSet/>
      <dgm:spPr/>
      <dgm:t>
        <a:bodyPr/>
        <a:lstStyle/>
        <a:p>
          <a:endParaRPr lang="en-GB"/>
        </a:p>
      </dgm:t>
    </dgm:pt>
    <dgm:pt modelId="{8B03623C-0B0D-455C-97FD-364DB4916C9D}">
      <dgm:prSet/>
      <dgm:spPr/>
      <dgm:t>
        <a:bodyPr/>
        <a:lstStyle/>
        <a:p>
          <a:r>
            <a:rPr lang="en-GB" b="1"/>
            <a:t>Influencing Organisational Strategy</a:t>
          </a:r>
          <a:endParaRPr lang="en-GB"/>
        </a:p>
      </dgm:t>
    </dgm:pt>
    <dgm:pt modelId="{EDBEEE9C-8DC9-4444-898C-7A4B26BDFB25}" type="parTrans" cxnId="{BB0872F4-7E95-49E1-958A-6F2A6D792946}">
      <dgm:prSet/>
      <dgm:spPr/>
      <dgm:t>
        <a:bodyPr/>
        <a:lstStyle/>
        <a:p>
          <a:endParaRPr lang="en-GB"/>
        </a:p>
      </dgm:t>
    </dgm:pt>
    <dgm:pt modelId="{00D075CB-7285-406F-85F7-C620CD2EDF2C}" type="sibTrans" cxnId="{BB0872F4-7E95-49E1-958A-6F2A6D792946}">
      <dgm:prSet/>
      <dgm:spPr/>
      <dgm:t>
        <a:bodyPr/>
        <a:lstStyle/>
        <a:p>
          <a:endParaRPr lang="en-GB"/>
        </a:p>
      </dgm:t>
    </dgm:pt>
    <dgm:pt modelId="{CC37C752-E188-4C48-B2EE-F9B5D068F780}">
      <dgm:prSet custT="1"/>
      <dgm:spPr/>
      <dgm:t>
        <a:bodyPr/>
        <a:lstStyle/>
        <a:p>
          <a:r>
            <a:rPr lang="en-GB" sz="1200" b="0"/>
            <a:t>Directly influence Recognition Strategy with analyse key drivers of outcomes like Engagement &amp; Morale, alongside open comment feedback</a:t>
          </a:r>
        </a:p>
      </dgm:t>
    </dgm:pt>
    <dgm:pt modelId="{F8B34B65-5056-4039-8D20-80929300F7C0}" type="parTrans" cxnId="{C3D54FC9-16C9-4EBC-8204-572D675287D8}">
      <dgm:prSet/>
      <dgm:spPr/>
      <dgm:t>
        <a:bodyPr/>
        <a:lstStyle/>
        <a:p>
          <a:endParaRPr lang="en-GB"/>
        </a:p>
      </dgm:t>
    </dgm:pt>
    <dgm:pt modelId="{95D1319A-B400-4ECF-B7F0-64EAB539EB55}" type="sibTrans" cxnId="{C3D54FC9-16C9-4EBC-8204-572D675287D8}">
      <dgm:prSet/>
      <dgm:spPr/>
      <dgm:t>
        <a:bodyPr/>
        <a:lstStyle/>
        <a:p>
          <a:endParaRPr lang="en-GB"/>
        </a:p>
      </dgm:t>
    </dgm:pt>
    <dgm:pt modelId="{B998CB5A-9229-47AA-A902-F8101FCB2989}">
      <dgm:prSet custT="1"/>
      <dgm:spPr/>
      <dgm:t>
        <a:bodyPr/>
        <a:lstStyle/>
        <a:p>
          <a:r>
            <a:rPr lang="en-GB" sz="1200" b="0"/>
            <a:t> Analysis revealed that feeling recognised by the organisation was the number one driver of employees' intention to stay with the Trust.</a:t>
          </a:r>
        </a:p>
      </dgm:t>
    </dgm:pt>
    <dgm:pt modelId="{46CD1F36-A8D4-4F82-B6D9-C1876886BBCC}" type="parTrans" cxnId="{914A4C5E-7073-4B9A-8B9D-1953F5A076A1}">
      <dgm:prSet/>
      <dgm:spPr/>
      <dgm:t>
        <a:bodyPr/>
        <a:lstStyle/>
        <a:p>
          <a:endParaRPr lang="en-GB"/>
        </a:p>
      </dgm:t>
    </dgm:pt>
    <dgm:pt modelId="{B15DE660-BDB9-4A47-B302-FD0DAB4F9913}" type="sibTrans" cxnId="{914A4C5E-7073-4B9A-8B9D-1953F5A076A1}">
      <dgm:prSet/>
      <dgm:spPr/>
      <dgm:t>
        <a:bodyPr/>
        <a:lstStyle/>
        <a:p>
          <a:endParaRPr lang="en-GB"/>
        </a:p>
      </dgm:t>
    </dgm:pt>
    <dgm:pt modelId="{472202FD-9677-444A-A613-894C1CE51945}" type="pres">
      <dgm:prSet presAssocID="{AAB68D6C-9E5D-4304-9CF5-F2EEF34F1866}" presName="Name0" presStyleCnt="0">
        <dgm:presLayoutVars>
          <dgm:dir/>
          <dgm:animLvl val="lvl"/>
          <dgm:resizeHandles/>
        </dgm:presLayoutVars>
      </dgm:prSet>
      <dgm:spPr/>
    </dgm:pt>
    <dgm:pt modelId="{34D9723E-41E7-44E9-BF95-A791F5EB5ED3}" type="pres">
      <dgm:prSet presAssocID="{A90ECB8C-9A48-4882-A3B5-43D69A30112F}" presName="linNode" presStyleCnt="0"/>
      <dgm:spPr/>
    </dgm:pt>
    <dgm:pt modelId="{D8249692-2DCA-498F-ABD5-C7CBAE4436AB}" type="pres">
      <dgm:prSet presAssocID="{A90ECB8C-9A48-4882-A3B5-43D69A30112F}" presName="parentShp" presStyleLbl="node1" presStyleIdx="0" presStyleCnt="5">
        <dgm:presLayoutVars>
          <dgm:bulletEnabled val="1"/>
        </dgm:presLayoutVars>
      </dgm:prSet>
      <dgm:spPr/>
    </dgm:pt>
    <dgm:pt modelId="{C2F46A15-F37C-4D15-BE9A-1D94C98415AA}" type="pres">
      <dgm:prSet presAssocID="{A90ECB8C-9A48-4882-A3B5-43D69A30112F}" presName="childShp" presStyleLbl="bgAccFollowNode1" presStyleIdx="0" presStyleCnt="5">
        <dgm:presLayoutVars>
          <dgm:bulletEnabled val="1"/>
        </dgm:presLayoutVars>
      </dgm:prSet>
      <dgm:spPr/>
    </dgm:pt>
    <dgm:pt modelId="{0801E013-9C91-40AA-8D14-14D81575D324}" type="pres">
      <dgm:prSet presAssocID="{F119AB20-D2A7-43E6-96AD-B67655A184CC}" presName="spacing" presStyleCnt="0"/>
      <dgm:spPr/>
    </dgm:pt>
    <dgm:pt modelId="{E31EF16C-5257-417D-ACEE-DFD19330B658}" type="pres">
      <dgm:prSet presAssocID="{DECC1E6E-7805-4A1F-AD5A-CD91E659E0FE}" presName="linNode" presStyleCnt="0"/>
      <dgm:spPr/>
    </dgm:pt>
    <dgm:pt modelId="{BBF32509-4C41-4284-AC20-A30D79A5533E}" type="pres">
      <dgm:prSet presAssocID="{DECC1E6E-7805-4A1F-AD5A-CD91E659E0FE}" presName="parentShp" presStyleLbl="node1" presStyleIdx="1" presStyleCnt="5">
        <dgm:presLayoutVars>
          <dgm:bulletEnabled val="1"/>
        </dgm:presLayoutVars>
      </dgm:prSet>
      <dgm:spPr/>
    </dgm:pt>
    <dgm:pt modelId="{CA81DD39-E725-4AE1-B7A9-FFA4283BD81B}" type="pres">
      <dgm:prSet presAssocID="{DECC1E6E-7805-4A1F-AD5A-CD91E659E0FE}" presName="childShp" presStyleLbl="bgAccFollowNode1" presStyleIdx="1" presStyleCnt="5">
        <dgm:presLayoutVars>
          <dgm:bulletEnabled val="1"/>
        </dgm:presLayoutVars>
      </dgm:prSet>
      <dgm:spPr/>
    </dgm:pt>
    <dgm:pt modelId="{EA0918A6-FC0D-4A5A-829D-A40B555C4DF8}" type="pres">
      <dgm:prSet presAssocID="{A75E672B-D87F-4E19-B9B0-ACF69D3AD920}" presName="spacing" presStyleCnt="0"/>
      <dgm:spPr/>
    </dgm:pt>
    <dgm:pt modelId="{9CDAF908-7B1D-4DDE-990B-DE3B83C78861}" type="pres">
      <dgm:prSet presAssocID="{5887D86F-7881-467C-A63A-0E4148D90498}" presName="linNode" presStyleCnt="0"/>
      <dgm:spPr/>
    </dgm:pt>
    <dgm:pt modelId="{6ED8B800-D3F4-4205-9033-197F65EB506E}" type="pres">
      <dgm:prSet presAssocID="{5887D86F-7881-467C-A63A-0E4148D90498}" presName="parentShp" presStyleLbl="node1" presStyleIdx="2" presStyleCnt="5">
        <dgm:presLayoutVars>
          <dgm:bulletEnabled val="1"/>
        </dgm:presLayoutVars>
      </dgm:prSet>
      <dgm:spPr/>
    </dgm:pt>
    <dgm:pt modelId="{C6DA7821-A791-4371-A0EB-7F27D84C72DB}" type="pres">
      <dgm:prSet presAssocID="{5887D86F-7881-467C-A63A-0E4148D90498}" presName="childShp" presStyleLbl="bgAccFollowNode1" presStyleIdx="2" presStyleCnt="5">
        <dgm:presLayoutVars>
          <dgm:bulletEnabled val="1"/>
        </dgm:presLayoutVars>
      </dgm:prSet>
      <dgm:spPr/>
    </dgm:pt>
    <dgm:pt modelId="{260EFE15-3F88-47D6-A1E1-0FE0D720ADA0}" type="pres">
      <dgm:prSet presAssocID="{754C6E58-3B9B-40FC-8E16-459A1964BC34}" presName="spacing" presStyleCnt="0"/>
      <dgm:spPr/>
    </dgm:pt>
    <dgm:pt modelId="{6A6CBD62-F596-430D-B89F-936389AD5B10}" type="pres">
      <dgm:prSet presAssocID="{BE96472A-2532-461A-A093-AEEEB4E03B61}" presName="linNode" presStyleCnt="0"/>
      <dgm:spPr/>
    </dgm:pt>
    <dgm:pt modelId="{6887A428-EDD2-4B24-9A57-3BCA15C29D04}" type="pres">
      <dgm:prSet presAssocID="{BE96472A-2532-461A-A093-AEEEB4E03B61}" presName="parentShp" presStyleLbl="node1" presStyleIdx="3" presStyleCnt="5">
        <dgm:presLayoutVars>
          <dgm:bulletEnabled val="1"/>
        </dgm:presLayoutVars>
      </dgm:prSet>
      <dgm:spPr/>
    </dgm:pt>
    <dgm:pt modelId="{7F679B8B-0C8E-449D-AF61-1E63D4B0CD9B}" type="pres">
      <dgm:prSet presAssocID="{BE96472A-2532-461A-A093-AEEEB4E03B61}" presName="childShp" presStyleLbl="bgAccFollowNode1" presStyleIdx="3" presStyleCnt="5">
        <dgm:presLayoutVars>
          <dgm:bulletEnabled val="1"/>
        </dgm:presLayoutVars>
      </dgm:prSet>
      <dgm:spPr/>
    </dgm:pt>
    <dgm:pt modelId="{A70D2BAB-2182-4E79-8E0C-A0AB966B47CF}" type="pres">
      <dgm:prSet presAssocID="{1AF10270-A46F-4A5D-AE16-315E91C14285}" presName="spacing" presStyleCnt="0"/>
      <dgm:spPr/>
    </dgm:pt>
    <dgm:pt modelId="{011AAAF4-F69D-43A4-B895-00D8C8A4E0CD}" type="pres">
      <dgm:prSet presAssocID="{8B03623C-0B0D-455C-97FD-364DB4916C9D}" presName="linNode" presStyleCnt="0"/>
      <dgm:spPr/>
    </dgm:pt>
    <dgm:pt modelId="{7A6FB8B3-AC80-4C56-AFE7-F7C5FC10E87B}" type="pres">
      <dgm:prSet presAssocID="{8B03623C-0B0D-455C-97FD-364DB4916C9D}" presName="parentShp" presStyleLbl="node1" presStyleIdx="4" presStyleCnt="5">
        <dgm:presLayoutVars>
          <dgm:bulletEnabled val="1"/>
        </dgm:presLayoutVars>
      </dgm:prSet>
      <dgm:spPr/>
    </dgm:pt>
    <dgm:pt modelId="{6BE02CEE-D358-4AF4-9BED-7192AAB58D27}" type="pres">
      <dgm:prSet presAssocID="{8B03623C-0B0D-455C-97FD-364DB4916C9D}" presName="childShp" presStyleLbl="bgAccFollowNode1" presStyleIdx="4" presStyleCnt="5">
        <dgm:presLayoutVars>
          <dgm:bulletEnabled val="1"/>
        </dgm:presLayoutVars>
      </dgm:prSet>
      <dgm:spPr/>
    </dgm:pt>
  </dgm:ptLst>
  <dgm:cxnLst>
    <dgm:cxn modelId="{79EF130B-6CA5-4173-9537-D3A41FC3E780}" srcId="{A90ECB8C-9A48-4882-A3B5-43D69A30112F}" destId="{359C4D1D-7FE3-47FC-87C2-A9A154CF3EE1}" srcOrd="1" destOrd="0" parTransId="{EDA57BF0-51EE-45FA-9A6B-C01562A43DFE}" sibTransId="{AE551F24-C6F2-44B8-988E-F16FF4388F41}"/>
    <dgm:cxn modelId="{AF4BFE22-DCC7-4484-BEEE-36A1468AFBE6}" type="presOf" srcId="{359C4D1D-7FE3-47FC-87C2-A9A154CF3EE1}" destId="{C2F46A15-F37C-4D15-BE9A-1D94C98415AA}" srcOrd="0" destOrd="1" presId="urn:microsoft.com/office/officeart/2005/8/layout/vList6"/>
    <dgm:cxn modelId="{9D6FAD27-F065-4F36-8BDE-E3E23CE5FCAD}" srcId="{5887D86F-7881-467C-A63A-0E4148D90498}" destId="{97E0DA0E-02B9-4DA7-A3E3-9595BDDE4186}" srcOrd="1" destOrd="0" parTransId="{C1236419-1875-441C-B82D-35FB08909EEE}" sibTransId="{9CA5EE83-0DE6-4B80-AE18-D7812C094F57}"/>
    <dgm:cxn modelId="{0862102A-7240-4592-8B38-FEB17C00879B}" srcId="{AAB68D6C-9E5D-4304-9CF5-F2EEF34F1866}" destId="{A90ECB8C-9A48-4882-A3B5-43D69A30112F}" srcOrd="0" destOrd="0" parTransId="{6962E2B3-FEB1-4988-A05E-FB95142677A4}" sibTransId="{F119AB20-D2A7-43E6-96AD-B67655A184CC}"/>
    <dgm:cxn modelId="{4A698836-4642-457E-82A3-DF7E1F5FB766}" type="presOf" srcId="{AAB68D6C-9E5D-4304-9CF5-F2EEF34F1866}" destId="{472202FD-9677-444A-A613-894C1CE51945}" srcOrd="0" destOrd="0" presId="urn:microsoft.com/office/officeart/2005/8/layout/vList6"/>
    <dgm:cxn modelId="{2B07273D-A93F-4B9D-84F6-B47B646CAC80}" type="presOf" srcId="{5CF05830-D1B6-4154-9BD6-53924A1FAF7C}" destId="{C6DA7821-A791-4371-A0EB-7F27D84C72DB}" srcOrd="0" destOrd="2" presId="urn:microsoft.com/office/officeart/2005/8/layout/vList6"/>
    <dgm:cxn modelId="{6AF1D03F-5164-490A-8707-61D21238A6C4}" type="presOf" srcId="{B998CB5A-9229-47AA-A902-F8101FCB2989}" destId="{6BE02CEE-D358-4AF4-9BED-7192AAB58D27}" srcOrd="0" destOrd="1" presId="urn:microsoft.com/office/officeart/2005/8/layout/vList6"/>
    <dgm:cxn modelId="{914A4C5E-7073-4B9A-8B9D-1953F5A076A1}" srcId="{8B03623C-0B0D-455C-97FD-364DB4916C9D}" destId="{B998CB5A-9229-47AA-A902-F8101FCB2989}" srcOrd="1" destOrd="0" parTransId="{46CD1F36-A8D4-4F82-B6D9-C1876886BBCC}" sibTransId="{B15DE660-BDB9-4A47-B302-FD0DAB4F9913}"/>
    <dgm:cxn modelId="{91688965-32F0-49BA-A43D-7A7A516FCB1E}" type="presOf" srcId="{42AA7BB4-71E6-40B1-BCAF-ED6B1A6917D4}" destId="{C6DA7821-A791-4371-A0EB-7F27D84C72DB}" srcOrd="0" destOrd="0" presId="urn:microsoft.com/office/officeart/2005/8/layout/vList6"/>
    <dgm:cxn modelId="{3F831847-85E0-4CA4-96DB-E72DCFDEB23A}" srcId="{A90ECB8C-9A48-4882-A3B5-43D69A30112F}" destId="{6956EA2F-03E8-4AE4-B379-3775123E1991}" srcOrd="0" destOrd="0" parTransId="{DD627F98-5068-4923-95B9-EEB7927054F4}" sibTransId="{2EC9C736-F24B-4FB0-A0B8-39DBF654FB4C}"/>
    <dgm:cxn modelId="{C34D466D-A96D-4EFF-AC12-C00F9BBE2A74}" srcId="{5887D86F-7881-467C-A63A-0E4148D90498}" destId="{42AA7BB4-71E6-40B1-BCAF-ED6B1A6917D4}" srcOrd="0" destOrd="0" parTransId="{5CA35117-8936-432F-B01A-872CB7E5088C}" sibTransId="{E25E3444-9ED0-494A-808F-855F84DC5DFF}"/>
    <dgm:cxn modelId="{185A776E-6B05-44B2-809F-F9D3E2054B04}" srcId="{BE96472A-2532-461A-A093-AEEEB4E03B61}" destId="{AFFC71EA-74DC-4BF8-A057-7D5D8A2D05C6}" srcOrd="1" destOrd="0" parTransId="{21F86B7B-0909-4529-8B34-B0FA4FA3DDE1}" sibTransId="{8DE84168-D3ED-4566-8AD3-FBFD223A244C}"/>
    <dgm:cxn modelId="{30133072-2A75-4172-AE8A-0A553E70AE16}" srcId="{5887D86F-7881-467C-A63A-0E4148D90498}" destId="{5CF05830-D1B6-4154-9BD6-53924A1FAF7C}" srcOrd="2" destOrd="0" parTransId="{1027E358-4B00-4179-87F5-6BE7CDDAA756}" sibTransId="{BEFF188D-AF4F-49D6-ADE8-67222EFF0266}"/>
    <dgm:cxn modelId="{A06FED52-9CDD-4DAC-AE47-4210F3949FE5}" type="presOf" srcId="{97E0DA0E-02B9-4DA7-A3E3-9595BDDE4186}" destId="{C6DA7821-A791-4371-A0EB-7F27D84C72DB}" srcOrd="0" destOrd="1" presId="urn:microsoft.com/office/officeart/2005/8/layout/vList6"/>
    <dgm:cxn modelId="{95FE5753-85FC-4AB3-B361-16E3BF208EB3}" srcId="{AAB68D6C-9E5D-4304-9CF5-F2EEF34F1866}" destId="{BE96472A-2532-461A-A093-AEEEB4E03B61}" srcOrd="3" destOrd="0" parTransId="{C92CDA96-94FD-4604-8BC6-0DA833D9924C}" sibTransId="{1AF10270-A46F-4A5D-AE16-315E91C14285}"/>
    <dgm:cxn modelId="{79997459-5EDD-4D65-ABB1-2341FAFECDFB}" type="presOf" srcId="{6956EA2F-03E8-4AE4-B379-3775123E1991}" destId="{C2F46A15-F37C-4D15-BE9A-1D94C98415AA}" srcOrd="0" destOrd="0" presId="urn:microsoft.com/office/officeart/2005/8/layout/vList6"/>
    <dgm:cxn modelId="{03955D8A-5564-47A2-AA61-91FB8525C511}" type="presOf" srcId="{CC37C752-E188-4C48-B2EE-F9B5D068F780}" destId="{6BE02CEE-D358-4AF4-9BED-7192AAB58D27}" srcOrd="0" destOrd="0" presId="urn:microsoft.com/office/officeart/2005/8/layout/vList6"/>
    <dgm:cxn modelId="{D9127F90-4251-4D49-8D42-0B2512032BAB}" srcId="{DECC1E6E-7805-4A1F-AD5A-CD91E659E0FE}" destId="{3C541B59-28B5-43A4-A5E7-2385B2639ABF}" srcOrd="1" destOrd="0" parTransId="{60A3B772-B52A-4CA3-8D82-C9A3BDA2BE1C}" sibTransId="{0BB3F71B-5033-4C68-8937-CA01E700AF58}"/>
    <dgm:cxn modelId="{4861B99D-E44B-4366-8513-0DE802B44445}" type="presOf" srcId="{8B03623C-0B0D-455C-97FD-364DB4916C9D}" destId="{7A6FB8B3-AC80-4C56-AFE7-F7C5FC10E87B}" srcOrd="0" destOrd="0" presId="urn:microsoft.com/office/officeart/2005/8/layout/vList6"/>
    <dgm:cxn modelId="{52F330B7-B6BE-4A9E-8588-5D831CFC417E}" type="presOf" srcId="{A90ECB8C-9A48-4882-A3B5-43D69A30112F}" destId="{D8249692-2DCA-498F-ABD5-C7CBAE4436AB}" srcOrd="0" destOrd="0" presId="urn:microsoft.com/office/officeart/2005/8/layout/vList6"/>
    <dgm:cxn modelId="{3D2E0DBA-710E-4CBC-AE27-18E413A285DF}" type="presOf" srcId="{46083839-A65D-4848-BEC7-3590782FE6DB}" destId="{CA81DD39-E725-4AE1-B7A9-FFA4283BD81B}" srcOrd="0" destOrd="0" presId="urn:microsoft.com/office/officeart/2005/8/layout/vList6"/>
    <dgm:cxn modelId="{6FBFFCBC-46C5-4CBF-89B0-83E07A87BEB9}" srcId="{AAB68D6C-9E5D-4304-9CF5-F2EEF34F1866}" destId="{5887D86F-7881-467C-A63A-0E4148D90498}" srcOrd="2" destOrd="0" parTransId="{10642596-9290-4711-A073-0E8495A7FABB}" sibTransId="{754C6E58-3B9B-40FC-8E16-459A1964BC34}"/>
    <dgm:cxn modelId="{43A64ABD-62D0-41EE-9E23-C52FB95552C6}" srcId="{AAB68D6C-9E5D-4304-9CF5-F2EEF34F1866}" destId="{DECC1E6E-7805-4A1F-AD5A-CD91E659E0FE}" srcOrd="1" destOrd="0" parTransId="{4C33E95E-EAC6-4A61-A388-C7AF625BB781}" sibTransId="{A75E672B-D87F-4E19-B9B0-ACF69D3AD920}"/>
    <dgm:cxn modelId="{BB23A5C7-7592-4A2E-9C25-2F341AB9178B}" srcId="{BE96472A-2532-461A-A093-AEEEB4E03B61}" destId="{969A322C-0F14-4A28-96B8-59D9F8C822D3}" srcOrd="0" destOrd="0" parTransId="{2B79A1E2-99F4-44D2-9B43-A68515814085}" sibTransId="{06B2CC80-EC93-4E0C-A310-94482082EB71}"/>
    <dgm:cxn modelId="{C3D54FC9-16C9-4EBC-8204-572D675287D8}" srcId="{8B03623C-0B0D-455C-97FD-364DB4916C9D}" destId="{CC37C752-E188-4C48-B2EE-F9B5D068F780}" srcOrd="0" destOrd="0" parTransId="{F8B34B65-5056-4039-8D20-80929300F7C0}" sibTransId="{95D1319A-B400-4ECF-B7F0-64EAB539EB55}"/>
    <dgm:cxn modelId="{F78B8AD4-2D2F-43B5-911F-BFE9713C487F}" type="presOf" srcId="{BE96472A-2532-461A-A093-AEEEB4E03B61}" destId="{6887A428-EDD2-4B24-9A57-3BCA15C29D04}" srcOrd="0" destOrd="0" presId="urn:microsoft.com/office/officeart/2005/8/layout/vList6"/>
    <dgm:cxn modelId="{B0A2BAD8-C67D-42F5-9ABE-63108006AC24}" type="presOf" srcId="{5887D86F-7881-467C-A63A-0E4148D90498}" destId="{6ED8B800-D3F4-4205-9033-197F65EB506E}" srcOrd="0" destOrd="0" presId="urn:microsoft.com/office/officeart/2005/8/layout/vList6"/>
    <dgm:cxn modelId="{E68FE2DB-6537-4AE5-9627-1CCF33E9B404}" type="presOf" srcId="{969A322C-0F14-4A28-96B8-59D9F8C822D3}" destId="{7F679B8B-0C8E-449D-AF61-1E63D4B0CD9B}" srcOrd="0" destOrd="0" presId="urn:microsoft.com/office/officeart/2005/8/layout/vList6"/>
    <dgm:cxn modelId="{DCCC52E8-E5E0-47C2-BE6F-F5D167F462AF}" type="presOf" srcId="{AFFC71EA-74DC-4BF8-A057-7D5D8A2D05C6}" destId="{7F679B8B-0C8E-449D-AF61-1E63D4B0CD9B}" srcOrd="0" destOrd="1" presId="urn:microsoft.com/office/officeart/2005/8/layout/vList6"/>
    <dgm:cxn modelId="{1C226CF0-A2D8-44CC-8D0C-84922AEAD600}" type="presOf" srcId="{DECC1E6E-7805-4A1F-AD5A-CD91E659E0FE}" destId="{BBF32509-4C41-4284-AC20-A30D79A5533E}" srcOrd="0" destOrd="0" presId="urn:microsoft.com/office/officeart/2005/8/layout/vList6"/>
    <dgm:cxn modelId="{BB0872F4-7E95-49E1-958A-6F2A6D792946}" srcId="{AAB68D6C-9E5D-4304-9CF5-F2EEF34F1866}" destId="{8B03623C-0B0D-455C-97FD-364DB4916C9D}" srcOrd="4" destOrd="0" parTransId="{EDBEEE9C-8DC9-4444-898C-7A4B26BDFB25}" sibTransId="{00D075CB-7285-406F-85F7-C620CD2EDF2C}"/>
    <dgm:cxn modelId="{26E8ECFA-7E84-488C-BD9A-70968980F808}" type="presOf" srcId="{3C541B59-28B5-43A4-A5E7-2385B2639ABF}" destId="{CA81DD39-E725-4AE1-B7A9-FFA4283BD81B}" srcOrd="0" destOrd="1" presId="urn:microsoft.com/office/officeart/2005/8/layout/vList6"/>
    <dgm:cxn modelId="{EEA066FC-2786-4DD0-B498-AD3646C5098F}" srcId="{DECC1E6E-7805-4A1F-AD5A-CD91E659E0FE}" destId="{46083839-A65D-4848-BEC7-3590782FE6DB}" srcOrd="0" destOrd="0" parTransId="{DDC99D24-81ED-43DB-B910-ED95AD06C989}" sibTransId="{56261B65-609D-4988-A237-AA8B8CD7D939}"/>
    <dgm:cxn modelId="{0A0303E3-9176-4ED4-A91B-6D4371565D62}" type="presParOf" srcId="{472202FD-9677-444A-A613-894C1CE51945}" destId="{34D9723E-41E7-44E9-BF95-A791F5EB5ED3}" srcOrd="0" destOrd="0" presId="urn:microsoft.com/office/officeart/2005/8/layout/vList6"/>
    <dgm:cxn modelId="{8FF89D87-B0CB-459B-8925-C9FAD7BBBFF6}" type="presParOf" srcId="{34D9723E-41E7-44E9-BF95-A791F5EB5ED3}" destId="{D8249692-2DCA-498F-ABD5-C7CBAE4436AB}" srcOrd="0" destOrd="0" presId="urn:microsoft.com/office/officeart/2005/8/layout/vList6"/>
    <dgm:cxn modelId="{8B907481-5C96-4CF7-AC8F-F3F10F5A7AE4}" type="presParOf" srcId="{34D9723E-41E7-44E9-BF95-A791F5EB5ED3}" destId="{C2F46A15-F37C-4D15-BE9A-1D94C98415AA}" srcOrd="1" destOrd="0" presId="urn:microsoft.com/office/officeart/2005/8/layout/vList6"/>
    <dgm:cxn modelId="{8AD84904-C71C-4B8E-B6FF-71424A4DCC03}" type="presParOf" srcId="{472202FD-9677-444A-A613-894C1CE51945}" destId="{0801E013-9C91-40AA-8D14-14D81575D324}" srcOrd="1" destOrd="0" presId="urn:microsoft.com/office/officeart/2005/8/layout/vList6"/>
    <dgm:cxn modelId="{2B351A53-51AE-4E69-9A10-6636A076D313}" type="presParOf" srcId="{472202FD-9677-444A-A613-894C1CE51945}" destId="{E31EF16C-5257-417D-ACEE-DFD19330B658}" srcOrd="2" destOrd="0" presId="urn:microsoft.com/office/officeart/2005/8/layout/vList6"/>
    <dgm:cxn modelId="{B572E0ED-5E71-4D29-9F2C-5D7327154303}" type="presParOf" srcId="{E31EF16C-5257-417D-ACEE-DFD19330B658}" destId="{BBF32509-4C41-4284-AC20-A30D79A5533E}" srcOrd="0" destOrd="0" presId="urn:microsoft.com/office/officeart/2005/8/layout/vList6"/>
    <dgm:cxn modelId="{A7903E5D-0A68-4EA9-8036-28DC8654161D}" type="presParOf" srcId="{E31EF16C-5257-417D-ACEE-DFD19330B658}" destId="{CA81DD39-E725-4AE1-B7A9-FFA4283BD81B}" srcOrd="1" destOrd="0" presId="urn:microsoft.com/office/officeart/2005/8/layout/vList6"/>
    <dgm:cxn modelId="{9CAB6F96-DD41-4486-829E-24A1134CF0FC}" type="presParOf" srcId="{472202FD-9677-444A-A613-894C1CE51945}" destId="{EA0918A6-FC0D-4A5A-829D-A40B555C4DF8}" srcOrd="3" destOrd="0" presId="urn:microsoft.com/office/officeart/2005/8/layout/vList6"/>
    <dgm:cxn modelId="{FDFCBB18-9C9A-4950-A3F6-1945924FCC47}" type="presParOf" srcId="{472202FD-9677-444A-A613-894C1CE51945}" destId="{9CDAF908-7B1D-4DDE-990B-DE3B83C78861}" srcOrd="4" destOrd="0" presId="urn:microsoft.com/office/officeart/2005/8/layout/vList6"/>
    <dgm:cxn modelId="{1C6BAECF-3ED4-42B6-A215-C0ED099CF1B8}" type="presParOf" srcId="{9CDAF908-7B1D-4DDE-990B-DE3B83C78861}" destId="{6ED8B800-D3F4-4205-9033-197F65EB506E}" srcOrd="0" destOrd="0" presId="urn:microsoft.com/office/officeart/2005/8/layout/vList6"/>
    <dgm:cxn modelId="{5A0A0C5E-5664-4906-9D84-387CCE5C67B1}" type="presParOf" srcId="{9CDAF908-7B1D-4DDE-990B-DE3B83C78861}" destId="{C6DA7821-A791-4371-A0EB-7F27D84C72DB}" srcOrd="1" destOrd="0" presId="urn:microsoft.com/office/officeart/2005/8/layout/vList6"/>
    <dgm:cxn modelId="{4937B119-4998-4338-A51B-0F4B97AA079A}" type="presParOf" srcId="{472202FD-9677-444A-A613-894C1CE51945}" destId="{260EFE15-3F88-47D6-A1E1-0FE0D720ADA0}" srcOrd="5" destOrd="0" presId="urn:microsoft.com/office/officeart/2005/8/layout/vList6"/>
    <dgm:cxn modelId="{5E296D00-EA29-4A09-822D-721E06992830}" type="presParOf" srcId="{472202FD-9677-444A-A613-894C1CE51945}" destId="{6A6CBD62-F596-430D-B89F-936389AD5B10}" srcOrd="6" destOrd="0" presId="urn:microsoft.com/office/officeart/2005/8/layout/vList6"/>
    <dgm:cxn modelId="{E0C6B6B7-7CCC-4C3B-9C02-EA7DC3E563D1}" type="presParOf" srcId="{6A6CBD62-F596-430D-B89F-936389AD5B10}" destId="{6887A428-EDD2-4B24-9A57-3BCA15C29D04}" srcOrd="0" destOrd="0" presId="urn:microsoft.com/office/officeart/2005/8/layout/vList6"/>
    <dgm:cxn modelId="{2A9A28CA-FC65-4126-87A2-826972CBF400}" type="presParOf" srcId="{6A6CBD62-F596-430D-B89F-936389AD5B10}" destId="{7F679B8B-0C8E-449D-AF61-1E63D4B0CD9B}" srcOrd="1" destOrd="0" presId="urn:microsoft.com/office/officeart/2005/8/layout/vList6"/>
    <dgm:cxn modelId="{84631C86-2A9A-4946-BA23-2CF266E53896}" type="presParOf" srcId="{472202FD-9677-444A-A613-894C1CE51945}" destId="{A70D2BAB-2182-4E79-8E0C-A0AB966B47CF}" srcOrd="7" destOrd="0" presId="urn:microsoft.com/office/officeart/2005/8/layout/vList6"/>
    <dgm:cxn modelId="{6011B402-EA7F-421B-B997-249036FD2831}" type="presParOf" srcId="{472202FD-9677-444A-A613-894C1CE51945}" destId="{011AAAF4-F69D-43A4-B895-00D8C8A4E0CD}" srcOrd="8" destOrd="0" presId="urn:microsoft.com/office/officeart/2005/8/layout/vList6"/>
    <dgm:cxn modelId="{47729C7A-64A7-4C1A-9651-6DDF8E6ECAA6}" type="presParOf" srcId="{011AAAF4-F69D-43A4-B895-00D8C8A4E0CD}" destId="{7A6FB8B3-AC80-4C56-AFE7-F7C5FC10E87B}" srcOrd="0" destOrd="0" presId="urn:microsoft.com/office/officeart/2005/8/layout/vList6"/>
    <dgm:cxn modelId="{71971AA8-C820-49B8-BB37-E5EA4FA99F5D}" type="presParOf" srcId="{011AAAF4-F69D-43A4-B895-00D8C8A4E0CD}" destId="{6BE02CEE-D358-4AF4-9BED-7192AAB58D2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7AEED-E8E3-4B76-A9C7-54332908CD28}" type="doc">
      <dgm:prSet loTypeId="urn:microsoft.com/office/officeart/2005/8/layout/hProcess9" loCatId="process" qsTypeId="urn:microsoft.com/office/officeart/2005/8/quickstyle/simple1" qsCatId="simple" csTypeId="urn:microsoft.com/office/officeart/2005/8/colors/accent1_2" csCatId="accent1" phldr="1"/>
      <dgm:spPr/>
    </dgm:pt>
    <dgm:pt modelId="{86995C5A-1515-4951-B12E-178F7EC7B559}">
      <dgm:prSet phldrT="[Text]" custT="1"/>
      <dgm:spPr>
        <a:xfrm>
          <a:off x="2854856" y="973455"/>
          <a:ext cx="1222690" cy="1297940"/>
        </a:xfr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000" b="1">
              <a:latin typeface="Calibri" panose="020F0502020204030204"/>
              <a:ea typeface="+mn-ea"/>
              <a:cs typeface="+mn-cs"/>
            </a:rPr>
            <a:t>Personas:</a:t>
          </a:r>
          <a:r>
            <a:rPr lang="en-GB" sz="1000">
              <a:latin typeface="Calibri" panose="020F0502020204030204"/>
              <a:ea typeface="+mn-ea"/>
              <a:cs typeface="+mn-cs"/>
            </a:rPr>
            <a:t> Understanding Employee Experiences by demographics </a:t>
          </a:r>
        </a:p>
      </dgm:t>
    </dgm:pt>
    <dgm:pt modelId="{EDA8A52D-3C2D-4889-A70D-89809EFE5A64}" type="parTrans" cxnId="{F6E9FA47-A977-4F4E-A8DA-EA7BF91355D1}">
      <dgm:prSet/>
      <dgm:spPr/>
      <dgm:t>
        <a:bodyPr/>
        <a:lstStyle/>
        <a:p>
          <a:endParaRPr lang="en-GB"/>
        </a:p>
      </dgm:t>
    </dgm:pt>
    <dgm:pt modelId="{F3604C7F-BF66-4422-B4E5-3E902C35DE95}" type="sibTrans" cxnId="{F6E9FA47-A977-4F4E-A8DA-EA7BF91355D1}">
      <dgm:prSet/>
      <dgm:spPr/>
      <dgm:t>
        <a:bodyPr/>
        <a:lstStyle/>
        <a:p>
          <a:endParaRPr lang="en-GB"/>
        </a:p>
      </dgm:t>
    </dgm:pt>
    <dgm:pt modelId="{38C79A54-FC55-4CC4-9C76-832800B54227}">
      <dgm:prSet phldrT="[Text]" custT="1"/>
      <dgm:spPr>
        <a:xfrm>
          <a:off x="5707802" y="973455"/>
          <a:ext cx="1222690" cy="1297940"/>
        </a:xfr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GB" sz="1000">
              <a:latin typeface="Calibri" panose="020F0502020204030204"/>
              <a:ea typeface="+mn-ea"/>
              <a:cs typeface="+mn-cs"/>
            </a:rPr>
            <a:t>Cultural Diagnostic Tool to identify closed cultures our wards. DEI dashborrd</a:t>
          </a:r>
        </a:p>
      </dgm:t>
    </dgm:pt>
    <dgm:pt modelId="{E82C3DEC-0E7B-4A74-AFB6-8C3D417A5FD4}" type="parTrans" cxnId="{A76176F7-10A9-4BB4-822A-CFD6D0C3E2F3}">
      <dgm:prSet/>
      <dgm:spPr/>
      <dgm:t>
        <a:bodyPr/>
        <a:lstStyle/>
        <a:p>
          <a:endParaRPr lang="en-GB"/>
        </a:p>
      </dgm:t>
    </dgm:pt>
    <dgm:pt modelId="{ADD69E46-4134-4A59-8DB7-DF50A044E3E1}" type="sibTrans" cxnId="{A76176F7-10A9-4BB4-822A-CFD6D0C3E2F3}">
      <dgm:prSet/>
      <dgm:spPr/>
      <dgm:t>
        <a:bodyPr/>
        <a:lstStyle/>
        <a:p>
          <a:endParaRPr lang="en-GB"/>
        </a:p>
      </dgm:t>
    </dgm:pt>
    <dgm:pt modelId="{E9198B03-50B3-4DDC-AEFE-602740D9D53E}">
      <dgm:prSet custT="1"/>
      <dgm:spPr>
        <a:xfrm>
          <a:off x="1911" y="973455"/>
          <a:ext cx="1222690" cy="1297940"/>
        </a:xfrm>
        <a:solidFill>
          <a:schemeClr val="accent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000">
              <a:latin typeface="Calibri" panose="020F0502020204030204"/>
              <a:ea typeface="+mn-ea"/>
              <a:cs typeface="+mn-cs"/>
            </a:rPr>
            <a:t>Develop</a:t>
          </a:r>
          <a:r>
            <a:rPr lang="en-GB" sz="1000" b="1">
              <a:latin typeface="Calibri" panose="020F0502020204030204"/>
              <a:ea typeface="+mn-ea"/>
              <a:cs typeface="+mn-cs"/>
            </a:rPr>
            <a:t> pulse survey </a:t>
          </a:r>
          <a:r>
            <a:rPr lang="en-GB" sz="1000">
              <a:latin typeface="Calibri" panose="020F0502020204030204"/>
              <a:ea typeface="+mn-ea"/>
              <a:cs typeface="+mn-cs"/>
            </a:rPr>
            <a:t>methodology - an ongoing conversation with staff</a:t>
          </a:r>
          <a:endParaRPr lang="en-GB" sz="1000"/>
        </a:p>
      </dgm:t>
    </dgm:pt>
    <dgm:pt modelId="{F04F0748-1F9B-40F9-8B47-CA92F24F17C3}" type="parTrans" cxnId="{07BC3B9D-70A6-45E2-B27C-66E138D7A144}">
      <dgm:prSet/>
      <dgm:spPr/>
      <dgm:t>
        <a:bodyPr/>
        <a:lstStyle/>
        <a:p>
          <a:endParaRPr lang="en-GB"/>
        </a:p>
      </dgm:t>
    </dgm:pt>
    <dgm:pt modelId="{E92774EC-3B56-4AAF-AD57-D81DB16A116F}" type="sibTrans" cxnId="{07BC3B9D-70A6-45E2-B27C-66E138D7A144}">
      <dgm:prSet/>
      <dgm:spPr/>
      <dgm:t>
        <a:bodyPr/>
        <a:lstStyle/>
        <a:p>
          <a:endParaRPr lang="en-GB"/>
        </a:p>
      </dgm:t>
    </dgm:pt>
    <dgm:pt modelId="{4726ADB7-8952-4C88-A733-27A6D5B87341}">
      <dgm:prSet phldr="0"/>
      <dgm:spPr>
        <a:solidFill>
          <a:schemeClr val="accent4"/>
        </a:solidFill>
      </dgm:spPr>
      <dgm:t>
        <a:bodyPr/>
        <a:lstStyle/>
        <a:p>
          <a:r>
            <a:rPr lang="en-GB" sz="1100">
              <a:latin typeface="Calibri" panose="020F0502020204030204"/>
              <a:ea typeface="Calibri"/>
              <a:cs typeface="Calibri"/>
            </a:rPr>
            <a:t>Lifecycle Surveys on platform - onboarding, check-ins, exit surveys</a:t>
          </a:r>
          <a:endParaRPr lang="en-GB" sz="900">
            <a:latin typeface="Calibri" panose="020F0502020204030204"/>
            <a:ea typeface="+mn-ea"/>
            <a:cs typeface="+mn-cs"/>
          </a:endParaRPr>
        </a:p>
      </dgm:t>
    </dgm:pt>
    <dgm:pt modelId="{2D7BDB48-B24F-42BA-A8CA-EDC674B16C3E}" type="parTrans" cxnId="{E5838DB5-A92E-44EA-B11C-A6429F7E1B95}">
      <dgm:prSet/>
      <dgm:spPr/>
    </dgm:pt>
    <dgm:pt modelId="{F614361E-F679-456B-A92E-BFBF4150A1C6}" type="sibTrans" cxnId="{E5838DB5-A92E-44EA-B11C-A6429F7E1B95}">
      <dgm:prSet/>
      <dgm:spPr/>
    </dgm:pt>
    <dgm:pt modelId="{B33A6D15-FB8A-454A-ADE7-41B49A1D4059}">
      <dgm:prSet phldr="0"/>
      <dgm:spPr>
        <a:solidFill>
          <a:schemeClr val="accent1"/>
        </a:solidFill>
      </dgm:spPr>
      <dgm:t>
        <a:bodyPr/>
        <a:lstStyle/>
        <a:p>
          <a:pPr rtl="0"/>
          <a:r>
            <a:rPr lang="en-GB" sz="1100" dirty="0" err="1">
              <a:latin typeface="Calibri" panose="020F0502020204030204"/>
              <a:ea typeface="Calibri"/>
              <a:cs typeface="Calibri"/>
            </a:rPr>
            <a:t>Partering</a:t>
          </a:r>
          <a:r>
            <a:rPr lang="en-GB" sz="1100">
              <a:latin typeface="Calibri" panose="020F0502020204030204"/>
              <a:ea typeface="Calibri"/>
              <a:cs typeface="Calibri"/>
            </a:rPr>
            <a:t> with Picker for 2025 Survey, improving dashboards based on feedback with new HR &amp; Exec pages</a:t>
          </a:r>
        </a:p>
      </dgm:t>
    </dgm:pt>
    <dgm:pt modelId="{9BDB5FE2-120D-4E55-8CAE-6AAA072B2709}" type="parTrans" cxnId="{E0750B16-3E8B-4470-A5DA-B84C2540DA92}">
      <dgm:prSet/>
      <dgm:spPr/>
    </dgm:pt>
    <dgm:pt modelId="{7A65B968-DD92-4DE6-87C3-372437B3A906}" type="sibTrans" cxnId="{E0750B16-3E8B-4470-A5DA-B84C2540DA92}">
      <dgm:prSet/>
      <dgm:spPr/>
    </dgm:pt>
    <dgm:pt modelId="{A841C22D-8186-4B2F-AB44-9B82A4FC08E3}">
      <dgm:prSet phldr="0" custT="1"/>
      <dgm:spPr>
        <a:solidFill>
          <a:schemeClr val="accent3"/>
        </a:solidFill>
      </dgm:spPr>
      <dgm:t>
        <a:bodyPr/>
        <a:lstStyle/>
        <a:p>
          <a:pPr rtl="0"/>
          <a:r>
            <a:rPr lang="en-GB" sz="1000" b="1">
              <a:latin typeface="Calibri"/>
              <a:ea typeface="+mn-ea"/>
              <a:cs typeface="+mn-cs"/>
            </a:rPr>
            <a:t>Transformation and Productivity </a:t>
          </a:r>
          <a:r>
            <a:rPr lang="en-GB" sz="1000">
              <a:latin typeface="Calibri"/>
              <a:ea typeface="+mn-ea"/>
              <a:cs typeface="+mn-cs"/>
            </a:rPr>
            <a:t>– Combine workforce, experience and productivity data to create early warning signs</a:t>
          </a:r>
        </a:p>
      </dgm:t>
    </dgm:pt>
    <dgm:pt modelId="{CBAB7F80-3B4D-401B-8563-8F5B75329AC1}" type="parTrans" cxnId="{03FDAB5E-3B9E-47BC-9D08-6818DAA3EB6C}">
      <dgm:prSet/>
      <dgm:spPr/>
    </dgm:pt>
    <dgm:pt modelId="{80A1E698-D86C-460F-A737-BEB2E6F2960D}" type="sibTrans" cxnId="{03FDAB5E-3B9E-47BC-9D08-6818DAA3EB6C}">
      <dgm:prSet/>
      <dgm:spPr/>
    </dgm:pt>
    <dgm:pt modelId="{AD7E4946-9845-49C7-BC65-52927D583EE8}">
      <dgm:prSet phldr="0"/>
      <dgm:spPr>
        <a:solidFill>
          <a:schemeClr val="accent2"/>
        </a:solidFill>
      </dgm:spPr>
      <dgm:t>
        <a:bodyPr/>
        <a:lstStyle/>
        <a:p>
          <a:pPr rtl="0"/>
          <a:r>
            <a:rPr lang="en-GB" sz="1100">
              <a:latin typeface="Calibri" panose="020F0502020204030204"/>
              <a:ea typeface="Calibri"/>
              <a:cs typeface="Calibri"/>
            </a:rPr>
            <a:t>Ongoing monitoring of team support, action plans and impact</a:t>
          </a:r>
        </a:p>
      </dgm:t>
    </dgm:pt>
    <dgm:pt modelId="{93D044AA-2C1D-42C1-8597-115ABC033FCD}" type="parTrans" cxnId="{2D0A7364-157B-4630-8CA9-6057DA72CC7B}">
      <dgm:prSet/>
      <dgm:spPr/>
    </dgm:pt>
    <dgm:pt modelId="{056E3048-8091-498C-910E-7AF80BF8CCE3}" type="sibTrans" cxnId="{2D0A7364-157B-4630-8CA9-6057DA72CC7B}">
      <dgm:prSet/>
      <dgm:spPr/>
    </dgm:pt>
    <dgm:pt modelId="{508E7A6D-C161-49DB-AD99-0F004A84F943}" type="pres">
      <dgm:prSet presAssocID="{7A27AEED-E8E3-4B76-A9C7-54332908CD28}" presName="CompostProcess" presStyleCnt="0">
        <dgm:presLayoutVars>
          <dgm:dir/>
          <dgm:resizeHandles val="exact"/>
        </dgm:presLayoutVars>
      </dgm:prSet>
      <dgm:spPr/>
    </dgm:pt>
    <dgm:pt modelId="{2FE30463-0A19-4311-B252-8BBEB3C793D9}" type="pres">
      <dgm:prSet presAssocID="{7A27AEED-E8E3-4B76-A9C7-54332908CD28}" presName="arrow" presStyleLbl="bgShp" presStyleIdx="0" presStyleCnt="1"/>
      <dgm:spPr>
        <a:xfrm>
          <a:off x="733901" y="0"/>
          <a:ext cx="8317547" cy="3244850"/>
        </a:xfrm>
        <a:prstGeom prst="rightArrow">
          <a:avLst/>
        </a:prstGeom>
        <a:solidFill>
          <a:srgbClr val="AE2473">
            <a:alpha val="16863"/>
          </a:srgbClr>
        </a:solidFill>
        <a:ln>
          <a:noFill/>
        </a:ln>
        <a:effectLst/>
      </dgm:spPr>
    </dgm:pt>
    <dgm:pt modelId="{08D975F1-DA13-4EEA-BE9D-DD61AA3DD803}" type="pres">
      <dgm:prSet presAssocID="{7A27AEED-E8E3-4B76-A9C7-54332908CD28}" presName="linearProcess" presStyleCnt="0"/>
      <dgm:spPr/>
    </dgm:pt>
    <dgm:pt modelId="{F7DFF5D9-8CB1-4FDD-B07D-587947CB27B1}" type="pres">
      <dgm:prSet presAssocID="{B33A6D15-FB8A-454A-ADE7-41B49A1D4059}" presName="textNode" presStyleLbl="node1" presStyleIdx="0" presStyleCnt="7">
        <dgm:presLayoutVars>
          <dgm:bulletEnabled val="1"/>
        </dgm:presLayoutVars>
      </dgm:prSet>
      <dgm:spPr/>
    </dgm:pt>
    <dgm:pt modelId="{2455D5DE-20F7-434C-9082-75ADBF6C2ECD}" type="pres">
      <dgm:prSet presAssocID="{7A65B968-DD92-4DE6-87C3-372437B3A906}" presName="sibTrans" presStyleCnt="0"/>
      <dgm:spPr/>
    </dgm:pt>
    <dgm:pt modelId="{78B72AB6-FF47-48A6-913F-7707DC8FF454}" type="pres">
      <dgm:prSet presAssocID="{AD7E4946-9845-49C7-BC65-52927D583EE8}" presName="textNode" presStyleLbl="node1" presStyleIdx="1" presStyleCnt="7">
        <dgm:presLayoutVars>
          <dgm:bulletEnabled val="1"/>
        </dgm:presLayoutVars>
      </dgm:prSet>
      <dgm:spPr/>
    </dgm:pt>
    <dgm:pt modelId="{61B76E2C-C8C5-4C5F-982A-FD55D3A7296E}" type="pres">
      <dgm:prSet presAssocID="{056E3048-8091-498C-910E-7AF80BF8CCE3}" presName="sibTrans" presStyleCnt="0"/>
      <dgm:spPr/>
    </dgm:pt>
    <dgm:pt modelId="{1A3C41EE-0B7E-4C4C-A07A-5F39BB5D2C3E}" type="pres">
      <dgm:prSet presAssocID="{4726ADB7-8952-4C88-A733-27A6D5B87341}" presName="textNode" presStyleLbl="node1" presStyleIdx="2" presStyleCnt="7">
        <dgm:presLayoutVars>
          <dgm:bulletEnabled val="1"/>
        </dgm:presLayoutVars>
      </dgm:prSet>
      <dgm:spPr/>
    </dgm:pt>
    <dgm:pt modelId="{8D047F83-D87E-4B62-8E78-77D8D2677CA2}" type="pres">
      <dgm:prSet presAssocID="{F614361E-F679-456B-A92E-BFBF4150A1C6}" presName="sibTrans" presStyleCnt="0"/>
      <dgm:spPr/>
    </dgm:pt>
    <dgm:pt modelId="{0948A2F9-78CD-4765-864F-9BEDEFB842E0}" type="pres">
      <dgm:prSet presAssocID="{E9198B03-50B3-4DDC-AEFE-602740D9D53E}" presName="textNode" presStyleLbl="node1" presStyleIdx="3" presStyleCnt="7" custLinFactNeighborX="-4910" custLinFactNeighborY="-1614">
        <dgm:presLayoutVars>
          <dgm:bulletEnabled val="1"/>
        </dgm:presLayoutVars>
      </dgm:prSet>
      <dgm:spPr>
        <a:prstGeom prst="roundRect">
          <a:avLst/>
        </a:prstGeom>
      </dgm:spPr>
    </dgm:pt>
    <dgm:pt modelId="{3902E8D9-F2A0-489F-AEDF-0D1B335CC236}" type="pres">
      <dgm:prSet presAssocID="{E92774EC-3B56-4AAF-AD57-D81DB16A116F}" presName="sibTrans" presStyleCnt="0"/>
      <dgm:spPr/>
    </dgm:pt>
    <dgm:pt modelId="{7AA11420-D4B1-4853-94BE-45BF3DE3D617}" type="pres">
      <dgm:prSet presAssocID="{86995C5A-1515-4951-B12E-178F7EC7B559}" presName="textNode" presStyleLbl="node1" presStyleIdx="4" presStyleCnt="7">
        <dgm:presLayoutVars>
          <dgm:bulletEnabled val="1"/>
        </dgm:presLayoutVars>
      </dgm:prSet>
      <dgm:spPr>
        <a:prstGeom prst="roundRect">
          <a:avLst/>
        </a:prstGeom>
      </dgm:spPr>
    </dgm:pt>
    <dgm:pt modelId="{CA9C52A9-1CED-4D82-BAB5-1CF8FF7D9F5F}" type="pres">
      <dgm:prSet presAssocID="{F3604C7F-BF66-4422-B4E5-3E902C35DE95}" presName="sibTrans" presStyleCnt="0"/>
      <dgm:spPr/>
    </dgm:pt>
    <dgm:pt modelId="{05FF22C9-3682-4902-A46B-9043A6970DF1}" type="pres">
      <dgm:prSet presAssocID="{38C79A54-FC55-4CC4-9C76-832800B54227}" presName="textNode" presStyleLbl="node1" presStyleIdx="5" presStyleCnt="7">
        <dgm:presLayoutVars>
          <dgm:bulletEnabled val="1"/>
        </dgm:presLayoutVars>
      </dgm:prSet>
      <dgm:spPr>
        <a:prstGeom prst="roundRect">
          <a:avLst/>
        </a:prstGeom>
      </dgm:spPr>
    </dgm:pt>
    <dgm:pt modelId="{EF708098-1EA2-48D6-B75E-9AEF39435117}" type="pres">
      <dgm:prSet presAssocID="{ADD69E46-4134-4A59-8DB7-DF50A044E3E1}" presName="sibTrans" presStyleCnt="0"/>
      <dgm:spPr/>
    </dgm:pt>
    <dgm:pt modelId="{9E083A5C-B719-4D31-A363-25D15B85610F}" type="pres">
      <dgm:prSet presAssocID="{A841C22D-8186-4B2F-AB44-9B82A4FC08E3}" presName="textNode" presStyleLbl="node1" presStyleIdx="6" presStyleCnt="7">
        <dgm:presLayoutVars>
          <dgm:bulletEnabled val="1"/>
        </dgm:presLayoutVars>
      </dgm:prSet>
      <dgm:spPr/>
    </dgm:pt>
  </dgm:ptLst>
  <dgm:cxnLst>
    <dgm:cxn modelId="{E0750B16-3E8B-4470-A5DA-B84C2540DA92}" srcId="{7A27AEED-E8E3-4B76-A9C7-54332908CD28}" destId="{B33A6D15-FB8A-454A-ADE7-41B49A1D4059}" srcOrd="0" destOrd="0" parTransId="{9BDB5FE2-120D-4E55-8CAE-6AAA072B2709}" sibTransId="{7A65B968-DD92-4DE6-87C3-372437B3A906}"/>
    <dgm:cxn modelId="{04F2EF34-6CF0-496C-BC3C-AD3844C2CB62}" type="presOf" srcId="{AD7E4946-9845-49C7-BC65-52927D583EE8}" destId="{78B72AB6-FF47-48A6-913F-7707DC8FF454}" srcOrd="0" destOrd="0" presId="urn:microsoft.com/office/officeart/2005/8/layout/hProcess9"/>
    <dgm:cxn modelId="{576F3C5E-F090-45DA-9758-10BCBD1A27C8}" type="presOf" srcId="{A841C22D-8186-4B2F-AB44-9B82A4FC08E3}" destId="{9E083A5C-B719-4D31-A363-25D15B85610F}" srcOrd="0" destOrd="0" presId="urn:microsoft.com/office/officeart/2005/8/layout/hProcess9"/>
    <dgm:cxn modelId="{03FDAB5E-3B9E-47BC-9D08-6818DAA3EB6C}" srcId="{7A27AEED-E8E3-4B76-A9C7-54332908CD28}" destId="{A841C22D-8186-4B2F-AB44-9B82A4FC08E3}" srcOrd="6" destOrd="0" parTransId="{CBAB7F80-3B4D-401B-8563-8F5B75329AC1}" sibTransId="{80A1E698-D86C-460F-A737-BEB2E6F2960D}"/>
    <dgm:cxn modelId="{2D0A7364-157B-4630-8CA9-6057DA72CC7B}" srcId="{7A27AEED-E8E3-4B76-A9C7-54332908CD28}" destId="{AD7E4946-9845-49C7-BC65-52927D583EE8}" srcOrd="1" destOrd="0" parTransId="{93D044AA-2C1D-42C1-8597-115ABC033FCD}" sibTransId="{056E3048-8091-498C-910E-7AF80BF8CCE3}"/>
    <dgm:cxn modelId="{F6E9FA47-A977-4F4E-A8DA-EA7BF91355D1}" srcId="{7A27AEED-E8E3-4B76-A9C7-54332908CD28}" destId="{86995C5A-1515-4951-B12E-178F7EC7B559}" srcOrd="4" destOrd="0" parTransId="{EDA8A52D-3C2D-4889-A70D-89809EFE5A64}" sibTransId="{F3604C7F-BF66-4422-B4E5-3E902C35DE95}"/>
    <dgm:cxn modelId="{C722D54E-1648-4F91-9D9D-E81A8655F24B}" type="presOf" srcId="{86995C5A-1515-4951-B12E-178F7EC7B559}" destId="{7AA11420-D4B1-4853-94BE-45BF3DE3D617}" srcOrd="0" destOrd="0" presId="urn:microsoft.com/office/officeart/2005/8/layout/hProcess9"/>
    <dgm:cxn modelId="{27BC7770-E733-451F-9DBE-236CB778D866}" type="presOf" srcId="{E9198B03-50B3-4DDC-AEFE-602740D9D53E}" destId="{0948A2F9-78CD-4765-864F-9BEDEFB842E0}" srcOrd="0" destOrd="0" presId="urn:microsoft.com/office/officeart/2005/8/layout/hProcess9"/>
    <dgm:cxn modelId="{567AE98C-5983-40F4-9904-A433ADA0D457}" type="presOf" srcId="{4726ADB7-8952-4C88-A733-27A6D5B87341}" destId="{1A3C41EE-0B7E-4C4C-A07A-5F39BB5D2C3E}" srcOrd="0" destOrd="0" presId="urn:microsoft.com/office/officeart/2005/8/layout/hProcess9"/>
    <dgm:cxn modelId="{40679E92-75BE-411F-8878-5D8F4A7EBE11}" type="presOf" srcId="{B33A6D15-FB8A-454A-ADE7-41B49A1D4059}" destId="{F7DFF5D9-8CB1-4FDD-B07D-587947CB27B1}" srcOrd="0" destOrd="0" presId="urn:microsoft.com/office/officeart/2005/8/layout/hProcess9"/>
    <dgm:cxn modelId="{07BC3B9D-70A6-45E2-B27C-66E138D7A144}" srcId="{7A27AEED-E8E3-4B76-A9C7-54332908CD28}" destId="{E9198B03-50B3-4DDC-AEFE-602740D9D53E}" srcOrd="3" destOrd="0" parTransId="{F04F0748-1F9B-40F9-8B47-CA92F24F17C3}" sibTransId="{E92774EC-3B56-4AAF-AD57-D81DB16A116F}"/>
    <dgm:cxn modelId="{E5838DB5-A92E-44EA-B11C-A6429F7E1B95}" srcId="{7A27AEED-E8E3-4B76-A9C7-54332908CD28}" destId="{4726ADB7-8952-4C88-A733-27A6D5B87341}" srcOrd="2" destOrd="0" parTransId="{2D7BDB48-B24F-42BA-A8CA-EDC674B16C3E}" sibTransId="{F614361E-F679-456B-A92E-BFBF4150A1C6}"/>
    <dgm:cxn modelId="{F0467BBB-8BAA-46D2-AF2F-90D079E60465}" type="presOf" srcId="{38C79A54-FC55-4CC4-9C76-832800B54227}" destId="{05FF22C9-3682-4902-A46B-9043A6970DF1}" srcOrd="0" destOrd="0" presId="urn:microsoft.com/office/officeart/2005/8/layout/hProcess9"/>
    <dgm:cxn modelId="{2E7792E9-46DC-4758-8A73-EE188BFFD004}" type="presOf" srcId="{7A27AEED-E8E3-4B76-A9C7-54332908CD28}" destId="{508E7A6D-C161-49DB-AD99-0F004A84F943}" srcOrd="0" destOrd="0" presId="urn:microsoft.com/office/officeart/2005/8/layout/hProcess9"/>
    <dgm:cxn modelId="{A76176F7-10A9-4BB4-822A-CFD6D0C3E2F3}" srcId="{7A27AEED-E8E3-4B76-A9C7-54332908CD28}" destId="{38C79A54-FC55-4CC4-9C76-832800B54227}" srcOrd="5" destOrd="0" parTransId="{E82C3DEC-0E7B-4A74-AFB6-8C3D417A5FD4}" sibTransId="{ADD69E46-4134-4A59-8DB7-DF50A044E3E1}"/>
    <dgm:cxn modelId="{F9253DCC-9D54-41B9-A6CC-3EEC18B02D43}" type="presParOf" srcId="{508E7A6D-C161-49DB-AD99-0F004A84F943}" destId="{2FE30463-0A19-4311-B252-8BBEB3C793D9}" srcOrd="0" destOrd="0" presId="urn:microsoft.com/office/officeart/2005/8/layout/hProcess9"/>
    <dgm:cxn modelId="{0A7B5422-946D-4D9D-B9BC-6C7F4D5E792E}" type="presParOf" srcId="{508E7A6D-C161-49DB-AD99-0F004A84F943}" destId="{08D975F1-DA13-4EEA-BE9D-DD61AA3DD803}" srcOrd="1" destOrd="0" presId="urn:microsoft.com/office/officeart/2005/8/layout/hProcess9"/>
    <dgm:cxn modelId="{F8879FF7-4EB4-4F7B-B4D5-A5B8361179AD}" type="presParOf" srcId="{08D975F1-DA13-4EEA-BE9D-DD61AA3DD803}" destId="{F7DFF5D9-8CB1-4FDD-B07D-587947CB27B1}" srcOrd="0" destOrd="0" presId="urn:microsoft.com/office/officeart/2005/8/layout/hProcess9"/>
    <dgm:cxn modelId="{BB9C4CFD-A0E0-4AEE-92F6-09715593D051}" type="presParOf" srcId="{08D975F1-DA13-4EEA-BE9D-DD61AA3DD803}" destId="{2455D5DE-20F7-434C-9082-75ADBF6C2ECD}" srcOrd="1" destOrd="0" presId="urn:microsoft.com/office/officeart/2005/8/layout/hProcess9"/>
    <dgm:cxn modelId="{DF1DCC0E-AA01-4554-AE16-B6C75AF45432}" type="presParOf" srcId="{08D975F1-DA13-4EEA-BE9D-DD61AA3DD803}" destId="{78B72AB6-FF47-48A6-913F-7707DC8FF454}" srcOrd="2" destOrd="0" presId="urn:microsoft.com/office/officeart/2005/8/layout/hProcess9"/>
    <dgm:cxn modelId="{3C4261B5-669D-4386-8E15-98A3B862BFFF}" type="presParOf" srcId="{08D975F1-DA13-4EEA-BE9D-DD61AA3DD803}" destId="{61B76E2C-C8C5-4C5F-982A-FD55D3A7296E}" srcOrd="3" destOrd="0" presId="urn:microsoft.com/office/officeart/2005/8/layout/hProcess9"/>
    <dgm:cxn modelId="{645EDE46-3CA9-4F4D-9C70-2B267100C4F6}" type="presParOf" srcId="{08D975F1-DA13-4EEA-BE9D-DD61AA3DD803}" destId="{1A3C41EE-0B7E-4C4C-A07A-5F39BB5D2C3E}" srcOrd="4" destOrd="0" presId="urn:microsoft.com/office/officeart/2005/8/layout/hProcess9"/>
    <dgm:cxn modelId="{1D107D79-687D-4999-8ABF-9A38CCDA3E90}" type="presParOf" srcId="{08D975F1-DA13-4EEA-BE9D-DD61AA3DD803}" destId="{8D047F83-D87E-4B62-8E78-77D8D2677CA2}" srcOrd="5" destOrd="0" presId="urn:microsoft.com/office/officeart/2005/8/layout/hProcess9"/>
    <dgm:cxn modelId="{79E276F1-F483-4E7A-ADFC-41D483B9D22B}" type="presParOf" srcId="{08D975F1-DA13-4EEA-BE9D-DD61AA3DD803}" destId="{0948A2F9-78CD-4765-864F-9BEDEFB842E0}" srcOrd="6" destOrd="0" presId="urn:microsoft.com/office/officeart/2005/8/layout/hProcess9"/>
    <dgm:cxn modelId="{2B0562D5-7F44-4993-AB07-87A5D4E637C0}" type="presParOf" srcId="{08D975F1-DA13-4EEA-BE9D-DD61AA3DD803}" destId="{3902E8D9-F2A0-489F-AEDF-0D1B335CC236}" srcOrd="7" destOrd="0" presId="urn:microsoft.com/office/officeart/2005/8/layout/hProcess9"/>
    <dgm:cxn modelId="{75380693-D3A3-4BFD-B921-6AD5A66605D7}" type="presParOf" srcId="{08D975F1-DA13-4EEA-BE9D-DD61AA3DD803}" destId="{7AA11420-D4B1-4853-94BE-45BF3DE3D617}" srcOrd="8" destOrd="0" presId="urn:microsoft.com/office/officeart/2005/8/layout/hProcess9"/>
    <dgm:cxn modelId="{2447FAA5-4F3B-4B40-9389-CF5D4A152C5C}" type="presParOf" srcId="{08D975F1-DA13-4EEA-BE9D-DD61AA3DD803}" destId="{CA9C52A9-1CED-4D82-BAB5-1CF8FF7D9F5F}" srcOrd="9" destOrd="0" presId="urn:microsoft.com/office/officeart/2005/8/layout/hProcess9"/>
    <dgm:cxn modelId="{BC2839D3-7FD1-4BCE-B2F8-4326818F8AEC}" type="presParOf" srcId="{08D975F1-DA13-4EEA-BE9D-DD61AA3DD803}" destId="{05FF22C9-3682-4902-A46B-9043A6970DF1}" srcOrd="10" destOrd="0" presId="urn:microsoft.com/office/officeart/2005/8/layout/hProcess9"/>
    <dgm:cxn modelId="{E754AA7F-C666-4F4E-8430-EEEE1651233D}" type="presParOf" srcId="{08D975F1-DA13-4EEA-BE9D-DD61AA3DD803}" destId="{EF708098-1EA2-48D6-B75E-9AEF39435117}" srcOrd="11" destOrd="0" presId="urn:microsoft.com/office/officeart/2005/8/layout/hProcess9"/>
    <dgm:cxn modelId="{FCFE75B7-BAA5-435F-BFE9-7F0CD981B28B}" type="presParOf" srcId="{08D975F1-DA13-4EEA-BE9D-DD61AA3DD803}" destId="{9E083A5C-B719-4D31-A363-25D15B85610F}"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46A15-F37C-4D15-BE9A-1D94C98415AA}">
      <dsp:nvSpPr>
        <dsp:cNvPr id="0" name=""/>
        <dsp:cNvSpPr/>
      </dsp:nvSpPr>
      <dsp:spPr>
        <a:xfrm>
          <a:off x="4588383" y="1553"/>
          <a:ext cx="6882575" cy="841298"/>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a:t>Shared with execs two weeks after survey close </a:t>
          </a:r>
        </a:p>
        <a:p>
          <a:pPr marL="114300" lvl="1" indent="-114300" algn="l" defTabSz="622300">
            <a:lnSpc>
              <a:spcPct val="90000"/>
            </a:lnSpc>
            <a:spcBef>
              <a:spcPct val="0"/>
            </a:spcBef>
            <a:spcAft>
              <a:spcPct val="15000"/>
            </a:spcAft>
            <a:buChar char="•"/>
          </a:pPr>
          <a:r>
            <a:rPr lang="en-GB" sz="1400" kern="1200"/>
            <a:t>Allowing trust to grasp themes much earlier</a:t>
          </a:r>
        </a:p>
      </dsp:txBody>
      <dsp:txXfrm>
        <a:off x="4588383" y="106715"/>
        <a:ext cx="6567088" cy="630974"/>
      </dsp:txXfrm>
    </dsp:sp>
    <dsp:sp modelId="{D8249692-2DCA-498F-ABD5-C7CBAE4436AB}">
      <dsp:nvSpPr>
        <dsp:cNvPr id="0" name=""/>
        <dsp:cNvSpPr/>
      </dsp:nvSpPr>
      <dsp:spPr>
        <a:xfrm>
          <a:off x="0" y="1553"/>
          <a:ext cx="4588383" cy="8412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b="1" kern="1200"/>
            <a:t>Accelerated Insight Delivery </a:t>
          </a:r>
          <a:endParaRPr lang="en-GB" sz="2300" kern="1200"/>
        </a:p>
      </dsp:txBody>
      <dsp:txXfrm>
        <a:off x="41069" y="42622"/>
        <a:ext cx="4506245" cy="759160"/>
      </dsp:txXfrm>
    </dsp:sp>
    <dsp:sp modelId="{CA81DD39-E725-4AE1-B7A9-FFA4283BD81B}">
      <dsp:nvSpPr>
        <dsp:cNvPr id="0" name=""/>
        <dsp:cNvSpPr/>
      </dsp:nvSpPr>
      <dsp:spPr>
        <a:xfrm>
          <a:off x="4588383" y="926982"/>
          <a:ext cx="6882575" cy="841298"/>
        </a:xfrm>
        <a:prstGeom prst="rightArrow">
          <a:avLst>
            <a:gd name="adj1" fmla="val 75000"/>
            <a:gd name="adj2" fmla="val 50000"/>
          </a:avLst>
        </a:prstGeom>
        <a:solidFill>
          <a:schemeClr val="accent2">
            <a:tint val="40000"/>
            <a:alpha val="90000"/>
            <a:hueOff val="3573017"/>
            <a:satOff val="-2109"/>
            <a:lumOff val="-222"/>
            <a:alphaOff val="0"/>
          </a:schemeClr>
        </a:solidFill>
        <a:ln w="12700" cap="flat" cmpd="sng" algn="ctr">
          <a:solidFill>
            <a:schemeClr val="accent2">
              <a:tint val="40000"/>
              <a:alpha val="90000"/>
              <a:hueOff val="3573017"/>
              <a:satOff val="-2109"/>
              <a:lumOff val="-2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GB" sz="1400" kern="1200"/>
            <a:t>Dashboard shared alongside supporting resources.</a:t>
          </a:r>
        </a:p>
        <a:p>
          <a:pPr marL="114300" lvl="1" indent="-114300" algn="l" defTabSz="622300">
            <a:lnSpc>
              <a:spcPct val="90000"/>
            </a:lnSpc>
            <a:spcBef>
              <a:spcPct val="0"/>
            </a:spcBef>
            <a:spcAft>
              <a:spcPct val="15000"/>
            </a:spcAft>
            <a:buChar char="•"/>
          </a:pPr>
          <a:r>
            <a:rPr lang="en-GB" sz="1400" kern="1200"/>
            <a:t>60% logins in first two months		</a:t>
          </a:r>
        </a:p>
      </dsp:txBody>
      <dsp:txXfrm>
        <a:off x="4588383" y="1032144"/>
        <a:ext cx="6567088" cy="630974"/>
      </dsp:txXfrm>
    </dsp:sp>
    <dsp:sp modelId="{BBF32509-4C41-4284-AC20-A30D79A5533E}">
      <dsp:nvSpPr>
        <dsp:cNvPr id="0" name=""/>
        <dsp:cNvSpPr/>
      </dsp:nvSpPr>
      <dsp:spPr>
        <a:xfrm>
          <a:off x="0" y="926982"/>
          <a:ext cx="4588383" cy="841298"/>
        </a:xfrm>
        <a:prstGeom prst="roundRect">
          <a:avLst/>
        </a:prstGeom>
        <a:solidFill>
          <a:schemeClr val="accent2">
            <a:hueOff val="3586056"/>
            <a:satOff val="-1365"/>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kern="1200"/>
            <a:t>Empowered Front Line Managers</a:t>
          </a:r>
        </a:p>
      </dsp:txBody>
      <dsp:txXfrm>
        <a:off x="41069" y="968051"/>
        <a:ext cx="4506245" cy="759160"/>
      </dsp:txXfrm>
    </dsp:sp>
    <dsp:sp modelId="{C6DA7821-A791-4371-A0EB-7F27D84C72DB}">
      <dsp:nvSpPr>
        <dsp:cNvPr id="0" name=""/>
        <dsp:cNvSpPr/>
      </dsp:nvSpPr>
      <dsp:spPr>
        <a:xfrm>
          <a:off x="4588383" y="1852410"/>
          <a:ext cx="6882575" cy="841298"/>
        </a:xfrm>
        <a:prstGeom prst="rightArrow">
          <a:avLst>
            <a:gd name="adj1" fmla="val 75000"/>
            <a:gd name="adj2" fmla="val 50000"/>
          </a:avLst>
        </a:prstGeom>
        <a:solidFill>
          <a:schemeClr val="accent2">
            <a:tint val="40000"/>
            <a:alpha val="90000"/>
            <a:hueOff val="7146034"/>
            <a:satOff val="-4217"/>
            <a:lumOff val="-444"/>
            <a:alphaOff val="0"/>
          </a:schemeClr>
        </a:solidFill>
        <a:ln w="12700" cap="flat" cmpd="sng" algn="ctr">
          <a:solidFill>
            <a:schemeClr val="accent2">
              <a:tint val="40000"/>
              <a:alpha val="90000"/>
              <a:hueOff val="7146034"/>
              <a:satOff val="-4217"/>
              <a:lumOff val="-4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0" kern="1200"/>
            <a:t>The centralised action planning tool allows managers to gather ideas and resources in the trust. </a:t>
          </a:r>
        </a:p>
        <a:p>
          <a:pPr marL="114300" lvl="1" indent="-114300" algn="l" defTabSz="533400">
            <a:lnSpc>
              <a:spcPct val="90000"/>
            </a:lnSpc>
            <a:spcBef>
              <a:spcPct val="0"/>
            </a:spcBef>
            <a:spcAft>
              <a:spcPct val="15000"/>
            </a:spcAft>
            <a:buChar char="•"/>
          </a:pPr>
          <a:r>
            <a:rPr lang="en-GB" sz="1200" b="0" kern="1200"/>
            <a:t>Over 400 actions created around feeling valued, burnout, development and psychological safety</a:t>
          </a:r>
        </a:p>
        <a:p>
          <a:pPr marL="114300" lvl="1" indent="-114300" algn="l" defTabSz="533400">
            <a:lnSpc>
              <a:spcPct val="90000"/>
            </a:lnSpc>
            <a:spcBef>
              <a:spcPct val="0"/>
            </a:spcBef>
            <a:spcAft>
              <a:spcPct val="15000"/>
            </a:spcAft>
            <a:buChar char="•"/>
          </a:pPr>
          <a:r>
            <a:rPr lang="en-GB" sz="1200" b="0" kern="1200"/>
            <a:t>Allowed teams to share their culture-building strategies, bringing scores to life and promoting best practices.</a:t>
          </a:r>
        </a:p>
      </dsp:txBody>
      <dsp:txXfrm>
        <a:off x="4588383" y="1957572"/>
        <a:ext cx="6567088" cy="630974"/>
      </dsp:txXfrm>
    </dsp:sp>
    <dsp:sp modelId="{6ED8B800-D3F4-4205-9033-197F65EB506E}">
      <dsp:nvSpPr>
        <dsp:cNvPr id="0" name=""/>
        <dsp:cNvSpPr/>
      </dsp:nvSpPr>
      <dsp:spPr>
        <a:xfrm>
          <a:off x="0" y="1852410"/>
          <a:ext cx="4588383" cy="841298"/>
        </a:xfrm>
        <a:prstGeom prst="roundRect">
          <a:avLst/>
        </a:prstGeom>
        <a:solidFill>
          <a:schemeClr val="accent2">
            <a:hueOff val="7172112"/>
            <a:satOff val="-2729"/>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b="1" kern="1200"/>
            <a:t>Driving Targeted Action &amp; Best Practice</a:t>
          </a:r>
          <a:endParaRPr lang="en-GB" sz="2300" kern="1200"/>
        </a:p>
      </dsp:txBody>
      <dsp:txXfrm>
        <a:off x="41069" y="1893479"/>
        <a:ext cx="4506245" cy="759160"/>
      </dsp:txXfrm>
    </dsp:sp>
    <dsp:sp modelId="{7F679B8B-0C8E-449D-AF61-1E63D4B0CD9B}">
      <dsp:nvSpPr>
        <dsp:cNvPr id="0" name=""/>
        <dsp:cNvSpPr/>
      </dsp:nvSpPr>
      <dsp:spPr>
        <a:xfrm>
          <a:off x="4588383" y="2777839"/>
          <a:ext cx="6882575" cy="841298"/>
        </a:xfrm>
        <a:prstGeom prst="rightArrow">
          <a:avLst>
            <a:gd name="adj1" fmla="val 75000"/>
            <a:gd name="adj2" fmla="val 50000"/>
          </a:avLst>
        </a:prstGeom>
        <a:solidFill>
          <a:schemeClr val="accent2">
            <a:tint val="40000"/>
            <a:alpha val="90000"/>
            <a:hueOff val="10719051"/>
            <a:satOff val="-6326"/>
            <a:lumOff val="-666"/>
            <a:alphaOff val="0"/>
          </a:schemeClr>
        </a:solidFill>
        <a:ln w="12700" cap="flat" cmpd="sng" algn="ctr">
          <a:solidFill>
            <a:schemeClr val="accent2">
              <a:tint val="40000"/>
              <a:alpha val="90000"/>
              <a:hueOff val="10719051"/>
              <a:satOff val="-6326"/>
              <a:lumOff val="-6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a:t>Persona analysis</a:t>
          </a:r>
          <a:r>
            <a:rPr lang="en-GB" sz="1200" kern="1200"/>
            <a:t>, identifying colleagues whose experience deviates significantly from the average, supporting </a:t>
          </a:r>
          <a:r>
            <a:rPr lang="en-GB" sz="1200" b="1" kern="1200"/>
            <a:t>highly targeted inclusion efforts</a:t>
          </a:r>
          <a:r>
            <a:rPr lang="en-GB" sz="1200" kern="1200"/>
            <a:t> and addressing health inequalities for seldom-heard voices.</a:t>
          </a:r>
        </a:p>
        <a:p>
          <a:pPr marL="57150" lvl="1" indent="-57150" algn="l" defTabSz="444500">
            <a:lnSpc>
              <a:spcPct val="90000"/>
            </a:lnSpc>
            <a:spcBef>
              <a:spcPct val="0"/>
            </a:spcBef>
            <a:spcAft>
              <a:spcPct val="15000"/>
            </a:spcAft>
            <a:buChar char="•"/>
          </a:pPr>
          <a:endParaRPr lang="en-GB" sz="1000" kern="1200"/>
        </a:p>
      </dsp:txBody>
      <dsp:txXfrm>
        <a:off x="4588383" y="2883001"/>
        <a:ext cx="6567088" cy="630974"/>
      </dsp:txXfrm>
    </dsp:sp>
    <dsp:sp modelId="{6887A428-EDD2-4B24-9A57-3BCA15C29D04}">
      <dsp:nvSpPr>
        <dsp:cNvPr id="0" name=""/>
        <dsp:cNvSpPr/>
      </dsp:nvSpPr>
      <dsp:spPr>
        <a:xfrm>
          <a:off x="0" y="2777839"/>
          <a:ext cx="4588383" cy="841298"/>
        </a:xfrm>
        <a:prstGeom prst="roundRect">
          <a:avLst/>
        </a:prstGeom>
        <a:solidFill>
          <a:schemeClr val="accent2">
            <a:hueOff val="10758168"/>
            <a:satOff val="-4094"/>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b="1" kern="1200"/>
            <a:t>Enhanced Inclusion and Equity</a:t>
          </a:r>
          <a:endParaRPr lang="en-GB" sz="2300" kern="1200"/>
        </a:p>
      </dsp:txBody>
      <dsp:txXfrm>
        <a:off x="41069" y="2818908"/>
        <a:ext cx="4506245" cy="759160"/>
      </dsp:txXfrm>
    </dsp:sp>
    <dsp:sp modelId="{6BE02CEE-D358-4AF4-9BED-7192AAB58D27}">
      <dsp:nvSpPr>
        <dsp:cNvPr id="0" name=""/>
        <dsp:cNvSpPr/>
      </dsp:nvSpPr>
      <dsp:spPr>
        <a:xfrm>
          <a:off x="4588383" y="3703267"/>
          <a:ext cx="6882575" cy="841298"/>
        </a:xfrm>
        <a:prstGeom prst="rightArrow">
          <a:avLst>
            <a:gd name="adj1" fmla="val 75000"/>
            <a:gd name="adj2" fmla="val 50000"/>
          </a:avLst>
        </a:prstGeom>
        <a:solidFill>
          <a:schemeClr val="accent2">
            <a:tint val="40000"/>
            <a:alpha val="90000"/>
            <a:hueOff val="14292068"/>
            <a:satOff val="-8434"/>
            <a:lumOff val="-888"/>
            <a:alphaOff val="0"/>
          </a:schemeClr>
        </a:solidFill>
        <a:ln w="12700" cap="flat" cmpd="sng" algn="ctr">
          <a:solidFill>
            <a:schemeClr val="accent2">
              <a:tint val="40000"/>
              <a:alpha val="90000"/>
              <a:hueOff val="14292068"/>
              <a:satOff val="-8434"/>
              <a:lumOff val="-8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0" kern="1200"/>
            <a:t>Directly influence Recognition Strategy with analyse key drivers of outcomes like Engagement &amp; Morale, alongside open comment feedback</a:t>
          </a:r>
        </a:p>
        <a:p>
          <a:pPr marL="114300" lvl="1" indent="-114300" algn="l" defTabSz="533400">
            <a:lnSpc>
              <a:spcPct val="90000"/>
            </a:lnSpc>
            <a:spcBef>
              <a:spcPct val="0"/>
            </a:spcBef>
            <a:spcAft>
              <a:spcPct val="15000"/>
            </a:spcAft>
            <a:buChar char="•"/>
          </a:pPr>
          <a:r>
            <a:rPr lang="en-GB" sz="1200" b="0" kern="1200"/>
            <a:t> Analysis revealed that feeling recognised by the organisation was the number one driver of employees' intention to stay with the Trust.</a:t>
          </a:r>
        </a:p>
      </dsp:txBody>
      <dsp:txXfrm>
        <a:off x="4588383" y="3808429"/>
        <a:ext cx="6567088" cy="630974"/>
      </dsp:txXfrm>
    </dsp:sp>
    <dsp:sp modelId="{7A6FB8B3-AC80-4C56-AFE7-F7C5FC10E87B}">
      <dsp:nvSpPr>
        <dsp:cNvPr id="0" name=""/>
        <dsp:cNvSpPr/>
      </dsp:nvSpPr>
      <dsp:spPr>
        <a:xfrm>
          <a:off x="0" y="3703267"/>
          <a:ext cx="4588383" cy="841298"/>
        </a:xfrm>
        <a:prstGeom prst="roundRect">
          <a:avLst/>
        </a:prstGeom>
        <a:solidFill>
          <a:schemeClr val="accent2">
            <a:hueOff val="14344224"/>
            <a:satOff val="-545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GB" sz="2300" b="1" kern="1200"/>
            <a:t>Influencing Organisational Strategy</a:t>
          </a:r>
          <a:endParaRPr lang="en-GB" sz="2300" kern="1200"/>
        </a:p>
      </dsp:txBody>
      <dsp:txXfrm>
        <a:off x="41069" y="3744336"/>
        <a:ext cx="4506245" cy="759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30463-0A19-4311-B252-8BBEB3C793D9}">
      <dsp:nvSpPr>
        <dsp:cNvPr id="0" name=""/>
        <dsp:cNvSpPr/>
      </dsp:nvSpPr>
      <dsp:spPr>
        <a:xfrm>
          <a:off x="801042" y="0"/>
          <a:ext cx="9078483" cy="4051160"/>
        </a:xfrm>
        <a:prstGeom prst="rightArrow">
          <a:avLst/>
        </a:prstGeom>
        <a:solidFill>
          <a:srgbClr val="AE2473">
            <a:alpha val="16863"/>
          </a:srgbClr>
        </a:solidFill>
        <a:ln>
          <a:noFill/>
        </a:ln>
        <a:effectLst/>
      </dsp:spPr>
      <dsp:style>
        <a:lnRef idx="0">
          <a:scrgbClr r="0" g="0" b="0"/>
        </a:lnRef>
        <a:fillRef idx="1">
          <a:scrgbClr r="0" g="0" b="0"/>
        </a:fillRef>
        <a:effectRef idx="0">
          <a:scrgbClr r="0" g="0" b="0"/>
        </a:effectRef>
        <a:fontRef idx="minor"/>
      </dsp:style>
    </dsp:sp>
    <dsp:sp modelId="{F7DFF5D9-8CB1-4FDD-B07D-587947CB27B1}">
      <dsp:nvSpPr>
        <dsp:cNvPr id="0" name=""/>
        <dsp:cNvSpPr/>
      </dsp:nvSpPr>
      <dsp:spPr>
        <a:xfrm>
          <a:off x="912" y="1215347"/>
          <a:ext cx="1462841" cy="162046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dirty="0" err="1">
              <a:latin typeface="Calibri" panose="020F0502020204030204"/>
              <a:ea typeface="Calibri"/>
              <a:cs typeface="Calibri"/>
            </a:rPr>
            <a:t>Partering</a:t>
          </a:r>
          <a:r>
            <a:rPr lang="en-GB" sz="1300" kern="1200">
              <a:latin typeface="Calibri" panose="020F0502020204030204"/>
              <a:ea typeface="Calibri"/>
              <a:cs typeface="Calibri"/>
            </a:rPr>
            <a:t> with Picker for 2025 Survey, improving dashboards based on feedback with new HR &amp; Exec pages</a:t>
          </a:r>
        </a:p>
      </dsp:txBody>
      <dsp:txXfrm>
        <a:off x="72322" y="1286757"/>
        <a:ext cx="1320021" cy="1477644"/>
      </dsp:txXfrm>
    </dsp:sp>
    <dsp:sp modelId="{78B72AB6-FF47-48A6-913F-7707DC8FF454}">
      <dsp:nvSpPr>
        <dsp:cNvPr id="0" name=""/>
        <dsp:cNvSpPr/>
      </dsp:nvSpPr>
      <dsp:spPr>
        <a:xfrm>
          <a:off x="1536896" y="1215347"/>
          <a:ext cx="1462841" cy="162046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latin typeface="Calibri" panose="020F0502020204030204"/>
              <a:ea typeface="Calibri"/>
              <a:cs typeface="Calibri"/>
            </a:rPr>
            <a:t>Ongoing monitoring of team support, action plans and impact</a:t>
          </a:r>
        </a:p>
      </dsp:txBody>
      <dsp:txXfrm>
        <a:off x="1608306" y="1286757"/>
        <a:ext cx="1320021" cy="1477644"/>
      </dsp:txXfrm>
    </dsp:sp>
    <dsp:sp modelId="{1A3C41EE-0B7E-4C4C-A07A-5F39BB5D2C3E}">
      <dsp:nvSpPr>
        <dsp:cNvPr id="0" name=""/>
        <dsp:cNvSpPr/>
      </dsp:nvSpPr>
      <dsp:spPr>
        <a:xfrm>
          <a:off x="3072880" y="1215347"/>
          <a:ext cx="1462841" cy="162046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latin typeface="Calibri" panose="020F0502020204030204"/>
              <a:ea typeface="Calibri"/>
              <a:cs typeface="Calibri"/>
            </a:rPr>
            <a:t>Lifecycle Surveys on platform - onboarding, check-ins, exit surveys</a:t>
          </a:r>
          <a:endParaRPr lang="en-GB" sz="1300" kern="1200">
            <a:latin typeface="Calibri" panose="020F0502020204030204"/>
            <a:ea typeface="+mn-ea"/>
            <a:cs typeface="+mn-cs"/>
          </a:endParaRPr>
        </a:p>
      </dsp:txBody>
      <dsp:txXfrm>
        <a:off x="3144290" y="1286757"/>
        <a:ext cx="1320021" cy="1477644"/>
      </dsp:txXfrm>
    </dsp:sp>
    <dsp:sp modelId="{0948A2F9-78CD-4765-864F-9BEDEFB842E0}">
      <dsp:nvSpPr>
        <dsp:cNvPr id="0" name=""/>
        <dsp:cNvSpPr/>
      </dsp:nvSpPr>
      <dsp:spPr>
        <a:xfrm>
          <a:off x="4605272" y="1189193"/>
          <a:ext cx="1462841" cy="1620464"/>
        </a:xfrm>
        <a:prstGeom prst="roundRect">
          <a:avLst/>
        </a:prstGeom>
        <a:solidFill>
          <a:schemeClr val="accent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latin typeface="Calibri" panose="020F0502020204030204"/>
              <a:ea typeface="+mn-ea"/>
              <a:cs typeface="+mn-cs"/>
            </a:rPr>
            <a:t>Develop</a:t>
          </a:r>
          <a:r>
            <a:rPr lang="en-GB" sz="1000" b="1" kern="1200">
              <a:latin typeface="Calibri" panose="020F0502020204030204"/>
              <a:ea typeface="+mn-ea"/>
              <a:cs typeface="+mn-cs"/>
            </a:rPr>
            <a:t> pulse survey </a:t>
          </a:r>
          <a:r>
            <a:rPr lang="en-GB" sz="1000" kern="1200">
              <a:latin typeface="Calibri" panose="020F0502020204030204"/>
              <a:ea typeface="+mn-ea"/>
              <a:cs typeface="+mn-cs"/>
            </a:rPr>
            <a:t>methodology - an ongoing conversation with staff</a:t>
          </a:r>
          <a:endParaRPr lang="en-GB" sz="1000" kern="1200"/>
        </a:p>
      </dsp:txBody>
      <dsp:txXfrm>
        <a:off x="4676682" y="1260603"/>
        <a:ext cx="1320021" cy="1477644"/>
      </dsp:txXfrm>
    </dsp:sp>
    <dsp:sp modelId="{7AA11420-D4B1-4853-94BE-45BF3DE3D617}">
      <dsp:nvSpPr>
        <dsp:cNvPr id="0" name=""/>
        <dsp:cNvSpPr/>
      </dsp:nvSpPr>
      <dsp:spPr>
        <a:xfrm>
          <a:off x="6144847" y="1215347"/>
          <a:ext cx="1462841" cy="1620464"/>
        </a:xfrm>
        <a:prstGeom prst="roundRect">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a:ea typeface="+mn-ea"/>
              <a:cs typeface="+mn-cs"/>
            </a:rPr>
            <a:t>Personas:</a:t>
          </a:r>
          <a:r>
            <a:rPr lang="en-GB" sz="1000" kern="1200">
              <a:latin typeface="Calibri" panose="020F0502020204030204"/>
              <a:ea typeface="+mn-ea"/>
              <a:cs typeface="+mn-cs"/>
            </a:rPr>
            <a:t> Understanding Employee Experiences by demographics </a:t>
          </a:r>
        </a:p>
      </dsp:txBody>
      <dsp:txXfrm>
        <a:off x="6216257" y="1286757"/>
        <a:ext cx="1320021" cy="1477644"/>
      </dsp:txXfrm>
    </dsp:sp>
    <dsp:sp modelId="{05FF22C9-3682-4902-A46B-9043A6970DF1}">
      <dsp:nvSpPr>
        <dsp:cNvPr id="0" name=""/>
        <dsp:cNvSpPr/>
      </dsp:nvSpPr>
      <dsp:spPr>
        <a:xfrm>
          <a:off x="7680831" y="1215347"/>
          <a:ext cx="1462841" cy="1620464"/>
        </a:xfrm>
        <a:prstGeom prst="roundRect">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latin typeface="Calibri" panose="020F0502020204030204"/>
              <a:ea typeface="+mn-ea"/>
              <a:cs typeface="+mn-cs"/>
            </a:rPr>
            <a:t>Cultural Diagnostic Tool to identify closed cultures our wards. DEI dashborrd</a:t>
          </a:r>
        </a:p>
      </dsp:txBody>
      <dsp:txXfrm>
        <a:off x="7752241" y="1286757"/>
        <a:ext cx="1320021" cy="1477644"/>
      </dsp:txXfrm>
    </dsp:sp>
    <dsp:sp modelId="{9E083A5C-B719-4D31-A363-25D15B85610F}">
      <dsp:nvSpPr>
        <dsp:cNvPr id="0" name=""/>
        <dsp:cNvSpPr/>
      </dsp:nvSpPr>
      <dsp:spPr>
        <a:xfrm>
          <a:off x="9216814" y="1215347"/>
          <a:ext cx="1462841" cy="162046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b="1" kern="1200">
              <a:latin typeface="Calibri"/>
              <a:ea typeface="+mn-ea"/>
              <a:cs typeface="+mn-cs"/>
            </a:rPr>
            <a:t>Transformation and Productivity </a:t>
          </a:r>
          <a:r>
            <a:rPr lang="en-GB" sz="1000" kern="1200">
              <a:latin typeface="Calibri"/>
              <a:ea typeface="+mn-ea"/>
              <a:cs typeface="+mn-cs"/>
            </a:rPr>
            <a:t>– Combine workforce, experience and productivity data to create early warning signs</a:t>
          </a:r>
        </a:p>
      </dsp:txBody>
      <dsp:txXfrm>
        <a:off x="9288224" y="1286757"/>
        <a:ext cx="1320021" cy="14776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953D0-08C2-4A08-9FFA-F57FF93B9048}" type="datetimeFigureOut">
              <a:rPr lang="en-GB" smtClean="0"/>
              <a:t>29/09/2025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58BC7-F458-41EC-A21C-7C4DD4993735}" type="slidenum">
              <a:rPr lang="en-GB" smtClean="0"/>
              <a:t>‹#›</a:t>
            </a:fld>
            <a:endParaRPr lang="en-GB"/>
          </a:p>
        </p:txBody>
      </p:sp>
    </p:spTree>
    <p:extLst>
      <p:ext uri="{BB962C8B-B14F-4D97-AF65-F5344CB8AC3E}">
        <p14:creationId xmlns:p14="http://schemas.microsoft.com/office/powerpoint/2010/main" val="331013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940A-8841-3A16-347F-1AE0239F7534}"/>
              </a:ext>
            </a:extLst>
          </p:cNvPr>
          <p:cNvSpPr>
            <a:spLocks noGrp="1"/>
          </p:cNvSpPr>
          <p:nvPr>
            <p:ph type="ctrTitle"/>
          </p:nvPr>
        </p:nvSpPr>
        <p:spPr>
          <a:xfrm>
            <a:off x="490330" y="1966586"/>
            <a:ext cx="9144000" cy="2120936"/>
          </a:xfrm>
          <a:prstGeom prst="rect">
            <a:avLst/>
          </a:prstGeom>
        </p:spPr>
        <p:txBody>
          <a:bodyPr lIns="0" tIns="0" rIns="0" bIns="0" anchor="b"/>
          <a:lstStyle>
            <a:lvl1pPr algn="l">
              <a:lnSpc>
                <a:spcPts val="5800"/>
              </a:lnSpc>
              <a:defRPr sz="5400" b="0" i="0">
                <a:solidFill>
                  <a:schemeClr val="bg1"/>
                </a:solidFill>
                <a:latin typeface="Calibri Light" panose="020F0302020204030204" pitchFamily="34" charset="0"/>
                <a:cs typeface="Calibri Light" panose="020F030202020403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A3C05EA-A5B2-9163-2020-0BA90844B89E}"/>
              </a:ext>
            </a:extLst>
          </p:cNvPr>
          <p:cNvSpPr>
            <a:spLocks noGrp="1"/>
          </p:cNvSpPr>
          <p:nvPr>
            <p:ph type="subTitle" idx="1"/>
          </p:nvPr>
        </p:nvSpPr>
        <p:spPr>
          <a:xfrm>
            <a:off x="490330" y="4179597"/>
            <a:ext cx="9144000" cy="1655762"/>
          </a:xfrm>
          <a:prstGeom prst="rect">
            <a:avLst/>
          </a:prstGeom>
        </p:spPr>
        <p:txBody>
          <a:bodyPr lIns="0" tIns="0" rIns="0" bIns="0"/>
          <a:lstStyle>
            <a:lvl1pPr marL="0" indent="0" algn="l">
              <a:lnSpc>
                <a:spcPts val="2600"/>
              </a:lnSpc>
              <a:buNone/>
              <a:defRPr sz="24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9286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3323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defRPr sz="2400"/>
            </a:lvl1pPr>
            <a:lvl2pPr>
              <a:lnSpc>
                <a:spcPts val="2600"/>
              </a:lnSpc>
              <a:defRPr sz="2400"/>
            </a:lvl2pPr>
            <a:lvl3pPr>
              <a:lnSpc>
                <a:spcPts val="2600"/>
              </a:lnSpc>
              <a:defRPr sz="2400"/>
            </a:lvl3pPr>
            <a:lvl4pPr>
              <a:lnSpc>
                <a:spcPts val="2600"/>
              </a:lnSpc>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30675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584479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defRPr sz="2400"/>
            </a:lvl1pPr>
            <a:lvl2pPr>
              <a:lnSpc>
                <a:spcPts val="2600"/>
              </a:lnSpc>
              <a:defRPr sz="2400"/>
            </a:lvl2pPr>
            <a:lvl3pPr>
              <a:lnSpc>
                <a:spcPts val="2600"/>
              </a:lnSpc>
              <a:defRPr sz="2400"/>
            </a:lvl3pPr>
            <a:lvl4pPr>
              <a:lnSpc>
                <a:spcPts val="2600"/>
              </a:lnSpc>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26693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909762"/>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53614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defRPr sz="2400"/>
            </a:lvl1pPr>
            <a:lvl2pPr>
              <a:lnSpc>
                <a:spcPts val="2600"/>
              </a:lnSpc>
              <a:defRPr sz="2400"/>
            </a:lvl2pPr>
            <a:lvl3pPr>
              <a:lnSpc>
                <a:spcPts val="2600"/>
              </a:lnSpc>
              <a:defRPr sz="2400"/>
            </a:lvl3pPr>
            <a:lvl4pPr>
              <a:lnSpc>
                <a:spcPts val="2600"/>
              </a:lnSpc>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24433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909762"/>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601441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a:xfrm>
            <a:off x="468086" y="1846891"/>
            <a:ext cx="11323421" cy="3817309"/>
          </a:xfrm>
        </p:spPr>
        <p:txBody>
          <a:bodyPr/>
          <a:lstStyle>
            <a:lvl1pPr>
              <a:lnSpc>
                <a:spcPts val="2600"/>
              </a:lnSpc>
              <a:spcBef>
                <a:spcPts val="1000"/>
              </a:spcBef>
              <a:defRPr sz="2400"/>
            </a:lvl1pPr>
            <a:lvl2pPr>
              <a:lnSpc>
                <a:spcPts val="2600"/>
              </a:lnSpc>
              <a:spcBef>
                <a:spcPts val="1000"/>
              </a:spcBef>
              <a:defRPr sz="2400"/>
            </a:lvl2pPr>
            <a:lvl3pPr>
              <a:lnSpc>
                <a:spcPts val="2600"/>
              </a:lnSpc>
              <a:spcBef>
                <a:spcPts val="1000"/>
              </a:spcBef>
              <a:defRPr sz="2400"/>
            </a:lvl3pPr>
            <a:lvl4pPr>
              <a:lnSpc>
                <a:spcPts val="2600"/>
              </a:lnSpc>
              <a:spcBef>
                <a:spcPts val="1000"/>
              </a:spcBef>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09674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451244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a:xfrm>
            <a:off x="468086" y="1846891"/>
            <a:ext cx="11323421" cy="3817309"/>
          </a:xfrm>
        </p:spPr>
        <p:txBody>
          <a:bodyPr/>
          <a:lstStyle>
            <a:lvl1pPr>
              <a:lnSpc>
                <a:spcPts val="2600"/>
              </a:lnSpc>
              <a:spcBef>
                <a:spcPts val="1000"/>
              </a:spcBef>
              <a:defRPr sz="2400"/>
            </a:lvl1pPr>
            <a:lvl2pPr>
              <a:lnSpc>
                <a:spcPts val="2600"/>
              </a:lnSpc>
              <a:spcBef>
                <a:spcPts val="1000"/>
              </a:spcBef>
              <a:defRPr sz="2400"/>
            </a:lvl2pPr>
            <a:lvl3pPr>
              <a:lnSpc>
                <a:spcPts val="2600"/>
              </a:lnSpc>
              <a:spcBef>
                <a:spcPts val="1000"/>
              </a:spcBef>
              <a:defRPr sz="2400"/>
            </a:lvl3pPr>
            <a:lvl4pPr>
              <a:lnSpc>
                <a:spcPts val="2600"/>
              </a:lnSpc>
              <a:spcBef>
                <a:spcPts val="1000"/>
              </a:spcBef>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2866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940A-8841-3A16-347F-1AE0239F7534}"/>
              </a:ext>
            </a:extLst>
          </p:cNvPr>
          <p:cNvSpPr>
            <a:spLocks noGrp="1"/>
          </p:cNvSpPr>
          <p:nvPr>
            <p:ph type="ctrTitle"/>
          </p:nvPr>
        </p:nvSpPr>
        <p:spPr>
          <a:xfrm>
            <a:off x="490330" y="1966586"/>
            <a:ext cx="9144000" cy="2120936"/>
          </a:xfrm>
          <a:prstGeom prst="rect">
            <a:avLst/>
          </a:prstGeom>
        </p:spPr>
        <p:txBody>
          <a:bodyPr lIns="0" tIns="0" rIns="0" bIns="0" anchor="b"/>
          <a:lstStyle>
            <a:lvl1pPr algn="l">
              <a:lnSpc>
                <a:spcPts val="5800"/>
              </a:lnSpc>
              <a:defRPr sz="5400" b="0" i="0">
                <a:solidFill>
                  <a:schemeClr val="bg1"/>
                </a:solidFill>
                <a:latin typeface="Calibri Light" panose="020F0302020204030204" pitchFamily="34" charset="0"/>
                <a:cs typeface="Calibri Light" panose="020F030202020403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A3C05EA-A5B2-9163-2020-0BA90844B89E}"/>
              </a:ext>
            </a:extLst>
          </p:cNvPr>
          <p:cNvSpPr>
            <a:spLocks noGrp="1"/>
          </p:cNvSpPr>
          <p:nvPr>
            <p:ph type="subTitle" idx="1"/>
          </p:nvPr>
        </p:nvSpPr>
        <p:spPr>
          <a:xfrm>
            <a:off x="490330" y="4179597"/>
            <a:ext cx="9144000" cy="1655762"/>
          </a:xfrm>
          <a:prstGeom prst="rect">
            <a:avLst/>
          </a:prstGeom>
        </p:spPr>
        <p:txBody>
          <a:bodyPr lIns="0" tIns="0" rIns="0" bIns="0"/>
          <a:lstStyle>
            <a:lvl1pPr marL="0" indent="0" algn="l">
              <a:lnSpc>
                <a:spcPts val="2600"/>
              </a:lnSpc>
              <a:buNone/>
              <a:defRPr sz="24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3881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3947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spcBef>
                <a:spcPts val="1000"/>
              </a:spcBef>
              <a:defRPr sz="2400"/>
            </a:lvl1pPr>
            <a:lvl2pPr>
              <a:lnSpc>
                <a:spcPts val="2600"/>
              </a:lnSpc>
              <a:spcBef>
                <a:spcPts val="1000"/>
              </a:spcBef>
              <a:defRPr sz="2400"/>
            </a:lvl2pPr>
            <a:lvl3pPr>
              <a:lnSpc>
                <a:spcPts val="2600"/>
              </a:lnSpc>
              <a:spcBef>
                <a:spcPts val="1000"/>
              </a:spcBef>
              <a:defRPr sz="2400"/>
            </a:lvl3pPr>
            <a:lvl4pPr>
              <a:lnSpc>
                <a:spcPts val="2600"/>
              </a:lnSpc>
              <a:spcBef>
                <a:spcPts val="1000"/>
              </a:spcBef>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425417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27182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spcBef>
                <a:spcPts val="1000"/>
              </a:spcBef>
              <a:defRPr sz="2400"/>
            </a:lvl1pPr>
            <a:lvl2pPr>
              <a:lnSpc>
                <a:spcPts val="2600"/>
              </a:lnSpc>
              <a:spcBef>
                <a:spcPts val="1000"/>
              </a:spcBef>
              <a:defRPr sz="2400"/>
            </a:lvl2pPr>
            <a:lvl3pPr>
              <a:lnSpc>
                <a:spcPts val="2600"/>
              </a:lnSpc>
              <a:spcBef>
                <a:spcPts val="1000"/>
              </a:spcBef>
              <a:defRPr sz="2400"/>
            </a:lvl3pPr>
            <a:lvl4pPr>
              <a:lnSpc>
                <a:spcPts val="2600"/>
              </a:lnSpc>
              <a:spcBef>
                <a:spcPts val="1000"/>
              </a:spcBef>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43103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9067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940A-8841-3A16-347F-1AE0239F7534}"/>
              </a:ext>
            </a:extLst>
          </p:cNvPr>
          <p:cNvSpPr>
            <a:spLocks noGrp="1"/>
          </p:cNvSpPr>
          <p:nvPr>
            <p:ph type="ctrTitle"/>
          </p:nvPr>
        </p:nvSpPr>
        <p:spPr>
          <a:xfrm>
            <a:off x="490330" y="1966586"/>
            <a:ext cx="9144000" cy="2120936"/>
          </a:xfrm>
          <a:prstGeom prst="rect">
            <a:avLst/>
          </a:prstGeom>
        </p:spPr>
        <p:txBody>
          <a:bodyPr lIns="0" tIns="0" rIns="0" bIns="0" anchor="b"/>
          <a:lstStyle>
            <a:lvl1pPr algn="l">
              <a:lnSpc>
                <a:spcPts val="5900"/>
              </a:lnSpc>
              <a:defRPr sz="5400" b="0" i="0">
                <a:solidFill>
                  <a:schemeClr val="bg1"/>
                </a:solidFill>
                <a:latin typeface="Calibri Light" panose="020F0302020204030204" pitchFamily="34" charset="0"/>
                <a:cs typeface="Calibri Light" panose="020F030202020403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A3C05EA-A5B2-9163-2020-0BA90844B89E}"/>
              </a:ext>
            </a:extLst>
          </p:cNvPr>
          <p:cNvSpPr>
            <a:spLocks noGrp="1"/>
          </p:cNvSpPr>
          <p:nvPr>
            <p:ph type="subTitle" idx="1"/>
          </p:nvPr>
        </p:nvSpPr>
        <p:spPr>
          <a:xfrm>
            <a:off x="490330" y="4179597"/>
            <a:ext cx="9144000" cy="1655762"/>
          </a:xfrm>
          <a:prstGeom prst="rect">
            <a:avLst/>
          </a:prstGeom>
        </p:spPr>
        <p:txBody>
          <a:bodyPr lIns="0" tIns="0" rIns="0" bIns="0"/>
          <a:lstStyle>
            <a:lvl1pPr marL="0" indent="0" algn="l">
              <a:lnSpc>
                <a:spcPts val="2600"/>
              </a:lnSpc>
              <a:buNone/>
              <a:defRPr sz="24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976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940A-8841-3A16-347F-1AE0239F7534}"/>
              </a:ext>
            </a:extLst>
          </p:cNvPr>
          <p:cNvSpPr>
            <a:spLocks noGrp="1"/>
          </p:cNvSpPr>
          <p:nvPr>
            <p:ph type="ctrTitle"/>
          </p:nvPr>
        </p:nvSpPr>
        <p:spPr>
          <a:xfrm>
            <a:off x="490330" y="1966586"/>
            <a:ext cx="9144000" cy="2120936"/>
          </a:xfrm>
          <a:prstGeom prst="rect">
            <a:avLst/>
          </a:prstGeom>
        </p:spPr>
        <p:txBody>
          <a:bodyPr lIns="0" tIns="0" rIns="0" bIns="0" anchor="b"/>
          <a:lstStyle>
            <a:lvl1pPr algn="l">
              <a:lnSpc>
                <a:spcPts val="5800"/>
              </a:lnSpc>
              <a:defRPr sz="5400" b="0" i="0">
                <a:solidFill>
                  <a:schemeClr val="bg1"/>
                </a:solidFill>
                <a:latin typeface="Calibri Light" panose="020F0302020204030204" pitchFamily="34" charset="0"/>
                <a:cs typeface="Calibri Light" panose="020F030202020403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A3C05EA-A5B2-9163-2020-0BA90844B89E}"/>
              </a:ext>
            </a:extLst>
          </p:cNvPr>
          <p:cNvSpPr>
            <a:spLocks noGrp="1"/>
          </p:cNvSpPr>
          <p:nvPr>
            <p:ph type="subTitle" idx="1"/>
          </p:nvPr>
        </p:nvSpPr>
        <p:spPr>
          <a:xfrm>
            <a:off x="490330" y="4179597"/>
            <a:ext cx="9144000" cy="1655762"/>
          </a:xfrm>
          <a:prstGeom prst="rect">
            <a:avLst/>
          </a:prstGeom>
        </p:spPr>
        <p:txBody>
          <a:bodyPr lIns="0" tIns="0" rIns="0" bIns="0"/>
          <a:lstStyle>
            <a:lvl1pPr marL="0" indent="0" algn="l">
              <a:lnSpc>
                <a:spcPts val="2600"/>
              </a:lnSpc>
              <a:buNone/>
              <a:defRPr sz="24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6916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defRPr sz="2400"/>
            </a:lvl1pPr>
            <a:lvl2pPr>
              <a:lnSpc>
                <a:spcPts val="2600"/>
              </a:lnSpc>
              <a:defRPr sz="2400"/>
            </a:lvl2pPr>
            <a:lvl3pPr>
              <a:lnSpc>
                <a:spcPts val="2600"/>
              </a:lnSpc>
              <a:buClr>
                <a:schemeClr val="accent1"/>
              </a:buClr>
              <a:defRPr sz="2400"/>
            </a:lvl3pPr>
            <a:lvl4pPr>
              <a:lnSpc>
                <a:spcPts val="2600"/>
              </a:lnSpc>
              <a:buClr>
                <a:schemeClr val="accent4"/>
              </a:buClr>
              <a:defRPr sz="2400"/>
            </a:lvl4pPr>
            <a:lvl5pPr marL="230400" indent="-228600">
              <a:spcBef>
                <a:spcPts val="1000"/>
              </a:spcBef>
              <a:buClr>
                <a:schemeClr val="accent5"/>
              </a:buClr>
              <a:buSzPct val="125000"/>
              <a:buFont typeface="Wingdings" pitchFamily="2" charset="2"/>
              <a:buChar char="§"/>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5484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8031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defRPr sz="2400"/>
            </a:lvl1pPr>
            <a:lvl2pPr>
              <a:lnSpc>
                <a:spcPts val="2600"/>
              </a:lnSpc>
              <a:defRPr sz="2400"/>
            </a:lvl2pPr>
            <a:lvl3pPr>
              <a:lnSpc>
                <a:spcPts val="2600"/>
              </a:lnSpc>
              <a:buClr>
                <a:schemeClr val="accent1"/>
              </a:buClr>
              <a:defRPr sz="2400"/>
            </a:lvl3pPr>
            <a:lvl4pPr>
              <a:lnSpc>
                <a:spcPts val="2600"/>
              </a:lnSpc>
              <a:buClr>
                <a:schemeClr val="accent4"/>
              </a:buClr>
              <a:defRPr sz="2400"/>
            </a:lvl4pPr>
            <a:lvl5pPr marL="230400" indent="-228600">
              <a:spcBef>
                <a:spcPts val="1000"/>
              </a:spcBef>
              <a:buClr>
                <a:schemeClr val="accent5"/>
              </a:buClr>
              <a:buSzPct val="125000"/>
              <a:buFont typeface="Wingdings" pitchFamily="2" charset="2"/>
              <a:buChar char="§"/>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147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601-6267-65EA-4186-DE372C3BCDC0}"/>
              </a:ext>
            </a:extLst>
          </p:cNvPr>
          <p:cNvSpPr>
            <a:spLocks noGrp="1"/>
          </p:cNvSpPr>
          <p:nvPr>
            <p:ph type="ctrTitle"/>
          </p:nvPr>
        </p:nvSpPr>
        <p:spPr>
          <a:xfrm>
            <a:off x="468000" y="1600199"/>
            <a:ext cx="11334140" cy="1909763"/>
          </a:xfrm>
        </p:spPr>
        <p:txBody>
          <a:bodyPr anchor="b"/>
          <a:lstStyle>
            <a:lvl1pPr algn="l">
              <a:defRPr sz="4000"/>
            </a:lvl1pPr>
          </a:lstStyle>
          <a:p>
            <a:r>
              <a:rPr lang="en-GB"/>
              <a:t>Click to edit Master title style</a:t>
            </a:r>
            <a:endParaRPr lang="en-US"/>
          </a:p>
        </p:txBody>
      </p:sp>
      <p:sp>
        <p:nvSpPr>
          <p:cNvPr id="3" name="Subtitle 2">
            <a:extLst>
              <a:ext uri="{FF2B5EF4-FFF2-40B4-BE49-F238E27FC236}">
                <a16:creationId xmlns:a16="http://schemas.microsoft.com/office/drawing/2014/main" id="{FD2C0475-38BD-FB8C-6526-C0287D415E0F}"/>
              </a:ext>
            </a:extLst>
          </p:cNvPr>
          <p:cNvSpPr>
            <a:spLocks noGrp="1"/>
          </p:cNvSpPr>
          <p:nvPr>
            <p:ph type="subTitle" idx="1"/>
          </p:nvPr>
        </p:nvSpPr>
        <p:spPr>
          <a:xfrm>
            <a:off x="468000" y="3602038"/>
            <a:ext cx="11334140" cy="1655762"/>
          </a:xfrm>
        </p:spPr>
        <p:txBody>
          <a:bodyPr/>
          <a:lstStyle>
            <a:lvl1pPr marL="0" indent="0" algn="l">
              <a:lnSpc>
                <a:spcPts val="24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17035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34F-09C3-BE11-DF56-CB53B16B04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1DE8A-82EB-02A8-27D2-21C906888843}"/>
              </a:ext>
            </a:extLst>
          </p:cNvPr>
          <p:cNvSpPr>
            <a:spLocks noGrp="1"/>
          </p:cNvSpPr>
          <p:nvPr>
            <p:ph idx="1"/>
          </p:nvPr>
        </p:nvSpPr>
        <p:spPr/>
        <p:txBody>
          <a:bodyPr/>
          <a:lstStyle>
            <a:lvl1pPr>
              <a:lnSpc>
                <a:spcPts val="2600"/>
              </a:lnSpc>
              <a:defRPr sz="2400"/>
            </a:lvl1pPr>
            <a:lvl2pPr>
              <a:lnSpc>
                <a:spcPts val="2600"/>
              </a:lnSpc>
              <a:defRPr sz="2400"/>
            </a:lvl2pPr>
            <a:lvl3pPr>
              <a:lnSpc>
                <a:spcPts val="2600"/>
              </a:lnSpc>
              <a:defRPr sz="2400"/>
            </a:lvl3pPr>
            <a:lvl4pPr>
              <a:lnSpc>
                <a:spcPts val="2600"/>
              </a:lnSpc>
              <a:defRPr sz="24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970029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3.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81ECB8-4544-82E9-9A3B-D985CB495E1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26369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5E26B-AA17-E286-914D-EF0B8EC6EE4F}"/>
              </a:ext>
            </a:extLst>
          </p:cNvPr>
          <p:cNvPicPr>
            <a:picLocks noChangeAspect="1"/>
          </p:cNvPicPr>
          <p:nvPr userDrawn="1"/>
        </p:nvPicPr>
        <p:blipFill>
          <a:blip r:embed="rId4"/>
          <a:stretch>
            <a:fillRect/>
          </a:stretch>
        </p:blipFill>
        <p:spPr>
          <a:xfrm>
            <a:off x="6350" y="6350"/>
            <a:ext cx="12179300" cy="68453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72840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313974879"/>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ts val="4400"/>
        </a:lnSpc>
        <a:spcBef>
          <a:spcPct val="0"/>
        </a:spcBef>
        <a:buNone/>
        <a:defRPr sz="4000" kern="1200">
          <a:solidFill>
            <a:schemeClr val="accent1"/>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10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10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10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1DFBA-A801-D4F6-843D-0E449D6AC9D9}"/>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133475"/>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307169751"/>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ts val="4400"/>
        </a:lnSpc>
        <a:spcBef>
          <a:spcPct val="0"/>
        </a:spcBef>
        <a:buNone/>
        <a:defRPr sz="4000" kern="1200">
          <a:solidFill>
            <a:schemeClr val="accent4"/>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5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5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5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36E2FE-C053-DA04-824F-5CA2982A57F8}"/>
              </a:ext>
            </a:extLst>
          </p:cNvPr>
          <p:cNvPicPr>
            <a:picLocks noChangeAspect="1"/>
          </p:cNvPicPr>
          <p:nvPr userDrawn="1"/>
        </p:nvPicPr>
        <p:blipFill>
          <a:blip r:embed="rId4"/>
          <a:stretch>
            <a:fillRect/>
          </a:stretch>
        </p:blipFill>
        <p:spPr>
          <a:xfrm>
            <a:off x="6350" y="6350"/>
            <a:ext cx="12179300" cy="68453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133475"/>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735652422"/>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ts val="4400"/>
        </a:lnSpc>
        <a:spcBef>
          <a:spcPct val="0"/>
        </a:spcBef>
        <a:buNone/>
        <a:defRPr sz="4000" kern="1200">
          <a:solidFill>
            <a:schemeClr val="accent4"/>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5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5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5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170229-4387-D9A3-4012-73145354E10C}"/>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70300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51349723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ts val="4400"/>
        </a:lnSpc>
        <a:spcBef>
          <a:spcPct val="0"/>
        </a:spcBef>
        <a:buNone/>
        <a:defRPr sz="4000" kern="1200">
          <a:solidFill>
            <a:schemeClr val="accent5"/>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5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5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5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990E44-C577-FB75-C89B-2E98566FFD86}"/>
              </a:ext>
            </a:extLst>
          </p:cNvPr>
          <p:cNvPicPr>
            <a:picLocks noChangeAspect="1"/>
          </p:cNvPicPr>
          <p:nvPr userDrawn="1"/>
        </p:nvPicPr>
        <p:blipFill>
          <a:blip r:embed="rId4"/>
          <a:stretch>
            <a:fillRect/>
          </a:stretch>
        </p:blipFill>
        <p:spPr>
          <a:xfrm>
            <a:off x="6350" y="6350"/>
            <a:ext cx="12179300" cy="68453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70300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068486646"/>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ts val="4400"/>
        </a:lnSpc>
        <a:spcBef>
          <a:spcPct val="0"/>
        </a:spcBef>
        <a:buNone/>
        <a:defRPr sz="4000" kern="1200">
          <a:solidFill>
            <a:schemeClr val="accent5"/>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5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5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5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319778-6F13-DB92-C82A-A2E15A2DD1E3}"/>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1672143"/>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7C96B7-2F9F-B152-4838-499D81755A78}"/>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8884479"/>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D535C-9F0D-EC15-B832-97206EA918D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871666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6CA634-8D84-9CB9-F8C5-CA1E69A80778}"/>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08000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60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709069728"/>
      </p:ext>
    </p:extLst>
  </p:cSld>
  <p:clrMap bg1="lt1" tx1="dk1" bg2="lt2" tx2="dk2" accent1="accent1" accent2="accent2" accent3="accent3" accent4="accent4" accent5="accent5" accent6="accent6" hlink="hlink" folHlink="folHlink"/>
  <p:sldLayoutIdLst>
    <p:sldLayoutId id="2147483654" r:id="rId1"/>
    <p:sldLayoutId id="2147483653" r:id="rId2"/>
  </p:sldLayoutIdLst>
  <p:txStyles>
    <p:titleStyle>
      <a:lvl1pPr algn="l" defTabSz="914400" rtl="0" eaLnBrk="1" latinLnBrk="0" hangingPunct="1">
        <a:lnSpc>
          <a:spcPts val="4400"/>
        </a:lnSpc>
        <a:spcBef>
          <a:spcPct val="0"/>
        </a:spcBef>
        <a:buNone/>
        <a:defRPr sz="4000" kern="1200">
          <a:solidFill>
            <a:schemeClr val="accent2"/>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10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10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10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A1F001-DB99-57DA-AB72-95223B621621}"/>
              </a:ext>
            </a:extLst>
          </p:cNvPr>
          <p:cNvPicPr>
            <a:picLocks noChangeAspect="1"/>
          </p:cNvPicPr>
          <p:nvPr userDrawn="1"/>
        </p:nvPicPr>
        <p:blipFill>
          <a:blip r:embed="rId4"/>
          <a:stretch>
            <a:fillRect/>
          </a:stretch>
        </p:blipFill>
        <p:spPr>
          <a:xfrm>
            <a:off x="6350" y="6350"/>
            <a:ext cx="12179300" cy="68453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08000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60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16682440"/>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914400" rtl="0" eaLnBrk="1" latinLnBrk="0" hangingPunct="1">
        <a:lnSpc>
          <a:spcPts val="4400"/>
        </a:lnSpc>
        <a:spcBef>
          <a:spcPct val="0"/>
        </a:spcBef>
        <a:buNone/>
        <a:defRPr sz="4000" kern="1200">
          <a:solidFill>
            <a:schemeClr val="accent2"/>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10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10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10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A5823A-B606-A475-D698-09A98D81BB1E}"/>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146175"/>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75380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172156694"/>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914400" rtl="0" eaLnBrk="1" latinLnBrk="0" hangingPunct="1">
        <a:lnSpc>
          <a:spcPts val="4400"/>
        </a:lnSpc>
        <a:spcBef>
          <a:spcPct val="0"/>
        </a:spcBef>
        <a:buNone/>
        <a:defRPr sz="4000" kern="1200">
          <a:solidFill>
            <a:schemeClr val="accent3"/>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10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10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10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4AC840-0168-BF96-E533-99C25AAED136}"/>
              </a:ext>
            </a:extLst>
          </p:cNvPr>
          <p:cNvPicPr>
            <a:picLocks noChangeAspect="1"/>
          </p:cNvPicPr>
          <p:nvPr userDrawn="1"/>
        </p:nvPicPr>
        <p:blipFill>
          <a:blip r:embed="rId4"/>
          <a:stretch>
            <a:fillRect/>
          </a:stretch>
        </p:blipFill>
        <p:spPr>
          <a:xfrm>
            <a:off x="6350" y="6350"/>
            <a:ext cx="12179300" cy="68453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146175"/>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75380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752129794"/>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ts val="4400"/>
        </a:lnSpc>
        <a:spcBef>
          <a:spcPct val="0"/>
        </a:spcBef>
        <a:buNone/>
        <a:defRPr sz="4000" kern="1200">
          <a:solidFill>
            <a:schemeClr val="accent3"/>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10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10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10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A35611-AC74-95B3-EC42-1D8DFD2F6895}"/>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77CBF0-3B8A-1061-0CB0-6AE1A841F076}"/>
              </a:ext>
            </a:extLst>
          </p:cNvPr>
          <p:cNvSpPr>
            <a:spLocks noGrp="1"/>
          </p:cNvSpPr>
          <p:nvPr>
            <p:ph type="title"/>
          </p:nvPr>
        </p:nvSpPr>
        <p:spPr>
          <a:xfrm>
            <a:off x="468086" y="365125"/>
            <a:ext cx="9350828"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631CE1-C0EA-5209-42B5-BCD2919C3544}"/>
              </a:ext>
            </a:extLst>
          </p:cNvPr>
          <p:cNvSpPr>
            <a:spLocks noGrp="1"/>
          </p:cNvSpPr>
          <p:nvPr>
            <p:ph type="body" idx="1"/>
          </p:nvPr>
        </p:nvSpPr>
        <p:spPr>
          <a:xfrm>
            <a:off x="468086" y="1846891"/>
            <a:ext cx="11323421" cy="372840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821996280"/>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ts val="4400"/>
        </a:lnSpc>
        <a:spcBef>
          <a:spcPct val="0"/>
        </a:spcBef>
        <a:buNone/>
        <a:defRPr sz="4000" kern="1200">
          <a:solidFill>
            <a:schemeClr val="accent1"/>
          </a:solidFill>
          <a:latin typeface="Calibri" panose="020F0502020204030204" pitchFamily="34" charset="0"/>
          <a:ea typeface="+mj-ea"/>
          <a:cs typeface="Calibri" panose="020F0502020204030204" pitchFamily="34" charset="0"/>
        </a:defRPr>
      </a:lvl1pPr>
    </p:titleStyle>
    <p:bodyStyle>
      <a:lvl1pPr marL="230400" indent="-228600" algn="l" defTabSz="914400" rtl="0" eaLnBrk="1" latinLnBrk="0" hangingPunct="1">
        <a:lnSpc>
          <a:spcPts val="2600"/>
        </a:lnSpc>
        <a:spcBef>
          <a:spcPts val="1000"/>
        </a:spcBef>
        <a:buClr>
          <a:schemeClr val="accent2"/>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1pPr>
      <a:lvl2pPr marL="230400" indent="-228600" algn="l" defTabSz="914400" rtl="0" eaLnBrk="1" latinLnBrk="0" hangingPunct="1">
        <a:lnSpc>
          <a:spcPts val="2600"/>
        </a:lnSpc>
        <a:spcBef>
          <a:spcPts val="1000"/>
        </a:spcBef>
        <a:buClr>
          <a:schemeClr val="accent3"/>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2pPr>
      <a:lvl3pPr marL="230400" indent="-228600" algn="l" defTabSz="914400" rtl="0" eaLnBrk="1" latinLnBrk="0" hangingPunct="1">
        <a:lnSpc>
          <a:spcPts val="2600"/>
        </a:lnSpc>
        <a:spcBef>
          <a:spcPts val="1000"/>
        </a:spcBef>
        <a:buClr>
          <a:schemeClr val="accent4"/>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230400" indent="-228600" algn="l" defTabSz="914400" rtl="0" eaLnBrk="1" latinLnBrk="0" hangingPunct="1">
        <a:lnSpc>
          <a:spcPts val="2600"/>
        </a:lnSpc>
        <a:spcBef>
          <a:spcPts val="1000"/>
        </a:spcBef>
        <a:buClr>
          <a:schemeClr val="accent5"/>
        </a:buClr>
        <a:buSzPct val="125000"/>
        <a:buFont typeface="Wingdings"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diagramData" Target="../diagrams/data2.xml"/><Relationship Id="rId21" Type="http://schemas.openxmlformats.org/officeDocument/2006/relationships/image" Target="../media/image44.svg"/><Relationship Id="rId7" Type="http://schemas.microsoft.com/office/2007/relationships/diagramDrawing" Target="../diagrams/drawing2.xml"/><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image" Target="../media/image30.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image" Target="../media/image34.svg"/><Relationship Id="rId5" Type="http://schemas.openxmlformats.org/officeDocument/2006/relationships/diagramQuickStyle" Target="../diagrams/quickStyle2.xml"/><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diagramLayout" Target="../diagrams/layout2.xml"/><Relationship Id="rId9" Type="http://schemas.openxmlformats.org/officeDocument/2006/relationships/image" Target="../media/image32.sv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9BDABF-FAE2-86D5-67CD-5FF31B6D6C37}"/>
              </a:ext>
            </a:extLst>
          </p:cNvPr>
          <p:cNvSpPr>
            <a:spLocks noGrp="1"/>
          </p:cNvSpPr>
          <p:nvPr>
            <p:ph type="subTitle" idx="1"/>
          </p:nvPr>
        </p:nvSpPr>
        <p:spPr>
          <a:xfrm>
            <a:off x="502505" y="3809072"/>
            <a:ext cx="11334140" cy="599026"/>
          </a:xfrm>
        </p:spPr>
        <p:txBody>
          <a:bodyPr/>
          <a:lstStyle/>
          <a:p>
            <a:pPr algn="ctr"/>
            <a:r>
              <a:rPr lang="en-GB" sz="3200"/>
              <a:t>CNWL Our Voice: Creating an Employee Experience Listening culture</a:t>
            </a:r>
          </a:p>
        </p:txBody>
      </p:sp>
      <p:pic>
        <p:nvPicPr>
          <p:cNvPr id="6" name="Picture 5" descr="A close-up of a person's face&#10;&#10;AI-generated content may be incorrect.">
            <a:extLst>
              <a:ext uri="{FF2B5EF4-FFF2-40B4-BE49-F238E27FC236}">
                <a16:creationId xmlns:a16="http://schemas.microsoft.com/office/drawing/2014/main" id="{FC9B3074-3422-C8DA-DC28-372959B15BE5}"/>
              </a:ext>
            </a:extLst>
          </p:cNvPr>
          <p:cNvPicPr>
            <a:picLocks noChangeAspect="1"/>
          </p:cNvPicPr>
          <p:nvPr/>
        </p:nvPicPr>
        <p:blipFill>
          <a:blip r:embed="rId2"/>
          <a:stretch>
            <a:fillRect/>
          </a:stretch>
        </p:blipFill>
        <p:spPr>
          <a:xfrm>
            <a:off x="1885590" y="168175"/>
            <a:ext cx="7544893" cy="3028972"/>
          </a:xfrm>
          <a:prstGeom prst="rect">
            <a:avLst/>
          </a:prstGeom>
        </p:spPr>
      </p:pic>
    </p:spTree>
    <p:extLst>
      <p:ext uri="{BB962C8B-B14F-4D97-AF65-F5344CB8AC3E}">
        <p14:creationId xmlns:p14="http://schemas.microsoft.com/office/powerpoint/2010/main" val="283753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6E57FB5D-1677-645D-4CAA-55335DCC3568}"/>
              </a:ext>
            </a:extLst>
          </p:cNvPr>
          <p:cNvSpPr/>
          <p:nvPr/>
        </p:nvSpPr>
        <p:spPr>
          <a:xfrm>
            <a:off x="236230" y="172529"/>
            <a:ext cx="5489277" cy="2436962"/>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atin typeface="Calibri" panose="020F0502020204030204" pitchFamily="34" charset="0"/>
                <a:ea typeface="Aptos" panose="020B0004020202020204" pitchFamily="34" charset="0"/>
              </a:rPr>
              <a:t>“Pharmacy staff now feel more confident that our voices are not only heard but taken seriously. Since its implementation, OneVoice has significantly transformed how our managers gather, interpret, and act upon feedback from the pharmacy staff.  We are in the early stages at the moment of using it but in time we will use it a lot more.”</a:t>
            </a:r>
          </a:p>
        </p:txBody>
      </p:sp>
      <p:sp>
        <p:nvSpPr>
          <p:cNvPr id="9" name="Speech Bubble: Rectangle with Corners Rounded 8">
            <a:extLst>
              <a:ext uri="{FF2B5EF4-FFF2-40B4-BE49-F238E27FC236}">
                <a16:creationId xmlns:a16="http://schemas.microsoft.com/office/drawing/2014/main" id="{ADFB3218-C1C7-9BD5-B0D4-C04C662EBA20}"/>
              </a:ext>
            </a:extLst>
          </p:cNvPr>
          <p:cNvSpPr/>
          <p:nvPr/>
        </p:nvSpPr>
        <p:spPr>
          <a:xfrm>
            <a:off x="5943158" y="1479433"/>
            <a:ext cx="5952226" cy="2436962"/>
          </a:xfrm>
          <a:prstGeom prst="wedgeRoundRect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Overall, people were willing to give it a go and were pleasantly surprised by how much the platform offers to support action planning. I also had feedback from two staff members who are usually quite sceptical about initiatives like this — they felt it was genuinely staff-focused and said they would be taking it back to their teams to build an action plan. That felt like a really positive win!</a:t>
            </a:r>
          </a:p>
        </p:txBody>
      </p:sp>
      <p:sp>
        <p:nvSpPr>
          <p:cNvPr id="10" name="Speech Bubble: Rectangle 9">
            <a:extLst>
              <a:ext uri="{FF2B5EF4-FFF2-40B4-BE49-F238E27FC236}">
                <a16:creationId xmlns:a16="http://schemas.microsoft.com/office/drawing/2014/main" id="{DC24DAF5-F065-4690-CF23-DBF6371D62A3}"/>
              </a:ext>
            </a:extLst>
          </p:cNvPr>
          <p:cNvSpPr/>
          <p:nvPr/>
        </p:nvSpPr>
        <p:spPr>
          <a:xfrm>
            <a:off x="236230" y="3196482"/>
            <a:ext cx="3593897" cy="898911"/>
          </a:xfrm>
          <a:prstGeom prst="wedgeRect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Very easy to use. Helps identify staff groups least satisfied and where improvements most needed</a:t>
            </a:r>
          </a:p>
        </p:txBody>
      </p:sp>
      <p:sp>
        <p:nvSpPr>
          <p:cNvPr id="11" name="Speech Bubble: Rectangle with Corners Rounded 10">
            <a:extLst>
              <a:ext uri="{FF2B5EF4-FFF2-40B4-BE49-F238E27FC236}">
                <a16:creationId xmlns:a16="http://schemas.microsoft.com/office/drawing/2014/main" id="{2D1EA714-6E3D-380E-FE72-09822DD3680F}"/>
              </a:ext>
            </a:extLst>
          </p:cNvPr>
          <p:cNvSpPr/>
          <p:nvPr/>
        </p:nvSpPr>
        <p:spPr>
          <a:xfrm>
            <a:off x="1752599" y="4537497"/>
            <a:ext cx="3752491" cy="931652"/>
          </a:xfrm>
          <a:prstGeom prst="wedgeRoundRect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Easy access, headline survey results with areas to celebrate and where improvement is needed.</a:t>
            </a:r>
          </a:p>
        </p:txBody>
      </p:sp>
      <p:sp>
        <p:nvSpPr>
          <p:cNvPr id="12" name="Speech Bubble: Rectangle with Corners Rounded 11">
            <a:extLst>
              <a:ext uri="{FF2B5EF4-FFF2-40B4-BE49-F238E27FC236}">
                <a16:creationId xmlns:a16="http://schemas.microsoft.com/office/drawing/2014/main" id="{5B8FC2A7-4F72-2767-F26D-5155ABAB6C20}"/>
              </a:ext>
            </a:extLst>
          </p:cNvPr>
          <p:cNvSpPr/>
          <p:nvPr/>
        </p:nvSpPr>
        <p:spPr>
          <a:xfrm>
            <a:off x="6719977" y="4641011"/>
            <a:ext cx="4537495" cy="828138"/>
          </a:xfrm>
          <a:prstGeom prst="wedgeRoundRect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Having staff voices heard.</a:t>
            </a:r>
          </a:p>
        </p:txBody>
      </p:sp>
      <p:sp>
        <p:nvSpPr>
          <p:cNvPr id="13" name="TextBox 12">
            <a:extLst>
              <a:ext uri="{FF2B5EF4-FFF2-40B4-BE49-F238E27FC236}">
                <a16:creationId xmlns:a16="http://schemas.microsoft.com/office/drawing/2014/main" id="{389AEC6B-2BFA-0CB8-7B34-E217A8645FDC}"/>
              </a:ext>
            </a:extLst>
          </p:cNvPr>
          <p:cNvSpPr txBox="1"/>
          <p:nvPr/>
        </p:nvSpPr>
        <p:spPr>
          <a:xfrm>
            <a:off x="6096000" y="293298"/>
            <a:ext cx="4341962" cy="584775"/>
          </a:xfrm>
          <a:prstGeom prst="rect">
            <a:avLst/>
          </a:prstGeom>
          <a:noFill/>
        </p:spPr>
        <p:txBody>
          <a:bodyPr wrap="square" rtlCol="0">
            <a:spAutoFit/>
          </a:bodyPr>
          <a:lstStyle/>
          <a:p>
            <a:r>
              <a:rPr lang="en-GB" sz="3200"/>
              <a:t>Testimonies</a:t>
            </a:r>
            <a:r>
              <a:rPr lang="en-GB"/>
              <a:t> </a:t>
            </a:r>
          </a:p>
        </p:txBody>
      </p:sp>
    </p:spTree>
    <p:extLst>
      <p:ext uri="{BB962C8B-B14F-4D97-AF65-F5344CB8AC3E}">
        <p14:creationId xmlns:p14="http://schemas.microsoft.com/office/powerpoint/2010/main" val="266752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EA1F-0FC6-FC3D-78E3-34997E3C96A0}"/>
              </a:ext>
            </a:extLst>
          </p:cNvPr>
          <p:cNvSpPr>
            <a:spLocks noGrp="1"/>
          </p:cNvSpPr>
          <p:nvPr>
            <p:ph type="ctrTitle"/>
          </p:nvPr>
        </p:nvSpPr>
        <p:spPr>
          <a:xfrm>
            <a:off x="97064" y="0"/>
            <a:ext cx="9892325" cy="953220"/>
          </a:xfrm>
        </p:spPr>
        <p:txBody>
          <a:bodyPr/>
          <a:lstStyle/>
          <a:p>
            <a:r>
              <a:rPr lang="en-GB"/>
              <a:t>Who we are at CNWL</a:t>
            </a:r>
          </a:p>
        </p:txBody>
      </p:sp>
      <p:sp>
        <p:nvSpPr>
          <p:cNvPr id="3" name="Subtitle 2">
            <a:extLst>
              <a:ext uri="{FF2B5EF4-FFF2-40B4-BE49-F238E27FC236}">
                <a16:creationId xmlns:a16="http://schemas.microsoft.com/office/drawing/2014/main" id="{843BB817-529F-C99C-CBC3-B893F6695B74}"/>
              </a:ext>
            </a:extLst>
          </p:cNvPr>
          <p:cNvSpPr>
            <a:spLocks noGrp="1"/>
          </p:cNvSpPr>
          <p:nvPr>
            <p:ph type="subTitle" idx="1"/>
          </p:nvPr>
        </p:nvSpPr>
        <p:spPr>
          <a:xfrm>
            <a:off x="269593" y="1195268"/>
            <a:ext cx="6898958" cy="1556558"/>
          </a:xfrm>
        </p:spPr>
        <p:txBody>
          <a:bodyPr/>
          <a:lstStyle/>
          <a:p>
            <a:pPr marL="342900" indent="-342900">
              <a:buFont typeface="Arial" panose="020B0604020202020204" pitchFamily="34" charset="0"/>
              <a:buChar char="•"/>
            </a:pPr>
            <a:r>
              <a:rPr lang="en-GB" sz="2400"/>
              <a:t>CNWL is a large, diverse organisation, providing healthcare services for people with a wide range of physical and mental health needs; employing over 9000 staff providing 300+ health services across 150 sites and in the community, in a range of diverse communities, with 100+ first languages spoken.</a:t>
            </a:r>
          </a:p>
          <a:p>
            <a:pPr marL="342900" indent="-342900">
              <a:buFont typeface="Arial" panose="020B0604020202020204" pitchFamily="34" charset="0"/>
              <a:buChar char="•"/>
            </a:pPr>
            <a:r>
              <a:rPr lang="en-GB" sz="2400"/>
              <a:t>Services offered are across mental health, addictions, sexual health, community health, health and justice services (across prisons in London), and physical health services, prioritising delivering care as close to home as possible.</a:t>
            </a:r>
          </a:p>
          <a:p>
            <a:pPr marL="342900" indent="-342900">
              <a:buFont typeface="Arial" panose="020B0604020202020204" pitchFamily="34" charset="0"/>
              <a:buChar char="•"/>
            </a:pPr>
            <a:r>
              <a:rPr lang="en-GB" sz="2400"/>
              <a:t>CNWL’s organisational culture is guided by a SCARF behavioural framework: Safe, Compassionate, Accountable, Reflective, and Fair.</a:t>
            </a:r>
          </a:p>
          <a:p>
            <a:endParaRPr lang="en-GB"/>
          </a:p>
        </p:txBody>
      </p:sp>
      <p:pic>
        <p:nvPicPr>
          <p:cNvPr id="5" name="Picture 4">
            <a:extLst>
              <a:ext uri="{FF2B5EF4-FFF2-40B4-BE49-F238E27FC236}">
                <a16:creationId xmlns:a16="http://schemas.microsoft.com/office/drawing/2014/main" id="{EE0406B0-A9B2-51FA-AD63-A295EE05A356}"/>
              </a:ext>
            </a:extLst>
          </p:cNvPr>
          <p:cNvPicPr>
            <a:picLocks noChangeAspect="1"/>
          </p:cNvPicPr>
          <p:nvPr/>
        </p:nvPicPr>
        <p:blipFill>
          <a:blip r:embed="rId2"/>
          <a:stretch>
            <a:fillRect/>
          </a:stretch>
        </p:blipFill>
        <p:spPr>
          <a:xfrm>
            <a:off x="7246370" y="2889849"/>
            <a:ext cx="4676038" cy="2956575"/>
          </a:xfrm>
          <a:prstGeom prst="rect">
            <a:avLst/>
          </a:prstGeom>
        </p:spPr>
      </p:pic>
    </p:spTree>
    <p:extLst>
      <p:ext uri="{BB962C8B-B14F-4D97-AF65-F5344CB8AC3E}">
        <p14:creationId xmlns:p14="http://schemas.microsoft.com/office/powerpoint/2010/main" val="2449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7D14-4B40-3512-964C-FE54CA450240}"/>
              </a:ext>
            </a:extLst>
          </p:cNvPr>
          <p:cNvSpPr>
            <a:spLocks noGrp="1"/>
          </p:cNvSpPr>
          <p:nvPr>
            <p:ph type="ctrTitle"/>
          </p:nvPr>
        </p:nvSpPr>
        <p:spPr>
          <a:xfrm>
            <a:off x="209207" y="168214"/>
            <a:ext cx="9417872" cy="815197"/>
          </a:xfrm>
        </p:spPr>
        <p:txBody>
          <a:bodyPr/>
          <a:lstStyle/>
          <a:p>
            <a:r>
              <a:rPr lang="en-GB"/>
              <a:t>Our Challenge </a:t>
            </a:r>
          </a:p>
        </p:txBody>
      </p:sp>
      <p:sp>
        <p:nvSpPr>
          <p:cNvPr id="5" name="Rectangle: Rounded Corners 4">
            <a:extLst>
              <a:ext uri="{FF2B5EF4-FFF2-40B4-BE49-F238E27FC236}">
                <a16:creationId xmlns:a16="http://schemas.microsoft.com/office/drawing/2014/main" id="{A2EDD731-536C-8483-1D36-385F783FD0A7}"/>
              </a:ext>
            </a:extLst>
          </p:cNvPr>
          <p:cNvSpPr/>
          <p:nvPr/>
        </p:nvSpPr>
        <p:spPr>
          <a:xfrm>
            <a:off x="3536830" y="1107273"/>
            <a:ext cx="7733583" cy="12000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Staff wellbeing is directly linked to engagement and quality of patient care</a:t>
            </a:r>
          </a:p>
        </p:txBody>
      </p:sp>
      <p:sp>
        <p:nvSpPr>
          <p:cNvPr id="6" name="Rectangle: Rounded Corners 5">
            <a:extLst>
              <a:ext uri="{FF2B5EF4-FFF2-40B4-BE49-F238E27FC236}">
                <a16:creationId xmlns:a16="http://schemas.microsoft.com/office/drawing/2014/main" id="{9CF9D41E-2D5F-D6CD-E037-33C1F6EAFE25}"/>
              </a:ext>
            </a:extLst>
          </p:cNvPr>
          <p:cNvSpPr/>
          <p:nvPr/>
        </p:nvSpPr>
        <p:spPr>
          <a:xfrm>
            <a:off x="1393165" y="1140056"/>
            <a:ext cx="1971137" cy="11407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What we know</a:t>
            </a:r>
          </a:p>
          <a:p>
            <a:pPr algn="ctr"/>
            <a:endParaRPr lang="en-GB" b="1"/>
          </a:p>
        </p:txBody>
      </p:sp>
      <p:sp>
        <p:nvSpPr>
          <p:cNvPr id="7" name="Rectangle: Rounded Corners 6">
            <a:extLst>
              <a:ext uri="{FF2B5EF4-FFF2-40B4-BE49-F238E27FC236}">
                <a16:creationId xmlns:a16="http://schemas.microsoft.com/office/drawing/2014/main" id="{1666B634-8FB4-D00E-AC7B-D590C7F5E3C5}"/>
              </a:ext>
            </a:extLst>
          </p:cNvPr>
          <p:cNvSpPr/>
          <p:nvPr/>
        </p:nvSpPr>
        <p:spPr>
          <a:xfrm>
            <a:off x="1393165" y="2390952"/>
            <a:ext cx="1971137" cy="1137252"/>
          </a:xfrm>
          <a:prstGeom prst="roundRect">
            <a:avLst/>
          </a:prstGeom>
          <a:solidFill>
            <a:srgbClr val="00A4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What we had</a:t>
            </a:r>
          </a:p>
        </p:txBody>
      </p:sp>
      <p:sp>
        <p:nvSpPr>
          <p:cNvPr id="8" name="Rectangle: Rounded Corners 7">
            <a:extLst>
              <a:ext uri="{FF2B5EF4-FFF2-40B4-BE49-F238E27FC236}">
                <a16:creationId xmlns:a16="http://schemas.microsoft.com/office/drawing/2014/main" id="{C6F09183-B6AC-F3D7-2501-5C034C4D87BC}"/>
              </a:ext>
            </a:extLst>
          </p:cNvPr>
          <p:cNvSpPr/>
          <p:nvPr/>
        </p:nvSpPr>
        <p:spPr>
          <a:xfrm>
            <a:off x="3536830" y="2390953"/>
            <a:ext cx="7733583" cy="1166005"/>
          </a:xfrm>
          <a:prstGeom prst="roundRect">
            <a:avLst/>
          </a:prstGeom>
          <a:solidFill>
            <a:srgbClr val="00A4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Our only employee listening touch point was the annual Staff survey that provided, inflexible offline reports, restricted to senior leadership, offered lagging indicators and ultimately had limited impact</a:t>
            </a:r>
          </a:p>
        </p:txBody>
      </p:sp>
      <p:sp>
        <p:nvSpPr>
          <p:cNvPr id="9" name="Rectangle: Rounded Corners 8">
            <a:extLst>
              <a:ext uri="{FF2B5EF4-FFF2-40B4-BE49-F238E27FC236}">
                <a16:creationId xmlns:a16="http://schemas.microsoft.com/office/drawing/2014/main" id="{F3213067-DCD6-75B1-8DCF-6288512D8F67}"/>
              </a:ext>
            </a:extLst>
          </p:cNvPr>
          <p:cNvSpPr/>
          <p:nvPr/>
        </p:nvSpPr>
        <p:spPr>
          <a:xfrm>
            <a:off x="1393165" y="3684849"/>
            <a:ext cx="1971137" cy="1161976"/>
          </a:xfrm>
          <a:prstGeom prst="roundRect">
            <a:avLst/>
          </a:prstGeom>
          <a:solidFill>
            <a:srgbClr val="AE25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Our Objective</a:t>
            </a:r>
          </a:p>
        </p:txBody>
      </p:sp>
      <p:sp>
        <p:nvSpPr>
          <p:cNvPr id="10" name="Rectangle: Rounded Corners 9">
            <a:extLst>
              <a:ext uri="{FF2B5EF4-FFF2-40B4-BE49-F238E27FC236}">
                <a16:creationId xmlns:a16="http://schemas.microsoft.com/office/drawing/2014/main" id="{39913B28-ECA8-3171-E435-58A7EF2424CD}"/>
              </a:ext>
            </a:extLst>
          </p:cNvPr>
          <p:cNvSpPr/>
          <p:nvPr/>
        </p:nvSpPr>
        <p:spPr>
          <a:xfrm>
            <a:off x="3536830" y="3680820"/>
            <a:ext cx="7733583" cy="1166005"/>
          </a:xfrm>
          <a:prstGeom prst="roundRect">
            <a:avLst/>
          </a:prstGeom>
          <a:solidFill>
            <a:srgbClr val="AE25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Create a real-time people insights system that empowers our front line managers with actionable data and drives targeted interventions to improve staff outcomes locally and organisation-wide</a:t>
            </a:r>
          </a:p>
        </p:txBody>
      </p:sp>
      <p:pic>
        <p:nvPicPr>
          <p:cNvPr id="11" name="Graphic 3" descr="Clipboard">
            <a:extLst>
              <a:ext uri="{FF2B5EF4-FFF2-40B4-BE49-F238E27FC236}">
                <a16:creationId xmlns:a16="http://schemas.microsoft.com/office/drawing/2014/main" id="{B396C677-1ECE-2A67-867A-07BDF7257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47" y="1162837"/>
            <a:ext cx="983105" cy="1072839"/>
          </a:xfrm>
          <a:prstGeom prst="rect">
            <a:avLst/>
          </a:prstGeom>
        </p:spPr>
      </p:pic>
      <p:pic>
        <p:nvPicPr>
          <p:cNvPr id="12" name="Graphic 8" descr="Teacher">
            <a:extLst>
              <a:ext uri="{FF2B5EF4-FFF2-40B4-BE49-F238E27FC236}">
                <a16:creationId xmlns:a16="http://schemas.microsoft.com/office/drawing/2014/main" id="{C3A03F40-05E9-472C-169A-DC65276E14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447" y="2356161"/>
            <a:ext cx="983105" cy="1072839"/>
          </a:xfrm>
          <a:prstGeom prst="rect">
            <a:avLst/>
          </a:prstGeom>
        </p:spPr>
      </p:pic>
      <p:pic>
        <p:nvPicPr>
          <p:cNvPr id="13" name="Graphic 10" descr="Marketing">
            <a:extLst>
              <a:ext uri="{FF2B5EF4-FFF2-40B4-BE49-F238E27FC236}">
                <a16:creationId xmlns:a16="http://schemas.microsoft.com/office/drawing/2014/main" id="{92CC3B73-8FAC-E210-21B7-F0CB6B1A93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207" y="3727402"/>
            <a:ext cx="983105" cy="1072839"/>
          </a:xfrm>
          <a:prstGeom prst="rect">
            <a:avLst/>
          </a:prstGeom>
        </p:spPr>
      </p:pic>
    </p:spTree>
    <p:extLst>
      <p:ext uri="{BB962C8B-B14F-4D97-AF65-F5344CB8AC3E}">
        <p14:creationId xmlns:p14="http://schemas.microsoft.com/office/powerpoint/2010/main" val="324556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6B53-47EC-4129-9E3F-D358BEE98675}"/>
              </a:ext>
            </a:extLst>
          </p:cNvPr>
          <p:cNvSpPr>
            <a:spLocks noGrp="1"/>
          </p:cNvSpPr>
          <p:nvPr>
            <p:ph type="ctrTitle"/>
          </p:nvPr>
        </p:nvSpPr>
        <p:spPr>
          <a:xfrm>
            <a:off x="183328" y="219973"/>
            <a:ext cx="11022385" cy="728933"/>
          </a:xfrm>
        </p:spPr>
        <p:txBody>
          <a:bodyPr/>
          <a:lstStyle/>
          <a:p>
            <a:r>
              <a:rPr lang="en-GB"/>
              <a:t>Our Solution – Our Voice </a:t>
            </a:r>
          </a:p>
        </p:txBody>
      </p:sp>
      <p:sp>
        <p:nvSpPr>
          <p:cNvPr id="3" name="Subtitle 2">
            <a:extLst>
              <a:ext uri="{FF2B5EF4-FFF2-40B4-BE49-F238E27FC236}">
                <a16:creationId xmlns:a16="http://schemas.microsoft.com/office/drawing/2014/main" id="{19B02A84-40A1-42AE-EBDD-2BE74198D7B2}"/>
              </a:ext>
            </a:extLst>
          </p:cNvPr>
          <p:cNvSpPr>
            <a:spLocks noGrp="1"/>
          </p:cNvSpPr>
          <p:nvPr>
            <p:ph type="subTitle" idx="1"/>
          </p:nvPr>
        </p:nvSpPr>
        <p:spPr>
          <a:xfrm>
            <a:off x="183327" y="1091751"/>
            <a:ext cx="10651449" cy="1655762"/>
          </a:xfrm>
        </p:spPr>
        <p:txBody>
          <a:bodyPr/>
          <a:lstStyle/>
          <a:p>
            <a:pPr marL="342900" indent="-342900" fontAlgn="base">
              <a:buFont typeface="Arial" panose="020B0604020202020204" pitchFamily="34" charset="0"/>
              <a:buChar char="•"/>
            </a:pPr>
            <a:r>
              <a:rPr lang="en-GB"/>
              <a:t>We partnered with Qualtrics to develop a </a:t>
            </a:r>
            <a:r>
              <a:rPr lang="en-GB" b="1"/>
              <a:t>Staff Engagement and Experience Platform. – Our Voice</a:t>
            </a:r>
            <a:endParaRPr lang="en-GB"/>
          </a:p>
          <a:p>
            <a:pPr marL="342900" indent="-342900" fontAlgn="base">
              <a:buFont typeface="Arial" panose="020B0604020202020204" pitchFamily="34" charset="0"/>
              <a:buChar char="•"/>
            </a:pPr>
            <a:r>
              <a:rPr lang="en-GB"/>
              <a:t>This intelligent software, supported by Qualtrics, engages </a:t>
            </a:r>
            <a:r>
              <a:rPr lang="en-GB" b="1"/>
              <a:t>individuals and teams at all levels</a:t>
            </a:r>
            <a:r>
              <a:rPr lang="en-US"/>
              <a:t>​</a:t>
            </a:r>
          </a:p>
          <a:p>
            <a:pPr marL="342900" indent="-342900" fontAlgn="base">
              <a:buFont typeface="Arial" panose="020B0604020202020204" pitchFamily="34" charset="0"/>
              <a:buChar char="•"/>
            </a:pPr>
            <a:r>
              <a:rPr lang="en-GB"/>
              <a:t>It allows managers to </a:t>
            </a:r>
            <a:r>
              <a:rPr lang="en-GB" b="1"/>
              <a:t>improve effectiveness</a:t>
            </a:r>
            <a:r>
              <a:rPr lang="en-GB"/>
              <a:t> and make </a:t>
            </a:r>
            <a:r>
              <a:rPr lang="en-GB" b="1"/>
              <a:t>informed people and business decisions</a:t>
            </a:r>
            <a:r>
              <a:rPr lang="en-GB"/>
              <a:t>.</a:t>
            </a:r>
            <a:r>
              <a:rPr lang="en-US"/>
              <a:t>​</a:t>
            </a:r>
          </a:p>
          <a:p>
            <a:pPr marL="342900" indent="-342900" fontAlgn="base">
              <a:buFont typeface="Arial" panose="020B0604020202020204" pitchFamily="34" charset="0"/>
              <a:buChar char="•"/>
            </a:pPr>
            <a:r>
              <a:rPr lang="en-GB"/>
              <a:t>It can measure and analyse the </a:t>
            </a:r>
            <a:r>
              <a:rPr lang="en-GB" b="1"/>
              <a:t>sum of all experiences an employee has </a:t>
            </a:r>
            <a:r>
              <a:rPr lang="en-GB"/>
              <a:t>throughout their relationship with an organisation</a:t>
            </a:r>
            <a:r>
              <a:rPr lang="en-US"/>
              <a:t>​</a:t>
            </a:r>
          </a:p>
          <a:p>
            <a:pPr marL="342900" indent="-342900" fontAlgn="base">
              <a:buFont typeface="Arial" panose="020B0604020202020204" pitchFamily="34" charset="0"/>
              <a:buChar char="•"/>
            </a:pPr>
            <a:r>
              <a:rPr lang="en-GB"/>
              <a:t>This creates an </a:t>
            </a:r>
            <a:r>
              <a:rPr lang="en-GB" b="1"/>
              <a:t>industry leading employee experience </a:t>
            </a:r>
            <a:r>
              <a:rPr lang="en-GB"/>
              <a:t>and a reliable listening culture at CNWL</a:t>
            </a:r>
            <a:endParaRPr lang="en-US"/>
          </a:p>
          <a:p>
            <a:pPr marL="342900" indent="-342900">
              <a:buFont typeface="Arial" panose="020B0604020202020204" pitchFamily="34" charset="0"/>
              <a:buChar char="•"/>
            </a:pPr>
            <a:endParaRPr lang="en-GB"/>
          </a:p>
          <a:p>
            <a:endParaRPr lang="en-GB"/>
          </a:p>
        </p:txBody>
      </p:sp>
      <p:pic>
        <p:nvPicPr>
          <p:cNvPr id="2052" name="Picture 4">
            <a:extLst>
              <a:ext uri="{FF2B5EF4-FFF2-40B4-BE49-F238E27FC236}">
                <a16:creationId xmlns:a16="http://schemas.microsoft.com/office/drawing/2014/main" id="{994BD0A8-7C1B-2B41-0E2C-81D518287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023" y="3429000"/>
            <a:ext cx="7508035" cy="255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5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4CEB-45C8-DABD-330D-9A9C9654494E}"/>
              </a:ext>
            </a:extLst>
          </p:cNvPr>
          <p:cNvSpPr>
            <a:spLocks noGrp="1"/>
          </p:cNvSpPr>
          <p:nvPr>
            <p:ph type="ctrTitle"/>
          </p:nvPr>
        </p:nvSpPr>
        <p:spPr/>
        <p:txBody>
          <a:bodyPr/>
          <a:lstStyle/>
          <a:p>
            <a:r>
              <a:rPr lang="en-GB"/>
              <a:t>Show Explainer Video</a:t>
            </a:r>
          </a:p>
        </p:txBody>
      </p:sp>
    </p:spTree>
    <p:extLst>
      <p:ext uri="{BB962C8B-B14F-4D97-AF65-F5344CB8AC3E}">
        <p14:creationId xmlns:p14="http://schemas.microsoft.com/office/powerpoint/2010/main" val="333719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E983-A1EA-0D40-AB43-EACD0F7EE1BC}"/>
              </a:ext>
            </a:extLst>
          </p:cNvPr>
          <p:cNvSpPr>
            <a:spLocks noGrp="1"/>
          </p:cNvSpPr>
          <p:nvPr>
            <p:ph type="ctrTitle"/>
          </p:nvPr>
        </p:nvSpPr>
        <p:spPr>
          <a:xfrm>
            <a:off x="189080" y="93245"/>
            <a:ext cx="9564521" cy="659922"/>
          </a:xfrm>
        </p:spPr>
        <p:txBody>
          <a:bodyPr/>
          <a:lstStyle/>
          <a:p>
            <a:r>
              <a:rPr lang="en-GB"/>
              <a:t>How we did it</a:t>
            </a:r>
          </a:p>
        </p:txBody>
      </p:sp>
      <p:sp>
        <p:nvSpPr>
          <p:cNvPr id="3" name="Subtitle 2">
            <a:extLst>
              <a:ext uri="{FF2B5EF4-FFF2-40B4-BE49-F238E27FC236}">
                <a16:creationId xmlns:a16="http://schemas.microsoft.com/office/drawing/2014/main" id="{5F1B0E53-2A0D-F51A-B349-62C34509973E}"/>
              </a:ext>
            </a:extLst>
          </p:cNvPr>
          <p:cNvSpPr>
            <a:spLocks noGrp="1"/>
          </p:cNvSpPr>
          <p:nvPr>
            <p:ph type="subTitle" idx="1"/>
          </p:nvPr>
        </p:nvSpPr>
        <p:spPr>
          <a:xfrm>
            <a:off x="189080" y="753167"/>
            <a:ext cx="9564520" cy="5181807"/>
          </a:xfrm>
        </p:spPr>
        <p:txBody>
          <a:bodyPr/>
          <a:lstStyle/>
          <a:p>
            <a:r>
              <a:rPr lang="en-GB" sz="1800" b="1"/>
              <a:t>Leadership &amp; Team: </a:t>
            </a:r>
            <a:r>
              <a:rPr lang="en-GB" sz="1800"/>
              <a:t>Spearheaded by CNWL’s Director of People &amp; Culture and Staff Engagement Team.</a:t>
            </a:r>
          </a:p>
          <a:p>
            <a:r>
              <a:rPr lang="en-GB" sz="1800" b="1"/>
              <a:t>Key Partners:</a:t>
            </a:r>
          </a:p>
          <a:p>
            <a:pPr marL="342900" indent="-342900">
              <a:buFont typeface="Arial" panose="020B0604020202020204" pitchFamily="34" charset="0"/>
              <a:buChar char="•"/>
            </a:pPr>
            <a:r>
              <a:rPr lang="en-GB" sz="1800"/>
              <a:t>Qualtrics: Technology &amp; advisory partner, providing EX expertise.</a:t>
            </a:r>
          </a:p>
          <a:p>
            <a:pPr marL="342900" indent="-342900">
              <a:buFont typeface="Arial" panose="020B0604020202020204" pitchFamily="34" charset="0"/>
              <a:buChar char="•"/>
            </a:pPr>
            <a:r>
              <a:rPr lang="en-GB" sz="1800"/>
              <a:t>7Seas: Engagement and communications agency.</a:t>
            </a:r>
          </a:p>
          <a:p>
            <a:pPr marL="342900" indent="-342900">
              <a:buFont typeface="Arial" panose="020B0604020202020204" pitchFamily="34" charset="0"/>
              <a:buChar char="•"/>
            </a:pPr>
            <a:r>
              <a:rPr lang="en-GB" sz="1800"/>
              <a:t>Zill: Implementation and delivery management.</a:t>
            </a:r>
          </a:p>
          <a:p>
            <a:pPr marL="342900" indent="-342900">
              <a:buFont typeface="Arial" panose="020B0604020202020204" pitchFamily="34" charset="0"/>
              <a:buChar char="•"/>
            </a:pPr>
            <a:r>
              <a:rPr lang="en-GB" sz="1800"/>
              <a:t>Staff Coordination Centre &amp; NHS England: Supported initial data transition.</a:t>
            </a:r>
          </a:p>
          <a:p>
            <a:r>
              <a:rPr lang="en-GB" sz="1800" b="1"/>
              <a:t>Staff &amp; Stakeholder Involvement: </a:t>
            </a:r>
            <a:r>
              <a:rPr lang="en-GB" sz="1800"/>
              <a:t>Feedback sessions and working groups shaped system design, dashboards, resources, and action guidance.</a:t>
            </a:r>
          </a:p>
          <a:p>
            <a:r>
              <a:rPr lang="en-GB" sz="1800" b="1"/>
              <a:t>Iterative Approach: </a:t>
            </a:r>
            <a:r>
              <a:rPr lang="en-GB" sz="1800"/>
              <a:t>Ensured the initiative addressed real staff needs and priorities.</a:t>
            </a:r>
          </a:p>
          <a:p>
            <a:r>
              <a:rPr lang="en-GB" sz="1800" b="1"/>
              <a:t>Ongoing Collaboration: </a:t>
            </a:r>
            <a:r>
              <a:rPr lang="en-GB" sz="1800"/>
              <a:t>Qualtrics partnership evolves “Our Voice,” integrating new listening touchpoints and relevant data for staff and patient experience.</a:t>
            </a:r>
          </a:p>
        </p:txBody>
      </p:sp>
      <p:pic>
        <p:nvPicPr>
          <p:cNvPr id="5123" name="Picture 3" descr="View organization page for 7 Seas, The Culture Consultancy">
            <a:extLst>
              <a:ext uri="{FF2B5EF4-FFF2-40B4-BE49-F238E27FC236}">
                <a16:creationId xmlns:a16="http://schemas.microsoft.com/office/drawing/2014/main" id="{CEFC6C7D-CE57-F5E4-BFBE-6364DB8AE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927" y="3945884"/>
            <a:ext cx="871969" cy="871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C8A1F4-BFAB-DAC8-B944-6144A62E7BD7}"/>
              </a:ext>
            </a:extLst>
          </p:cNvPr>
          <p:cNvPicPr>
            <a:picLocks noChangeAspect="1"/>
          </p:cNvPicPr>
          <p:nvPr/>
        </p:nvPicPr>
        <p:blipFill>
          <a:blip r:embed="rId3"/>
          <a:stretch>
            <a:fillRect/>
          </a:stretch>
        </p:blipFill>
        <p:spPr>
          <a:xfrm>
            <a:off x="9848492" y="4913463"/>
            <a:ext cx="1952404" cy="1021511"/>
          </a:xfrm>
          <a:prstGeom prst="rect">
            <a:avLst/>
          </a:prstGeom>
        </p:spPr>
      </p:pic>
      <p:pic>
        <p:nvPicPr>
          <p:cNvPr id="6" name="Picture 5">
            <a:extLst>
              <a:ext uri="{FF2B5EF4-FFF2-40B4-BE49-F238E27FC236}">
                <a16:creationId xmlns:a16="http://schemas.microsoft.com/office/drawing/2014/main" id="{DA62D4FE-F4B7-7A42-6583-75D6827832BC}"/>
              </a:ext>
            </a:extLst>
          </p:cNvPr>
          <p:cNvPicPr>
            <a:picLocks noChangeAspect="1"/>
          </p:cNvPicPr>
          <p:nvPr/>
        </p:nvPicPr>
        <p:blipFill>
          <a:blip r:embed="rId4"/>
          <a:stretch>
            <a:fillRect/>
          </a:stretch>
        </p:blipFill>
        <p:spPr>
          <a:xfrm>
            <a:off x="9375637" y="4244196"/>
            <a:ext cx="1380043" cy="573657"/>
          </a:xfrm>
          <a:prstGeom prst="rect">
            <a:avLst/>
          </a:prstGeom>
        </p:spPr>
      </p:pic>
    </p:spTree>
    <p:extLst>
      <p:ext uri="{BB962C8B-B14F-4D97-AF65-F5344CB8AC3E}">
        <p14:creationId xmlns:p14="http://schemas.microsoft.com/office/powerpoint/2010/main" val="150212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7125-D692-13CA-059F-F7FAE9A1ACE7}"/>
              </a:ext>
            </a:extLst>
          </p:cNvPr>
          <p:cNvSpPr>
            <a:spLocks noGrp="1"/>
          </p:cNvSpPr>
          <p:nvPr>
            <p:ph type="ctrTitle"/>
          </p:nvPr>
        </p:nvSpPr>
        <p:spPr>
          <a:xfrm>
            <a:off x="226460" y="202721"/>
            <a:ext cx="9072815" cy="832450"/>
          </a:xfrm>
        </p:spPr>
        <p:txBody>
          <a:bodyPr/>
          <a:lstStyle/>
          <a:p>
            <a:r>
              <a:rPr lang="en-GB"/>
              <a:t>Impact and Results</a:t>
            </a:r>
          </a:p>
        </p:txBody>
      </p:sp>
      <p:graphicFrame>
        <p:nvGraphicFramePr>
          <p:cNvPr id="4" name="Diagram 3">
            <a:extLst>
              <a:ext uri="{FF2B5EF4-FFF2-40B4-BE49-F238E27FC236}">
                <a16:creationId xmlns:a16="http://schemas.microsoft.com/office/drawing/2014/main" id="{8196341D-EAD8-B2C5-D4CA-326A5A3B025E}"/>
              </a:ext>
            </a:extLst>
          </p:cNvPr>
          <p:cNvGraphicFramePr/>
          <p:nvPr>
            <p:extLst>
              <p:ext uri="{D42A27DB-BD31-4B8C-83A1-F6EECF244321}">
                <p14:modId xmlns:p14="http://schemas.microsoft.com/office/powerpoint/2010/main" val="3940936739"/>
              </p:ext>
            </p:extLst>
          </p:nvPr>
        </p:nvGraphicFramePr>
        <p:xfrm>
          <a:off x="226459" y="1155940"/>
          <a:ext cx="11470959" cy="454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40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140C-B582-CD68-DAF3-469F13B7EA81}"/>
              </a:ext>
            </a:extLst>
          </p:cNvPr>
          <p:cNvSpPr>
            <a:spLocks noGrp="1"/>
          </p:cNvSpPr>
          <p:nvPr>
            <p:ph type="ctrTitle"/>
          </p:nvPr>
        </p:nvSpPr>
        <p:spPr>
          <a:xfrm>
            <a:off x="230494" y="234538"/>
            <a:ext cx="10635428" cy="774866"/>
          </a:xfrm>
        </p:spPr>
        <p:txBody>
          <a:bodyPr/>
          <a:lstStyle/>
          <a:p>
            <a:r>
              <a:rPr lang="en-GB"/>
              <a:t>Creating Awareness of Our Voice</a:t>
            </a:r>
          </a:p>
        </p:txBody>
      </p:sp>
      <p:sp>
        <p:nvSpPr>
          <p:cNvPr id="4" name="TextBox 3">
            <a:extLst>
              <a:ext uri="{FF2B5EF4-FFF2-40B4-BE49-F238E27FC236}">
                <a16:creationId xmlns:a16="http://schemas.microsoft.com/office/drawing/2014/main" id="{9E98CD82-CD5C-1C08-1285-B7913E0E3446}"/>
              </a:ext>
            </a:extLst>
          </p:cNvPr>
          <p:cNvSpPr txBox="1"/>
          <p:nvPr/>
        </p:nvSpPr>
        <p:spPr>
          <a:xfrm>
            <a:off x="345058" y="1147426"/>
            <a:ext cx="8108829" cy="4401205"/>
          </a:xfrm>
          <a:prstGeom prst="rect">
            <a:avLst/>
          </a:prstGeom>
          <a:noFill/>
        </p:spPr>
        <p:txBody>
          <a:bodyPr wrap="square" rtlCol="0">
            <a:spAutoFit/>
          </a:bodyPr>
          <a:lstStyle/>
          <a:p>
            <a:pPr marL="285750" indent="-285750">
              <a:buFont typeface="Arial" panose="020B0604020202020204" pitchFamily="34" charset="0"/>
              <a:buChar char="•"/>
            </a:pPr>
            <a:r>
              <a:rPr lang="en-GB" sz="2000" b="1"/>
              <a:t>Brand &amp; Communication</a:t>
            </a:r>
            <a:r>
              <a:rPr lang="en-GB" sz="2000"/>
              <a:t>: Developed a unique “Our Voice” brand with logo, imagery, and taglines.</a:t>
            </a:r>
          </a:p>
          <a:p>
            <a:pPr marL="285750" indent="-285750">
              <a:buFont typeface="Arial" panose="020B0604020202020204" pitchFamily="34" charset="0"/>
              <a:buChar char="•"/>
            </a:pPr>
            <a:r>
              <a:rPr lang="en-GB" sz="2000" b="1"/>
              <a:t>Newsletter: </a:t>
            </a:r>
            <a:r>
              <a:rPr lang="en-GB" sz="2000"/>
              <a:t>Regular updates, resources, training, and videos sent directly to all employees.</a:t>
            </a:r>
          </a:p>
          <a:p>
            <a:pPr marL="285750" indent="-285750">
              <a:buFont typeface="Arial" panose="020B0604020202020204" pitchFamily="34" charset="0"/>
              <a:buChar char="•"/>
            </a:pPr>
            <a:r>
              <a:rPr lang="en-GB" sz="2000" b="1"/>
              <a:t>Survey Feedback &amp; Action Week: </a:t>
            </a:r>
            <a:r>
              <a:rPr lang="en-GB" sz="2000"/>
              <a:t>Encouraged active participation, celebrated team successes, and achieved 500+ attendees, overcoming frontline staff engagement challenges.</a:t>
            </a:r>
          </a:p>
          <a:p>
            <a:pPr marL="285750" indent="-285750">
              <a:buFont typeface="Arial" panose="020B0604020202020204" pitchFamily="34" charset="0"/>
              <a:buChar char="•"/>
            </a:pPr>
            <a:r>
              <a:rPr lang="en-GB" sz="2000" b="1"/>
              <a:t>Manager Enablement: </a:t>
            </a:r>
            <a:r>
              <a:rPr lang="en-GB" sz="2000"/>
              <a:t>Skills sessions to foster a proactive listening culture; recorded for those unable to attend live.</a:t>
            </a:r>
          </a:p>
          <a:p>
            <a:pPr marL="285750" indent="-285750">
              <a:buFont typeface="Arial" panose="020B0604020202020204" pitchFamily="34" charset="0"/>
              <a:buChar char="•"/>
            </a:pPr>
            <a:r>
              <a:rPr lang="en-GB" sz="2000" b="1"/>
              <a:t>Central Hub: </a:t>
            </a:r>
            <a:r>
              <a:rPr lang="en-GB" sz="2000"/>
              <a:t>Dedicated Trustnet page housing all “Our Voice” resources, including action planning and awareness videos.</a:t>
            </a:r>
          </a:p>
          <a:p>
            <a:pPr marL="285750" indent="-285750">
              <a:buFont typeface="Arial" panose="020B0604020202020204" pitchFamily="34" charset="0"/>
              <a:buChar char="•"/>
            </a:pPr>
            <a:r>
              <a:rPr lang="en-GB" sz="2000" b="1"/>
              <a:t>Staff Experience Community of Practice</a:t>
            </a:r>
            <a:r>
              <a:rPr lang="en-GB" sz="2000"/>
              <a:t>: Cross-organisational network sharing insights, improving processes, and championing a continuous listening culture.</a:t>
            </a:r>
          </a:p>
        </p:txBody>
      </p:sp>
      <p:pic>
        <p:nvPicPr>
          <p:cNvPr id="16" name="Picture 15">
            <a:extLst>
              <a:ext uri="{FF2B5EF4-FFF2-40B4-BE49-F238E27FC236}">
                <a16:creationId xmlns:a16="http://schemas.microsoft.com/office/drawing/2014/main" id="{5609BD71-D02E-9F29-2A0C-0D0E2D9F06BE}"/>
              </a:ext>
            </a:extLst>
          </p:cNvPr>
          <p:cNvPicPr>
            <a:picLocks noChangeAspect="1"/>
          </p:cNvPicPr>
          <p:nvPr/>
        </p:nvPicPr>
        <p:blipFill>
          <a:blip r:embed="rId2"/>
          <a:stretch>
            <a:fillRect/>
          </a:stretch>
        </p:blipFill>
        <p:spPr>
          <a:xfrm>
            <a:off x="9549187" y="4815059"/>
            <a:ext cx="1604776" cy="1139962"/>
          </a:xfrm>
          <a:prstGeom prst="rect">
            <a:avLst/>
          </a:prstGeom>
        </p:spPr>
      </p:pic>
      <p:pic>
        <p:nvPicPr>
          <p:cNvPr id="18" name="Picture 17">
            <a:extLst>
              <a:ext uri="{FF2B5EF4-FFF2-40B4-BE49-F238E27FC236}">
                <a16:creationId xmlns:a16="http://schemas.microsoft.com/office/drawing/2014/main" id="{776D4231-1AE5-71C7-9A4B-49FFDE11CBFC}"/>
              </a:ext>
            </a:extLst>
          </p:cNvPr>
          <p:cNvPicPr>
            <a:picLocks noChangeAspect="1"/>
          </p:cNvPicPr>
          <p:nvPr/>
        </p:nvPicPr>
        <p:blipFill>
          <a:blip r:embed="rId3"/>
          <a:stretch>
            <a:fillRect/>
          </a:stretch>
        </p:blipFill>
        <p:spPr>
          <a:xfrm>
            <a:off x="8638079" y="1371251"/>
            <a:ext cx="3223552" cy="1686584"/>
          </a:xfrm>
          <a:prstGeom prst="rect">
            <a:avLst/>
          </a:prstGeom>
        </p:spPr>
      </p:pic>
      <p:pic>
        <p:nvPicPr>
          <p:cNvPr id="20" name="Picture 19">
            <a:extLst>
              <a:ext uri="{FF2B5EF4-FFF2-40B4-BE49-F238E27FC236}">
                <a16:creationId xmlns:a16="http://schemas.microsoft.com/office/drawing/2014/main" id="{15EC837F-4212-9020-E452-D9FB760187D6}"/>
              </a:ext>
            </a:extLst>
          </p:cNvPr>
          <p:cNvPicPr>
            <a:picLocks noChangeAspect="1"/>
          </p:cNvPicPr>
          <p:nvPr/>
        </p:nvPicPr>
        <p:blipFill>
          <a:blip r:embed="rId4"/>
          <a:stretch>
            <a:fillRect/>
          </a:stretch>
        </p:blipFill>
        <p:spPr>
          <a:xfrm>
            <a:off x="8638079" y="3181227"/>
            <a:ext cx="3426992" cy="1633832"/>
          </a:xfrm>
          <a:prstGeom prst="rect">
            <a:avLst/>
          </a:prstGeom>
        </p:spPr>
      </p:pic>
    </p:spTree>
    <p:extLst>
      <p:ext uri="{BB962C8B-B14F-4D97-AF65-F5344CB8AC3E}">
        <p14:creationId xmlns:p14="http://schemas.microsoft.com/office/powerpoint/2010/main" val="330095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7E54B-46DA-4FFE-84A8-6E1EF2043785}"/>
              </a:ext>
            </a:extLst>
          </p:cNvPr>
          <p:cNvSpPr>
            <a:spLocks noGrp="1"/>
          </p:cNvSpPr>
          <p:nvPr>
            <p:ph type="title"/>
          </p:nvPr>
        </p:nvSpPr>
        <p:spPr/>
        <p:txBody>
          <a:bodyPr/>
          <a:lstStyle/>
          <a:p>
            <a:r>
              <a:rPr lang="en-GB"/>
              <a:t>Next Steps </a:t>
            </a:r>
          </a:p>
        </p:txBody>
      </p:sp>
      <p:pic>
        <p:nvPicPr>
          <p:cNvPr id="4" name="Picture 3">
            <a:extLst>
              <a:ext uri="{FF2B5EF4-FFF2-40B4-BE49-F238E27FC236}">
                <a16:creationId xmlns:a16="http://schemas.microsoft.com/office/drawing/2014/main" id="{514BF632-B519-496B-8A27-E9B119BA6B04}"/>
              </a:ext>
            </a:extLst>
          </p:cNvPr>
          <p:cNvPicPr>
            <a:picLocks noChangeAspect="1"/>
          </p:cNvPicPr>
          <p:nvPr/>
        </p:nvPicPr>
        <p:blipFill rotWithShape="1">
          <a:blip r:embed="rId2"/>
          <a:srcRect l="17579" t="58342" r="66338" b="28678"/>
          <a:stretch/>
        </p:blipFill>
        <p:spPr>
          <a:xfrm>
            <a:off x="2837469" y="114852"/>
            <a:ext cx="1941921" cy="881624"/>
          </a:xfrm>
          <a:prstGeom prst="rect">
            <a:avLst/>
          </a:prstGeom>
        </p:spPr>
      </p:pic>
      <p:grpSp>
        <p:nvGrpSpPr>
          <p:cNvPr id="7" name="Group 6">
            <a:extLst>
              <a:ext uri="{FF2B5EF4-FFF2-40B4-BE49-F238E27FC236}">
                <a16:creationId xmlns:a16="http://schemas.microsoft.com/office/drawing/2014/main" id="{BC33172E-8B5D-4B26-BF60-94DEFBE7B1D1}"/>
              </a:ext>
            </a:extLst>
          </p:cNvPr>
          <p:cNvGrpSpPr/>
          <p:nvPr/>
        </p:nvGrpSpPr>
        <p:grpSpPr>
          <a:xfrm>
            <a:off x="716437" y="1357460"/>
            <a:ext cx="10680569" cy="4138367"/>
            <a:chOff x="0" y="0"/>
            <a:chExt cx="9785350" cy="3314700"/>
          </a:xfrm>
        </p:grpSpPr>
        <p:graphicFrame>
          <p:nvGraphicFramePr>
            <p:cNvPr id="8" name="Diagram 7">
              <a:extLst>
                <a:ext uri="{FF2B5EF4-FFF2-40B4-BE49-F238E27FC236}">
                  <a16:creationId xmlns:a16="http://schemas.microsoft.com/office/drawing/2014/main" id="{7AE99ADC-C1E3-41CC-B0B1-2C366CF57671}"/>
                </a:ext>
              </a:extLst>
            </p:cNvPr>
            <p:cNvGraphicFramePr/>
            <p:nvPr>
              <p:extLst>
                <p:ext uri="{D42A27DB-BD31-4B8C-83A1-F6EECF244321}">
                  <p14:modId xmlns:p14="http://schemas.microsoft.com/office/powerpoint/2010/main" val="2753890150"/>
                </p:ext>
              </p:extLst>
            </p:nvPr>
          </p:nvGraphicFramePr>
          <p:xfrm>
            <a:off x="0" y="69850"/>
            <a:ext cx="9785350" cy="324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26" descr="Heartbeat">
              <a:extLst>
                <a:ext uri="{FF2B5EF4-FFF2-40B4-BE49-F238E27FC236}">
                  <a16:creationId xmlns:a16="http://schemas.microsoft.com/office/drawing/2014/main" id="{3E6BBCE7-4B59-4A83-A7F1-D3AA4CD06D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050" y="273050"/>
              <a:ext cx="914400" cy="914400"/>
            </a:xfrm>
            <a:prstGeom prst="rect">
              <a:avLst/>
            </a:prstGeom>
          </p:spPr>
        </p:pic>
        <p:pic>
          <p:nvPicPr>
            <p:cNvPr id="10" name="Graphic 27" descr="Arrow circle">
              <a:extLst>
                <a:ext uri="{FF2B5EF4-FFF2-40B4-BE49-F238E27FC236}">
                  <a16:creationId xmlns:a16="http://schemas.microsoft.com/office/drawing/2014/main" id="{0DA17EDC-D0F4-4C38-B27D-F83310023A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68450" y="165100"/>
              <a:ext cx="914400" cy="914400"/>
            </a:xfrm>
            <a:prstGeom prst="rect">
              <a:avLst/>
            </a:prstGeom>
          </p:spPr>
        </p:pic>
        <p:pic>
          <p:nvPicPr>
            <p:cNvPr id="11" name="Graphic 28" descr="Universal Access">
              <a:extLst>
                <a:ext uri="{FF2B5EF4-FFF2-40B4-BE49-F238E27FC236}">
                  <a16:creationId xmlns:a16="http://schemas.microsoft.com/office/drawing/2014/main" id="{BA709445-56A6-4392-A2C9-99BB615DB66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60700" y="107950"/>
              <a:ext cx="914400" cy="914400"/>
            </a:xfrm>
            <a:prstGeom prst="rect">
              <a:avLst/>
            </a:prstGeom>
          </p:spPr>
        </p:pic>
        <p:pic>
          <p:nvPicPr>
            <p:cNvPr id="12" name="Graphic 29" descr="Head with gears">
              <a:extLst>
                <a:ext uri="{FF2B5EF4-FFF2-40B4-BE49-F238E27FC236}">
                  <a16:creationId xmlns:a16="http://schemas.microsoft.com/office/drawing/2014/main" id="{F96F2938-0B95-42E4-851F-3343574AD1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19600" y="38100"/>
              <a:ext cx="914400" cy="914400"/>
            </a:xfrm>
            <a:prstGeom prst="rect">
              <a:avLst/>
            </a:prstGeom>
          </p:spPr>
        </p:pic>
        <p:pic>
          <p:nvPicPr>
            <p:cNvPr id="13" name="Graphic 30" descr="Upward trend">
              <a:extLst>
                <a:ext uri="{FF2B5EF4-FFF2-40B4-BE49-F238E27FC236}">
                  <a16:creationId xmlns:a16="http://schemas.microsoft.com/office/drawing/2014/main" id="{3342E181-A30B-4B3A-B529-5CC3D2FCE73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48350" y="0"/>
              <a:ext cx="914400" cy="914400"/>
            </a:xfrm>
            <a:prstGeom prst="rect">
              <a:avLst/>
            </a:prstGeom>
          </p:spPr>
        </p:pic>
        <p:pic>
          <p:nvPicPr>
            <p:cNvPr id="14" name="Graphic 31" descr="Stopwatch">
              <a:extLst>
                <a:ext uri="{FF2B5EF4-FFF2-40B4-BE49-F238E27FC236}">
                  <a16:creationId xmlns:a16="http://schemas.microsoft.com/office/drawing/2014/main" id="{9B141F5D-F52B-44D8-A891-911515E954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315200" y="44450"/>
              <a:ext cx="914400" cy="914400"/>
            </a:xfrm>
            <a:prstGeom prst="rect">
              <a:avLst/>
            </a:prstGeom>
          </p:spPr>
        </p:pic>
        <p:pic>
          <p:nvPicPr>
            <p:cNvPr id="15" name="Graphic 32" descr="Warning">
              <a:extLst>
                <a:ext uri="{FF2B5EF4-FFF2-40B4-BE49-F238E27FC236}">
                  <a16:creationId xmlns:a16="http://schemas.microsoft.com/office/drawing/2014/main" id="{6DB8289E-2A14-4678-B665-9FAB33AC072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604250" y="12700"/>
              <a:ext cx="914400" cy="914400"/>
            </a:xfrm>
            <a:prstGeom prst="rect">
              <a:avLst/>
            </a:prstGeom>
          </p:spPr>
        </p:pic>
      </p:grpSp>
      <p:sp>
        <p:nvSpPr>
          <p:cNvPr id="31" name="Arrow: Left-Right 30">
            <a:extLst>
              <a:ext uri="{FF2B5EF4-FFF2-40B4-BE49-F238E27FC236}">
                <a16:creationId xmlns:a16="http://schemas.microsoft.com/office/drawing/2014/main" id="{90E59AEB-981D-18F8-5839-AD4FE94A493F}"/>
              </a:ext>
            </a:extLst>
          </p:cNvPr>
          <p:cNvSpPr/>
          <p:nvPr/>
        </p:nvSpPr>
        <p:spPr>
          <a:xfrm>
            <a:off x="1127760" y="4831079"/>
            <a:ext cx="9829800" cy="57912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ea typeface="Calibri"/>
                <a:cs typeface="Calibri"/>
              </a:rPr>
              <a:t>Ad Hoc Surveys</a:t>
            </a:r>
            <a:endParaRPr lang="en-GB"/>
          </a:p>
        </p:txBody>
      </p:sp>
    </p:spTree>
    <p:extLst>
      <p:ext uri="{BB962C8B-B14F-4D97-AF65-F5344CB8AC3E}">
        <p14:creationId xmlns:p14="http://schemas.microsoft.com/office/powerpoint/2010/main" val="16319179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rgbClr val="00A499"/>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SCARF Colours">
      <a:dk1>
        <a:srgbClr val="000000"/>
      </a:dk1>
      <a:lt1>
        <a:srgbClr val="FFFFFF"/>
      </a:lt1>
      <a:dk2>
        <a:srgbClr val="0071CE"/>
      </a:dk2>
      <a:lt2>
        <a:srgbClr val="FFFFFF"/>
      </a:lt2>
      <a:accent1>
        <a:srgbClr val="0071CE"/>
      </a:accent1>
      <a:accent2>
        <a:srgbClr val="78BE20"/>
      </a:accent2>
      <a:accent3>
        <a:srgbClr val="AE2473"/>
      </a:accent3>
      <a:accent4>
        <a:srgbClr val="00A399"/>
      </a:accent4>
      <a:accent5>
        <a:srgbClr val="ED8B00"/>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F52E9CC851B84CBD2CC42E314C3328" ma:contentTypeVersion="6" ma:contentTypeDescription="Create a new document." ma:contentTypeScope="" ma:versionID="de94fe7cf7b48e7bcd961c2053702116">
  <xsd:schema xmlns:xsd="http://www.w3.org/2001/XMLSchema" xmlns:xs="http://www.w3.org/2001/XMLSchema" xmlns:p="http://schemas.microsoft.com/office/2006/metadata/properties" xmlns:ns2="5092ae4c-8911-4c26-933b-ea647df056f4" targetNamespace="http://schemas.microsoft.com/office/2006/metadata/properties" ma:root="true" ma:fieldsID="a2c5b806894a7270175d7af8ad089908" ns2:_="">
    <xsd:import namespace="5092ae4c-8911-4c26-933b-ea647df056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92ae4c-8911-4c26-933b-ea647df05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7008DB-7256-4A05-ACC0-546D4F3843AB}">
  <ds:schemaRefs>
    <ds:schemaRef ds:uri="http://schemas.microsoft.com/sharepoint/v3/contenttype/forms"/>
  </ds:schemaRefs>
</ds:datastoreItem>
</file>

<file path=customXml/itemProps2.xml><?xml version="1.0" encoding="utf-8"?>
<ds:datastoreItem xmlns:ds="http://schemas.openxmlformats.org/officeDocument/2006/customXml" ds:itemID="{198180A0-E861-4CDC-BC00-52C4DFE1B08A}">
  <ds:schemaRefs>
    <ds:schemaRef ds:uri="5092ae4c-8911-4c26-933b-ea647df056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678E5D-7A93-4A03-AC5E-042B4E4BF74B}">
  <ds:schemaRefs>
    <ds:schemaRef ds:uri="5092ae4c-8911-4c26-933b-ea647df056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TotalTime>
  <Words>984</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10</vt:i4>
      </vt:variant>
    </vt:vector>
  </HeadingPairs>
  <TitlesOfParts>
    <vt:vector size="28" baseType="lpstr">
      <vt:lpstr>Arial</vt:lpstr>
      <vt:lpstr>Calibri</vt:lpstr>
      <vt:lpstr>Calibri Light</vt:lpstr>
      <vt:lpstr>Wingdings</vt:lpstr>
      <vt:lpstr>1_Office Theme</vt:lpstr>
      <vt:lpstr>2_Office Theme</vt:lpstr>
      <vt:lpstr>3_Office Theme</vt:lpstr>
      <vt:lpstr>4_Office Theme</vt:lpstr>
      <vt:lpstr>1_Custom Design</vt:lpstr>
      <vt:lpstr>7_Custom Design</vt:lpstr>
      <vt:lpstr>2_Custom Design</vt:lpstr>
      <vt:lpstr>8_Custom Design</vt:lpstr>
      <vt:lpstr>5_Custom Design</vt:lpstr>
      <vt:lpstr>9_Custom Design</vt:lpstr>
      <vt:lpstr>3_Custom Design</vt:lpstr>
      <vt:lpstr>10_Custom Design</vt:lpstr>
      <vt:lpstr>4_Custom Design</vt:lpstr>
      <vt:lpstr>6_Custom Design</vt:lpstr>
      <vt:lpstr>PowerPoint Presentation</vt:lpstr>
      <vt:lpstr>Who we are at CNWL</vt:lpstr>
      <vt:lpstr>Our Challenge </vt:lpstr>
      <vt:lpstr>Our Solution – Our Voice </vt:lpstr>
      <vt:lpstr>Show Explainer Video</vt:lpstr>
      <vt:lpstr>How we did it</vt:lpstr>
      <vt:lpstr>Impact and Results</vt:lpstr>
      <vt:lpstr>Creating Awareness of Our Voice</vt:lpstr>
      <vt:lpstr>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Cooper</dc:creator>
  <cp:lastModifiedBy>THURGOOD, Sophie (CENTRAL AND NORTH WEST LONDON NHS FOUNDATION TRUST)</cp:lastModifiedBy>
  <cp:revision>2</cp:revision>
  <dcterms:created xsi:type="dcterms:W3CDTF">2022-07-13T13:17:16Z</dcterms:created>
  <dcterms:modified xsi:type="dcterms:W3CDTF">2025-09-29T09:50:40Z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0x01010008F52E9CC851B84CBD2CC42E314C3328</vt:lpwstr>
  </property>
  <property fmtid="{D5CDD505-2E9C-101B-9397-08002B2CF9AE}" pid="3" name="MediaServiceImageTags">
    <vt:lpwstr/>
  </property>
</Properties>
</file>