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71" r:id="rId2"/>
    <p:sldId id="273" r:id="rId3"/>
    <p:sldId id="276" r:id="rId4"/>
    <p:sldId id="280" r:id="rId5"/>
    <p:sldId id="277" r:id="rId6"/>
    <p:sldId id="278" r:id="rId7"/>
    <p:sldId id="282" r:id="rId8"/>
    <p:sldId id="281" r:id="rId9"/>
  </p:sldIdLst>
  <p:sldSz cx="9144000" cy="5143500" type="screen16x9"/>
  <p:notesSz cx="6858000" cy="9144000"/>
  <p:defaultTextStyle>
    <a:defPPr>
      <a:defRPr lang="en-GB"/>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3239">
          <p15:clr>
            <a:srgbClr val="A4A3A4"/>
          </p15:clr>
        </p15:guide>
        <p15:guide id="4" pos="40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6388E-A08A-B15C-9417-B090CA1D3A07}" v="182" dt="2025-09-20T16:42:30.839"/>
    <p1510:client id="{86D0C0C7-F670-7F40-17E9-1ED7B3D89EC3}" v="2252" dt="2025-09-21T22:49:24.6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26"/>
    <p:restoredTop sz="94558"/>
  </p:normalViewPr>
  <p:slideViewPr>
    <p:cSldViewPr snapToGrid="0">
      <p:cViewPr varScale="1">
        <p:scale>
          <a:sx n="161" d="100"/>
          <a:sy n="161" d="100"/>
        </p:scale>
        <p:origin x="1128" y="192"/>
      </p:cViewPr>
      <p:guideLst>
        <p:guide orient="horz" pos="1620"/>
        <p:guide pos="2880"/>
        <p:guide orient="horz" pos="3239"/>
        <p:guide pos="4078"/>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25" d="100"/>
          <a:sy n="125" d="100"/>
        </p:scale>
        <p:origin x="-396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0C516-AE7D-4751-8685-C94079CED9A1}"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823007A8-BB4B-421C-90AF-AE770ECC37B7}">
      <dgm:prSet phldrT="[Text]" phldr="0" custT="1"/>
      <dgm:spPr/>
      <dgm:t>
        <a:bodyPr/>
        <a:lstStyle/>
        <a:p>
          <a:pPr rtl="0"/>
          <a:r>
            <a:rPr lang="en-US" sz="1600" dirty="0">
              <a:latin typeface="Arial"/>
              <a:cs typeface="Arial"/>
            </a:rPr>
            <a:t>Structured listening in trusted community spaces</a:t>
          </a:r>
        </a:p>
      </dgm:t>
    </dgm:pt>
    <dgm:pt modelId="{1C8A55F7-962A-4FFA-97EE-E08CEE3A78A9}" type="parTrans" cxnId="{9B0FCC6B-DEE4-4F2C-96D5-1E177DDAE36E}">
      <dgm:prSet/>
      <dgm:spPr/>
    </dgm:pt>
    <dgm:pt modelId="{76328FA4-53EF-4AA7-AB17-C026926FC767}" type="sibTrans" cxnId="{9B0FCC6B-DEE4-4F2C-96D5-1E177DDAE36E}">
      <dgm:prSet/>
      <dgm:spPr/>
      <dgm:t>
        <a:bodyPr/>
        <a:lstStyle/>
        <a:p>
          <a:endParaRPr lang="en-US"/>
        </a:p>
      </dgm:t>
    </dgm:pt>
    <dgm:pt modelId="{FC382035-593B-439D-A88C-9A62F9E8D6A9}">
      <dgm:prSet phldrT="[Text]" phldr="0"/>
      <dgm:spPr/>
      <dgm:t>
        <a:bodyPr/>
        <a:lstStyle/>
        <a:p>
          <a:pPr rtl="0"/>
          <a:r>
            <a:rPr lang="en-US" sz="1600" dirty="0">
              <a:latin typeface="Arial"/>
              <a:cs typeface="Arial"/>
            </a:rPr>
            <a:t>Disconnect between health service and public awareness</a:t>
          </a:r>
        </a:p>
      </dgm:t>
    </dgm:pt>
    <dgm:pt modelId="{E5D6505F-DF44-4C33-8F5D-60FE2A48B280}" type="parTrans" cxnId="{5DC075D3-8617-4785-9CB8-042355912F93}">
      <dgm:prSet/>
      <dgm:spPr/>
    </dgm:pt>
    <dgm:pt modelId="{B494CA75-BAC9-4AEF-B678-97BD55602F4D}" type="sibTrans" cxnId="{5DC075D3-8617-4785-9CB8-042355912F93}">
      <dgm:prSet/>
      <dgm:spPr/>
      <dgm:t>
        <a:bodyPr/>
        <a:lstStyle/>
        <a:p>
          <a:endParaRPr lang="en-US"/>
        </a:p>
      </dgm:t>
    </dgm:pt>
    <dgm:pt modelId="{78502BB5-7E1C-4950-80BF-D033A9D0237D}">
      <dgm:prSet phldrT="[Text]" phldr="0" custT="1"/>
      <dgm:spPr/>
      <dgm:t>
        <a:bodyPr/>
        <a:lstStyle/>
        <a:p>
          <a:pPr rtl="0"/>
          <a:r>
            <a:rPr lang="en-US" sz="3400" dirty="0">
              <a:latin typeface="Arial"/>
              <a:cs typeface="Arial"/>
            </a:rPr>
            <a:t>HEAL Champion</a:t>
          </a:r>
        </a:p>
      </dgm:t>
    </dgm:pt>
    <dgm:pt modelId="{94FDCCC2-3536-4962-BE6A-3E08D730A6DA}" type="parTrans" cxnId="{BE9B9F59-CC3D-44BA-B592-423D912ED49E}">
      <dgm:prSet/>
      <dgm:spPr/>
    </dgm:pt>
    <dgm:pt modelId="{9FED0C35-CAD3-492C-B395-40EFAE8CA539}" type="sibTrans" cxnId="{BE9B9F59-CC3D-44BA-B592-423D912ED49E}">
      <dgm:prSet/>
      <dgm:spPr/>
    </dgm:pt>
    <dgm:pt modelId="{72E98AB1-CE88-467A-9713-882A4B56B906}" type="pres">
      <dgm:prSet presAssocID="{B5F0C516-AE7D-4751-8685-C94079CED9A1}" presName="Name0" presStyleCnt="0">
        <dgm:presLayoutVars>
          <dgm:dir/>
          <dgm:resizeHandles val="exact"/>
        </dgm:presLayoutVars>
      </dgm:prSet>
      <dgm:spPr/>
    </dgm:pt>
    <dgm:pt modelId="{30E7CF36-CF6D-4D55-B007-8ADE89AFE733}" type="pres">
      <dgm:prSet presAssocID="{B5F0C516-AE7D-4751-8685-C94079CED9A1}" presName="vNodes" presStyleCnt="0"/>
      <dgm:spPr/>
    </dgm:pt>
    <dgm:pt modelId="{30C398A6-51B5-4034-9CC9-3F0A6F7F2990}" type="pres">
      <dgm:prSet presAssocID="{823007A8-BB4B-421C-90AF-AE770ECC37B7}" presName="node" presStyleLbl="node1" presStyleIdx="0" presStyleCnt="3">
        <dgm:presLayoutVars>
          <dgm:bulletEnabled val="1"/>
        </dgm:presLayoutVars>
      </dgm:prSet>
      <dgm:spPr/>
    </dgm:pt>
    <dgm:pt modelId="{F68D5D09-9FAD-4A8B-BC80-95EB992DA624}" type="pres">
      <dgm:prSet presAssocID="{76328FA4-53EF-4AA7-AB17-C026926FC767}" presName="spacerT" presStyleCnt="0"/>
      <dgm:spPr/>
    </dgm:pt>
    <dgm:pt modelId="{C7B54CBA-8922-462A-9AB9-E859C45ECDBE}" type="pres">
      <dgm:prSet presAssocID="{76328FA4-53EF-4AA7-AB17-C026926FC767}" presName="sibTrans" presStyleLbl="sibTrans2D1" presStyleIdx="0" presStyleCnt="2"/>
      <dgm:spPr/>
    </dgm:pt>
    <dgm:pt modelId="{9C8B7128-1A74-449E-AAA5-95F08D0472EF}" type="pres">
      <dgm:prSet presAssocID="{76328FA4-53EF-4AA7-AB17-C026926FC767}" presName="spacerB" presStyleCnt="0"/>
      <dgm:spPr/>
    </dgm:pt>
    <dgm:pt modelId="{8E50D52E-8F1A-4D90-B6A2-63717EB8833C}" type="pres">
      <dgm:prSet presAssocID="{FC382035-593B-439D-A88C-9A62F9E8D6A9}" presName="node" presStyleLbl="node1" presStyleIdx="1" presStyleCnt="3">
        <dgm:presLayoutVars>
          <dgm:bulletEnabled val="1"/>
        </dgm:presLayoutVars>
      </dgm:prSet>
      <dgm:spPr/>
    </dgm:pt>
    <dgm:pt modelId="{6C05290E-F8ED-4AE5-8584-186F6D071B5F}" type="pres">
      <dgm:prSet presAssocID="{B5F0C516-AE7D-4751-8685-C94079CED9A1}" presName="sibTransLast" presStyleLbl="sibTrans2D1" presStyleIdx="1" presStyleCnt="2"/>
      <dgm:spPr/>
    </dgm:pt>
    <dgm:pt modelId="{00325BF0-94A7-4785-B802-62A7A233F739}" type="pres">
      <dgm:prSet presAssocID="{B5F0C516-AE7D-4751-8685-C94079CED9A1}" presName="connectorText" presStyleLbl="sibTrans2D1" presStyleIdx="1" presStyleCnt="2"/>
      <dgm:spPr/>
    </dgm:pt>
    <dgm:pt modelId="{55A3D73C-3D55-4117-AD72-D3F07709BE75}" type="pres">
      <dgm:prSet presAssocID="{B5F0C516-AE7D-4751-8685-C94079CED9A1}" presName="lastNode" presStyleLbl="node1" presStyleIdx="2" presStyleCnt="3">
        <dgm:presLayoutVars>
          <dgm:bulletEnabled val="1"/>
        </dgm:presLayoutVars>
      </dgm:prSet>
      <dgm:spPr/>
    </dgm:pt>
  </dgm:ptLst>
  <dgm:cxnLst>
    <dgm:cxn modelId="{0A2C3300-C722-4B09-8455-27EF88E2F7C1}" type="presOf" srcId="{B494CA75-BAC9-4AEF-B678-97BD55602F4D}" destId="{6C05290E-F8ED-4AE5-8584-186F6D071B5F}" srcOrd="0" destOrd="0" presId="urn:microsoft.com/office/officeart/2005/8/layout/equation2"/>
    <dgm:cxn modelId="{F6FC6026-55EA-4EC4-9BD1-24DBC7EB179B}" type="presOf" srcId="{B5F0C516-AE7D-4751-8685-C94079CED9A1}" destId="{72E98AB1-CE88-467A-9713-882A4B56B906}" srcOrd="0" destOrd="0" presId="urn:microsoft.com/office/officeart/2005/8/layout/equation2"/>
    <dgm:cxn modelId="{4FD2FD61-C6AA-485A-B578-6A51E6C89674}" type="presOf" srcId="{76328FA4-53EF-4AA7-AB17-C026926FC767}" destId="{C7B54CBA-8922-462A-9AB9-E859C45ECDBE}" srcOrd="0" destOrd="0" presId="urn:microsoft.com/office/officeart/2005/8/layout/equation2"/>
    <dgm:cxn modelId="{9B0FCC6B-DEE4-4F2C-96D5-1E177DDAE36E}" srcId="{B5F0C516-AE7D-4751-8685-C94079CED9A1}" destId="{823007A8-BB4B-421C-90AF-AE770ECC37B7}" srcOrd="0" destOrd="0" parTransId="{1C8A55F7-962A-4FFA-97EE-E08CEE3A78A9}" sibTransId="{76328FA4-53EF-4AA7-AB17-C026926FC767}"/>
    <dgm:cxn modelId="{F032914D-F9EA-4242-8256-35E0EEA4C7CF}" type="presOf" srcId="{823007A8-BB4B-421C-90AF-AE770ECC37B7}" destId="{30C398A6-51B5-4034-9CC9-3F0A6F7F2990}" srcOrd="0" destOrd="0" presId="urn:microsoft.com/office/officeart/2005/8/layout/equation2"/>
    <dgm:cxn modelId="{BE9B9F59-CC3D-44BA-B592-423D912ED49E}" srcId="{B5F0C516-AE7D-4751-8685-C94079CED9A1}" destId="{78502BB5-7E1C-4950-80BF-D033A9D0237D}" srcOrd="2" destOrd="0" parTransId="{94FDCCC2-3536-4962-BE6A-3E08D730A6DA}" sibTransId="{9FED0C35-CAD3-492C-B395-40EFAE8CA539}"/>
    <dgm:cxn modelId="{B6E16DA6-3884-4DB7-820F-16CE223D36FD}" type="presOf" srcId="{78502BB5-7E1C-4950-80BF-D033A9D0237D}" destId="{55A3D73C-3D55-4117-AD72-D3F07709BE75}" srcOrd="0" destOrd="0" presId="urn:microsoft.com/office/officeart/2005/8/layout/equation2"/>
    <dgm:cxn modelId="{5DC075D3-8617-4785-9CB8-042355912F93}" srcId="{B5F0C516-AE7D-4751-8685-C94079CED9A1}" destId="{FC382035-593B-439D-A88C-9A62F9E8D6A9}" srcOrd="1" destOrd="0" parTransId="{E5D6505F-DF44-4C33-8F5D-60FE2A48B280}" sibTransId="{B494CA75-BAC9-4AEF-B678-97BD55602F4D}"/>
    <dgm:cxn modelId="{C8DD74E1-E356-4369-862C-C9EBE361AD3B}" type="presOf" srcId="{B494CA75-BAC9-4AEF-B678-97BD55602F4D}" destId="{00325BF0-94A7-4785-B802-62A7A233F739}" srcOrd="1" destOrd="0" presId="urn:microsoft.com/office/officeart/2005/8/layout/equation2"/>
    <dgm:cxn modelId="{0ABAE6E8-990B-48E2-B8B6-C1603BF875DF}" type="presOf" srcId="{FC382035-593B-439D-A88C-9A62F9E8D6A9}" destId="{8E50D52E-8F1A-4D90-B6A2-63717EB8833C}" srcOrd="0" destOrd="0" presId="urn:microsoft.com/office/officeart/2005/8/layout/equation2"/>
    <dgm:cxn modelId="{E13BF10D-670A-4EA5-9BFD-15B39150E777}" type="presParOf" srcId="{72E98AB1-CE88-467A-9713-882A4B56B906}" destId="{30E7CF36-CF6D-4D55-B007-8ADE89AFE733}" srcOrd="0" destOrd="0" presId="urn:microsoft.com/office/officeart/2005/8/layout/equation2"/>
    <dgm:cxn modelId="{22949101-86AC-4031-A883-41B9B973DC1D}" type="presParOf" srcId="{30E7CF36-CF6D-4D55-B007-8ADE89AFE733}" destId="{30C398A6-51B5-4034-9CC9-3F0A6F7F2990}" srcOrd="0" destOrd="0" presId="urn:microsoft.com/office/officeart/2005/8/layout/equation2"/>
    <dgm:cxn modelId="{40DB490A-8522-4043-B307-E61B9AB59591}" type="presParOf" srcId="{30E7CF36-CF6D-4D55-B007-8ADE89AFE733}" destId="{F68D5D09-9FAD-4A8B-BC80-95EB992DA624}" srcOrd="1" destOrd="0" presId="urn:microsoft.com/office/officeart/2005/8/layout/equation2"/>
    <dgm:cxn modelId="{E0ECFDE6-5D54-4734-A14C-F2F0874366D4}" type="presParOf" srcId="{30E7CF36-CF6D-4D55-B007-8ADE89AFE733}" destId="{C7B54CBA-8922-462A-9AB9-E859C45ECDBE}" srcOrd="2" destOrd="0" presId="urn:microsoft.com/office/officeart/2005/8/layout/equation2"/>
    <dgm:cxn modelId="{4CA0F43D-3482-442F-A6BA-4ACEF81B1A56}" type="presParOf" srcId="{30E7CF36-CF6D-4D55-B007-8ADE89AFE733}" destId="{9C8B7128-1A74-449E-AAA5-95F08D0472EF}" srcOrd="3" destOrd="0" presId="urn:microsoft.com/office/officeart/2005/8/layout/equation2"/>
    <dgm:cxn modelId="{8145EDD0-B7F8-4535-B43A-2003194A6F73}" type="presParOf" srcId="{30E7CF36-CF6D-4D55-B007-8ADE89AFE733}" destId="{8E50D52E-8F1A-4D90-B6A2-63717EB8833C}" srcOrd="4" destOrd="0" presId="urn:microsoft.com/office/officeart/2005/8/layout/equation2"/>
    <dgm:cxn modelId="{982B7A36-6300-4443-9A9E-D74ECEBFE5CD}" type="presParOf" srcId="{72E98AB1-CE88-467A-9713-882A4B56B906}" destId="{6C05290E-F8ED-4AE5-8584-186F6D071B5F}" srcOrd="1" destOrd="0" presId="urn:microsoft.com/office/officeart/2005/8/layout/equation2"/>
    <dgm:cxn modelId="{613F5FE8-5FA0-4E24-A51F-F471BEE71B6D}" type="presParOf" srcId="{6C05290E-F8ED-4AE5-8584-186F6D071B5F}" destId="{00325BF0-94A7-4785-B802-62A7A233F739}" srcOrd="0" destOrd="0" presId="urn:microsoft.com/office/officeart/2005/8/layout/equation2"/>
    <dgm:cxn modelId="{1B62847F-2058-4ECA-9C79-B0F16AD212D3}" type="presParOf" srcId="{72E98AB1-CE88-467A-9713-882A4B56B906}" destId="{55A3D73C-3D55-4117-AD72-D3F07709BE75}"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398A6-51B5-4034-9CC9-3F0A6F7F2990}">
      <dsp:nvSpPr>
        <dsp:cNvPr id="0" name=""/>
        <dsp:cNvSpPr/>
      </dsp:nvSpPr>
      <dsp:spPr>
        <a:xfrm>
          <a:off x="264243" y="2475"/>
          <a:ext cx="1494301" cy="14943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a:cs typeface="Arial"/>
            </a:rPr>
            <a:t>Structured listening in trusted community spaces</a:t>
          </a:r>
        </a:p>
      </dsp:txBody>
      <dsp:txXfrm>
        <a:off x="483078" y="221310"/>
        <a:ext cx="1056631" cy="1056631"/>
      </dsp:txXfrm>
    </dsp:sp>
    <dsp:sp modelId="{C7B54CBA-8922-462A-9AB9-E859C45ECDBE}">
      <dsp:nvSpPr>
        <dsp:cNvPr id="0" name=""/>
        <dsp:cNvSpPr/>
      </dsp:nvSpPr>
      <dsp:spPr>
        <a:xfrm>
          <a:off x="578046" y="1618114"/>
          <a:ext cx="866695" cy="86669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92926" y="1949538"/>
        <a:ext cx="636935" cy="203847"/>
      </dsp:txXfrm>
    </dsp:sp>
    <dsp:sp modelId="{8E50D52E-8F1A-4D90-B6A2-63717EB8833C}">
      <dsp:nvSpPr>
        <dsp:cNvPr id="0" name=""/>
        <dsp:cNvSpPr/>
      </dsp:nvSpPr>
      <dsp:spPr>
        <a:xfrm>
          <a:off x="264243" y="2606146"/>
          <a:ext cx="1494301" cy="14943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Arial"/>
              <a:cs typeface="Arial"/>
            </a:rPr>
            <a:t>Disconnect between health service and public awareness</a:t>
          </a:r>
        </a:p>
      </dsp:txBody>
      <dsp:txXfrm>
        <a:off x="483078" y="2824981"/>
        <a:ext cx="1056631" cy="1056631"/>
      </dsp:txXfrm>
    </dsp:sp>
    <dsp:sp modelId="{6C05290E-F8ED-4AE5-8584-186F6D071B5F}">
      <dsp:nvSpPr>
        <dsp:cNvPr id="0" name=""/>
        <dsp:cNvSpPr/>
      </dsp:nvSpPr>
      <dsp:spPr>
        <a:xfrm>
          <a:off x="1982690" y="1773521"/>
          <a:ext cx="475187" cy="5558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982690" y="1884697"/>
        <a:ext cx="332631" cy="333528"/>
      </dsp:txXfrm>
    </dsp:sp>
    <dsp:sp modelId="{55A3D73C-3D55-4117-AD72-D3F07709BE75}">
      <dsp:nvSpPr>
        <dsp:cNvPr id="0" name=""/>
        <dsp:cNvSpPr/>
      </dsp:nvSpPr>
      <dsp:spPr>
        <a:xfrm>
          <a:off x="2655126" y="557160"/>
          <a:ext cx="2988603" cy="29886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Arial"/>
              <a:cs typeface="Arial"/>
            </a:rPr>
            <a:t>HEAL Champion</a:t>
          </a:r>
        </a:p>
      </dsp:txBody>
      <dsp:txXfrm>
        <a:off x="3092797" y="994831"/>
        <a:ext cx="2113261" cy="211326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65" charset="0"/>
              </a:defRPr>
            </a:lvl1pPr>
          </a:lstStyle>
          <a:p>
            <a:pPr>
              <a:defRPr/>
            </a:pPr>
            <a:fld id="{6F99BFD2-E357-471B-8AC3-8FAFF52C7226}" type="datetime1">
              <a:rPr lang="en-GB"/>
              <a:pPr>
                <a:defRPr/>
              </a:pPr>
              <a:t>21/09/2025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65" charset="0"/>
              </a:defRPr>
            </a:lvl1pPr>
          </a:lstStyle>
          <a:p>
            <a:pPr>
              <a:defRPr/>
            </a:pPr>
            <a:fld id="{B77F9359-9406-4D21-924E-992B6663CD41}" type="slidenum">
              <a:rPr lang="en-GB"/>
              <a:pPr>
                <a:defRPr/>
              </a:pPr>
              <a:t>‹#›</a:t>
            </a:fld>
            <a:endParaRPr lang="en-GB"/>
          </a:p>
        </p:txBody>
      </p:sp>
    </p:spTree>
    <p:extLst>
      <p:ext uri="{BB962C8B-B14F-4D97-AF65-F5344CB8AC3E}">
        <p14:creationId xmlns:p14="http://schemas.microsoft.com/office/powerpoint/2010/main" val="2431043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65" charset="0"/>
              </a:defRPr>
            </a:lvl1pPr>
          </a:lstStyle>
          <a:p>
            <a:pPr>
              <a:defRPr/>
            </a:pPr>
            <a:fld id="{34E29B20-FC73-4630-91A3-FD43BB0B2560}" type="datetime1">
              <a:rPr lang="en-GB"/>
              <a:pPr>
                <a:defRPr/>
              </a:pPr>
              <a:t>21/09/2025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65" charset="0"/>
              </a:defRPr>
            </a:lvl1pPr>
          </a:lstStyle>
          <a:p>
            <a:pPr>
              <a:defRPr/>
            </a:pPr>
            <a:fld id="{848A81FB-957B-48BF-BEB6-86426F8B0808}" type="slidenum">
              <a:rPr lang="en-GB"/>
              <a:pPr>
                <a:defRPr/>
              </a:pPr>
              <a:t>‹#›</a:t>
            </a:fld>
            <a:endParaRPr lang="en-GB"/>
          </a:p>
        </p:txBody>
      </p:sp>
    </p:spTree>
    <p:extLst>
      <p:ext uri="{BB962C8B-B14F-4D97-AF65-F5344CB8AC3E}">
        <p14:creationId xmlns:p14="http://schemas.microsoft.com/office/powerpoint/2010/main" val="192077652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632116" y="2139784"/>
            <a:ext cx="4905698" cy="346249"/>
          </a:xfrm>
          <a:prstGeom prst="rect">
            <a:avLst/>
          </a:prstGeom>
        </p:spPr>
        <p:txBody>
          <a:bodyPr wrap="square" lIns="0" tIns="0" rIns="0" bIns="0">
            <a:spAutoFit/>
          </a:bodyPr>
          <a:lstStyle>
            <a:lvl1pPr marL="0" indent="0" algn="l">
              <a:spcBef>
                <a:spcPts val="0"/>
              </a:spcBef>
              <a:buNone/>
              <a:defRPr sz="2250" b="1" i="0" baseline="0">
                <a:solidFill>
                  <a:schemeClr val="bg2"/>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dirty="0"/>
              <a:t>Click to add subtitle</a:t>
            </a:r>
          </a:p>
        </p:txBody>
      </p:sp>
      <p:sp>
        <p:nvSpPr>
          <p:cNvPr id="14" name="Title 1"/>
          <p:cNvSpPr>
            <a:spLocks noGrp="1"/>
          </p:cNvSpPr>
          <p:nvPr>
            <p:ph type="title" hasCustomPrompt="1"/>
          </p:nvPr>
        </p:nvSpPr>
        <p:spPr>
          <a:xfrm>
            <a:off x="635121" y="1553115"/>
            <a:ext cx="4902692" cy="490425"/>
          </a:xfrm>
          <a:prstGeom prst="rect">
            <a:avLst/>
          </a:prstGeom>
        </p:spPr>
        <p:txBody>
          <a:bodyPr wrap="square" lIns="0" tIns="0" rIns="0" bIns="0">
            <a:spAutoFit/>
          </a:bodyPr>
          <a:lstStyle>
            <a:lvl1pPr algn="l">
              <a:defRPr sz="3075" b="1" i="0" cap="none">
                <a:solidFill>
                  <a:schemeClr val="tx1"/>
                </a:solidFill>
                <a:latin typeface="Arial"/>
                <a:cs typeface="Arial"/>
              </a:defRPr>
            </a:lvl1pPr>
          </a:lstStyle>
          <a:p>
            <a:r>
              <a:rPr lang="en-US" dirty="0"/>
              <a:t>Click to to add title</a:t>
            </a:r>
          </a:p>
        </p:txBody>
      </p:sp>
      <p:sp>
        <p:nvSpPr>
          <p:cNvPr id="15" name="Text Placeholder 32"/>
          <p:cNvSpPr>
            <a:spLocks noGrp="1"/>
          </p:cNvSpPr>
          <p:nvPr>
            <p:ph type="body" sz="quarter" idx="10" hasCustomPrompt="1"/>
          </p:nvPr>
        </p:nvSpPr>
        <p:spPr>
          <a:xfrm>
            <a:off x="631375" y="2643941"/>
            <a:ext cx="4899992" cy="242374"/>
          </a:xfrm>
          <a:prstGeom prst="rect">
            <a:avLst/>
          </a:prstGeom>
        </p:spPr>
        <p:txBody>
          <a:bodyPr vert="horz" wrap="square" lIns="0" tIns="0" rIns="0" bIns="0">
            <a:spAutoFit/>
          </a:bodyPr>
          <a:lstStyle>
            <a:lvl1pPr marL="0" indent="0">
              <a:spcBef>
                <a:spcPts val="0"/>
              </a:spcBef>
              <a:spcAft>
                <a:spcPts val="0"/>
              </a:spcAft>
              <a:buNone/>
              <a:defRPr sz="1575">
                <a:latin typeface="Arial"/>
              </a:defRPr>
            </a:lvl1pPr>
          </a:lstStyle>
          <a:p>
            <a:pPr lvl="0"/>
            <a:r>
              <a:rPr lang="en-US" dirty="0"/>
              <a:t>Click to add text</a:t>
            </a:r>
          </a:p>
        </p:txBody>
      </p:sp>
      <p:sp>
        <p:nvSpPr>
          <p:cNvPr id="16" name="Picture Placeholder 5"/>
          <p:cNvSpPr>
            <a:spLocks noGrp="1"/>
          </p:cNvSpPr>
          <p:nvPr>
            <p:ph type="pic" sz="quarter" idx="11" hasCustomPrompt="1"/>
          </p:nvPr>
        </p:nvSpPr>
        <p:spPr>
          <a:xfrm>
            <a:off x="6060176" y="1533717"/>
            <a:ext cx="2539866" cy="2211388"/>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Tree>
    <p:extLst>
      <p:ext uri="{BB962C8B-B14F-4D97-AF65-F5344CB8AC3E}">
        <p14:creationId xmlns:p14="http://schemas.microsoft.com/office/powerpoint/2010/main" val="5310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OR HEADING BREAK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5"/>
          <p:cNvSpPr>
            <a:spLocks noGrp="1"/>
          </p:cNvSpPr>
          <p:nvPr>
            <p:ph type="pic" sz="quarter" idx="11" hasCustomPrompt="1"/>
          </p:nvPr>
        </p:nvSpPr>
        <p:spPr>
          <a:xfrm>
            <a:off x="5928807" y="1257304"/>
            <a:ext cx="2598066" cy="2740313"/>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
        <p:nvSpPr>
          <p:cNvPr id="8" name="Title 1"/>
          <p:cNvSpPr>
            <a:spLocks noGrp="1"/>
          </p:cNvSpPr>
          <p:nvPr>
            <p:ph type="title" hasCustomPrompt="1"/>
          </p:nvPr>
        </p:nvSpPr>
        <p:spPr>
          <a:xfrm>
            <a:off x="493286" y="1553114"/>
            <a:ext cx="3587547" cy="473206"/>
          </a:xfrm>
          <a:prstGeom prst="rect">
            <a:avLst/>
          </a:prstGeom>
        </p:spPr>
        <p:txBody>
          <a:bodyPr wrap="square" lIns="0" tIns="0" rIns="0" bIns="0">
            <a:spAutoFit/>
          </a:bodyPr>
          <a:lstStyle>
            <a:lvl1pPr algn="l">
              <a:defRPr sz="3075" b="1" i="0" cap="none">
                <a:solidFill>
                  <a:srgbClr val="FFFFFF"/>
                </a:solidFill>
                <a:latin typeface="Arial"/>
                <a:cs typeface="Arial"/>
              </a:defRPr>
            </a:lvl1pPr>
          </a:lstStyle>
          <a:p>
            <a:r>
              <a:rPr lang="en-US" dirty="0"/>
              <a:t>Click to add title</a:t>
            </a:r>
          </a:p>
        </p:txBody>
      </p:sp>
      <p:sp>
        <p:nvSpPr>
          <p:cNvPr id="9" name="Text Placeholder 32"/>
          <p:cNvSpPr>
            <a:spLocks noGrp="1"/>
          </p:cNvSpPr>
          <p:nvPr>
            <p:ph type="body" sz="quarter" idx="10" hasCustomPrompt="1"/>
          </p:nvPr>
        </p:nvSpPr>
        <p:spPr>
          <a:xfrm>
            <a:off x="495990" y="2289429"/>
            <a:ext cx="3585018" cy="242374"/>
          </a:xfrm>
          <a:prstGeom prst="rect">
            <a:avLst/>
          </a:prstGeom>
        </p:spPr>
        <p:txBody>
          <a:bodyPr vert="horz" wrap="square" lIns="0" tIns="0" rIns="0" bIns="0">
            <a:spAutoFit/>
          </a:bodyPr>
          <a:lstStyle>
            <a:lvl1pPr marL="0" indent="0">
              <a:spcBef>
                <a:spcPts val="0"/>
              </a:spcBef>
              <a:spcAft>
                <a:spcPts val="0"/>
              </a:spcAft>
              <a:buNone/>
              <a:defRPr sz="1575">
                <a:solidFill>
                  <a:schemeClr val="bg1"/>
                </a:solidFill>
                <a:latin typeface="Arial"/>
              </a:defRPr>
            </a:lvl1pPr>
          </a:lstStyle>
          <a:p>
            <a:pPr lvl="0"/>
            <a:r>
              <a:rPr lang="en-US" dirty="0"/>
              <a:t>Click to add text</a:t>
            </a:r>
          </a:p>
        </p:txBody>
      </p:sp>
    </p:spTree>
    <p:extLst>
      <p:ext uri="{BB962C8B-B14F-4D97-AF65-F5344CB8AC3E}">
        <p14:creationId xmlns:p14="http://schemas.microsoft.com/office/powerpoint/2010/main" val="2273085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632116" y="2139784"/>
            <a:ext cx="4905698" cy="346249"/>
          </a:xfrm>
          <a:prstGeom prst="rect">
            <a:avLst/>
          </a:prstGeom>
        </p:spPr>
        <p:txBody>
          <a:bodyPr wrap="square" lIns="0" tIns="0" rIns="0" bIns="0">
            <a:spAutoFit/>
          </a:bodyPr>
          <a:lstStyle>
            <a:lvl1pPr marL="0" indent="0" algn="l">
              <a:spcBef>
                <a:spcPts val="0"/>
              </a:spcBef>
              <a:buNone/>
              <a:defRPr sz="2250" b="1" i="0" baseline="0">
                <a:solidFill>
                  <a:schemeClr val="bg2"/>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dirty="0"/>
              <a:t>Click to add subtitle</a:t>
            </a:r>
          </a:p>
        </p:txBody>
      </p:sp>
      <p:sp>
        <p:nvSpPr>
          <p:cNvPr id="8" name="Title 1"/>
          <p:cNvSpPr>
            <a:spLocks noGrp="1"/>
          </p:cNvSpPr>
          <p:nvPr>
            <p:ph type="title" hasCustomPrompt="1"/>
          </p:nvPr>
        </p:nvSpPr>
        <p:spPr>
          <a:xfrm>
            <a:off x="635121" y="1553115"/>
            <a:ext cx="4902692" cy="490425"/>
          </a:xfrm>
          <a:prstGeom prst="rect">
            <a:avLst/>
          </a:prstGeom>
        </p:spPr>
        <p:txBody>
          <a:bodyPr wrap="square" lIns="0" tIns="0" rIns="0" bIns="0">
            <a:spAutoFit/>
          </a:bodyPr>
          <a:lstStyle>
            <a:lvl1pPr algn="l">
              <a:defRPr sz="3075" b="1" i="0" cap="none">
                <a:solidFill>
                  <a:schemeClr val="tx1"/>
                </a:solidFill>
                <a:latin typeface="Arial"/>
                <a:cs typeface="Arial"/>
              </a:defRPr>
            </a:lvl1pPr>
          </a:lstStyle>
          <a:p>
            <a:r>
              <a:rPr lang="en-US" dirty="0"/>
              <a:t>Click to to add title</a:t>
            </a:r>
          </a:p>
        </p:txBody>
      </p:sp>
      <p:sp>
        <p:nvSpPr>
          <p:cNvPr id="9" name="Text Placeholder 32"/>
          <p:cNvSpPr>
            <a:spLocks noGrp="1"/>
          </p:cNvSpPr>
          <p:nvPr>
            <p:ph type="body" sz="quarter" idx="10" hasCustomPrompt="1"/>
          </p:nvPr>
        </p:nvSpPr>
        <p:spPr>
          <a:xfrm>
            <a:off x="631375" y="2643941"/>
            <a:ext cx="4899992" cy="242374"/>
          </a:xfrm>
          <a:prstGeom prst="rect">
            <a:avLst/>
          </a:prstGeom>
        </p:spPr>
        <p:txBody>
          <a:bodyPr vert="horz" wrap="square" lIns="0" tIns="0" rIns="0" bIns="0">
            <a:spAutoFit/>
          </a:bodyPr>
          <a:lstStyle>
            <a:lvl1pPr marL="0" indent="0">
              <a:spcBef>
                <a:spcPts val="0"/>
              </a:spcBef>
              <a:spcAft>
                <a:spcPts val="0"/>
              </a:spcAft>
              <a:buNone/>
              <a:defRPr sz="1575">
                <a:latin typeface="Arial"/>
              </a:defRPr>
            </a:lvl1pPr>
          </a:lstStyle>
          <a:p>
            <a:pPr lvl="0"/>
            <a:r>
              <a:rPr lang="en-US" dirty="0"/>
              <a:t>Click to add text</a:t>
            </a:r>
          </a:p>
        </p:txBody>
      </p:sp>
      <p:sp>
        <p:nvSpPr>
          <p:cNvPr id="10" name="Picture Placeholder 5"/>
          <p:cNvSpPr>
            <a:spLocks noGrp="1"/>
          </p:cNvSpPr>
          <p:nvPr>
            <p:ph type="pic" sz="quarter" idx="11" hasCustomPrompt="1"/>
          </p:nvPr>
        </p:nvSpPr>
        <p:spPr>
          <a:xfrm>
            <a:off x="6060176" y="1533717"/>
            <a:ext cx="2539866" cy="2211388"/>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Tree>
    <p:extLst>
      <p:ext uri="{BB962C8B-B14F-4D97-AF65-F5344CB8AC3E}">
        <p14:creationId xmlns:p14="http://schemas.microsoft.com/office/powerpoint/2010/main" val="230406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3286" y="1553114"/>
            <a:ext cx="3832525" cy="473206"/>
          </a:xfrm>
          <a:prstGeom prst="rect">
            <a:avLst/>
          </a:prstGeom>
        </p:spPr>
        <p:txBody>
          <a:bodyPr wrap="square" lIns="0" tIns="0" rIns="0" bIns="0">
            <a:spAutoFit/>
          </a:bodyPr>
          <a:lstStyle>
            <a:lvl1pPr algn="l">
              <a:defRPr sz="3075" b="1" i="0" cap="none">
                <a:solidFill>
                  <a:srgbClr val="FFFFFF"/>
                </a:solidFill>
                <a:latin typeface="Arial"/>
                <a:cs typeface="Arial"/>
              </a:defRPr>
            </a:lvl1pPr>
          </a:lstStyle>
          <a:p>
            <a:r>
              <a:rPr lang="en-US" dirty="0"/>
              <a:t>Click to add title</a:t>
            </a:r>
          </a:p>
        </p:txBody>
      </p:sp>
      <p:sp>
        <p:nvSpPr>
          <p:cNvPr id="5" name="Text Placeholder 32"/>
          <p:cNvSpPr>
            <a:spLocks noGrp="1"/>
          </p:cNvSpPr>
          <p:nvPr>
            <p:ph type="body" sz="quarter" idx="10" hasCustomPrompt="1"/>
          </p:nvPr>
        </p:nvSpPr>
        <p:spPr>
          <a:xfrm>
            <a:off x="495989" y="2289429"/>
            <a:ext cx="3829823" cy="242374"/>
          </a:xfrm>
          <a:prstGeom prst="rect">
            <a:avLst/>
          </a:prstGeom>
        </p:spPr>
        <p:txBody>
          <a:bodyPr vert="horz" wrap="square" lIns="0" tIns="0" rIns="0" bIns="0">
            <a:spAutoFit/>
          </a:bodyPr>
          <a:lstStyle>
            <a:lvl1pPr marL="0" indent="0">
              <a:spcBef>
                <a:spcPts val="0"/>
              </a:spcBef>
              <a:spcAft>
                <a:spcPts val="0"/>
              </a:spcAft>
              <a:buNone/>
              <a:defRPr sz="1575">
                <a:solidFill>
                  <a:schemeClr val="bg1"/>
                </a:solidFill>
                <a:latin typeface="Arial"/>
              </a:defRPr>
            </a:lvl1pPr>
          </a:lstStyle>
          <a:p>
            <a:pPr lvl="0"/>
            <a:r>
              <a:rPr lang="en-US" dirty="0"/>
              <a:t>Click to add text</a:t>
            </a:r>
          </a:p>
        </p:txBody>
      </p:sp>
      <p:sp>
        <p:nvSpPr>
          <p:cNvPr id="6" name="Picture Placeholder 5"/>
          <p:cNvSpPr>
            <a:spLocks noGrp="1"/>
          </p:cNvSpPr>
          <p:nvPr>
            <p:ph type="pic" sz="quarter" idx="11" hasCustomPrompt="1"/>
          </p:nvPr>
        </p:nvSpPr>
        <p:spPr>
          <a:xfrm>
            <a:off x="5563777" y="1483724"/>
            <a:ext cx="2887996" cy="2740313"/>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563777" y="1492433"/>
            <a:ext cx="2887996" cy="2740313"/>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
        <p:nvSpPr>
          <p:cNvPr id="7" name="Title 1"/>
          <p:cNvSpPr>
            <a:spLocks noGrp="1"/>
          </p:cNvSpPr>
          <p:nvPr>
            <p:ph type="title" hasCustomPrompt="1"/>
          </p:nvPr>
        </p:nvSpPr>
        <p:spPr>
          <a:xfrm>
            <a:off x="493286" y="1553114"/>
            <a:ext cx="3832525" cy="473206"/>
          </a:xfrm>
          <a:prstGeom prst="rect">
            <a:avLst/>
          </a:prstGeom>
        </p:spPr>
        <p:txBody>
          <a:bodyPr wrap="square" lIns="0" tIns="0" rIns="0" bIns="0">
            <a:spAutoFit/>
          </a:bodyPr>
          <a:lstStyle>
            <a:lvl1pPr algn="l">
              <a:defRPr sz="3075" b="1" i="0" cap="none">
                <a:solidFill>
                  <a:srgbClr val="FFFFFF"/>
                </a:solidFill>
                <a:latin typeface="Arial"/>
                <a:cs typeface="Arial"/>
              </a:defRPr>
            </a:lvl1pPr>
          </a:lstStyle>
          <a:p>
            <a:r>
              <a:rPr lang="en-US" dirty="0"/>
              <a:t>Click to add title</a:t>
            </a:r>
          </a:p>
        </p:txBody>
      </p:sp>
      <p:sp>
        <p:nvSpPr>
          <p:cNvPr id="8" name="Text Placeholder 32"/>
          <p:cNvSpPr>
            <a:spLocks noGrp="1"/>
          </p:cNvSpPr>
          <p:nvPr>
            <p:ph type="body" sz="quarter" idx="10" hasCustomPrompt="1"/>
          </p:nvPr>
        </p:nvSpPr>
        <p:spPr>
          <a:xfrm>
            <a:off x="495989" y="2289429"/>
            <a:ext cx="3829823" cy="242374"/>
          </a:xfrm>
          <a:prstGeom prst="rect">
            <a:avLst/>
          </a:prstGeom>
        </p:spPr>
        <p:txBody>
          <a:bodyPr vert="horz" wrap="square" lIns="0" tIns="0" rIns="0" bIns="0">
            <a:spAutoFit/>
          </a:bodyPr>
          <a:lstStyle>
            <a:lvl1pPr marL="0" indent="0">
              <a:spcBef>
                <a:spcPts val="0"/>
              </a:spcBef>
              <a:spcAft>
                <a:spcPts val="0"/>
              </a:spcAft>
              <a:buNone/>
              <a:defRPr sz="1575">
                <a:solidFill>
                  <a:schemeClr val="bg1"/>
                </a:solidFill>
                <a:latin typeface="Arial"/>
              </a:defRPr>
            </a:lvl1pPr>
          </a:lstStyle>
          <a:p>
            <a:pPr lvl="0"/>
            <a:r>
              <a:rPr lang="en-US" dirty="0"/>
              <a:t>Click to add text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IOR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hasCustomPrompt="1"/>
          </p:nvPr>
        </p:nvSpPr>
        <p:spPr>
          <a:xfrm>
            <a:off x="632115" y="456571"/>
            <a:ext cx="7880511" cy="346249"/>
          </a:xfrm>
          <a:prstGeom prst="rect">
            <a:avLst/>
          </a:prstGeom>
        </p:spPr>
        <p:txBody>
          <a:bodyPr lIns="0" tIns="0" rIns="0" bIns="0">
            <a:spAutoFit/>
          </a:bodyPr>
          <a:lstStyle>
            <a:lvl1pPr marL="0" indent="0" algn="l">
              <a:spcBef>
                <a:spcPts val="0"/>
              </a:spcBef>
              <a:buNone/>
              <a:defRPr sz="2250" b="1" i="0" baseline="0">
                <a:solidFill>
                  <a:schemeClr val="bg2"/>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dirty="0"/>
              <a:t>Click to add subtitle</a:t>
            </a:r>
          </a:p>
        </p:txBody>
      </p:sp>
      <p:sp>
        <p:nvSpPr>
          <p:cNvPr id="33" name="Text Placeholder 32"/>
          <p:cNvSpPr>
            <a:spLocks noGrp="1"/>
          </p:cNvSpPr>
          <p:nvPr>
            <p:ph type="body" sz="quarter" idx="10"/>
          </p:nvPr>
        </p:nvSpPr>
        <p:spPr>
          <a:xfrm>
            <a:off x="631375" y="980068"/>
            <a:ext cx="7881250" cy="242374"/>
          </a:xfrm>
          <a:prstGeom prst="rect">
            <a:avLst/>
          </a:prstGeom>
        </p:spPr>
        <p:txBody>
          <a:bodyPr vert="horz" wrap="square" lIns="0" tIns="0" rIns="0" bIns="0">
            <a:spAutoFit/>
          </a:bodyPr>
          <a:lstStyle>
            <a:lvl1pPr marL="0" indent="0">
              <a:spcBef>
                <a:spcPts val="0"/>
              </a:spcBef>
              <a:spcAft>
                <a:spcPts val="0"/>
              </a:spcAft>
              <a:buNone/>
              <a:defRPr sz="1575">
                <a:latin typeface="Arial"/>
              </a:defRPr>
            </a:lvl1pPr>
          </a:lstStyle>
          <a:p>
            <a:pPr lvl="0"/>
            <a:r>
              <a:rPr lang="en-US" dirty="0"/>
              <a:t>Click to edit Master text styles</a:t>
            </a:r>
          </a:p>
        </p:txBody>
      </p:sp>
      <p:sp>
        <p:nvSpPr>
          <p:cNvPr id="2" name="Picture Placeholder 5">
            <a:extLst>
              <a:ext uri="{FF2B5EF4-FFF2-40B4-BE49-F238E27FC236}">
                <a16:creationId xmlns:a16="http://schemas.microsoft.com/office/drawing/2014/main" id="{6492D7D3-44A0-A4DC-7DB1-63A5342FD6BA}"/>
              </a:ext>
            </a:extLst>
          </p:cNvPr>
          <p:cNvSpPr>
            <a:spLocks noGrp="1"/>
          </p:cNvSpPr>
          <p:nvPr>
            <p:ph type="pic" sz="quarter" idx="11" hasCustomPrompt="1"/>
          </p:nvPr>
        </p:nvSpPr>
        <p:spPr>
          <a:xfrm>
            <a:off x="5532120" y="1457960"/>
            <a:ext cx="2984287" cy="3048000"/>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Tree>
    <p:extLst>
      <p:ext uri="{BB962C8B-B14F-4D97-AF65-F5344CB8AC3E}">
        <p14:creationId xmlns:p14="http://schemas.microsoft.com/office/powerpoint/2010/main" val="638817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IOR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hasCustomPrompt="1"/>
          </p:nvPr>
        </p:nvSpPr>
        <p:spPr>
          <a:xfrm>
            <a:off x="632115" y="456571"/>
            <a:ext cx="7880511" cy="346249"/>
          </a:xfrm>
          <a:prstGeom prst="rect">
            <a:avLst/>
          </a:prstGeom>
        </p:spPr>
        <p:txBody>
          <a:bodyPr lIns="0" tIns="0" rIns="0" bIns="0">
            <a:spAutoFit/>
          </a:bodyPr>
          <a:lstStyle>
            <a:lvl1pPr marL="0" indent="0" algn="l">
              <a:spcBef>
                <a:spcPts val="0"/>
              </a:spcBef>
              <a:buNone/>
              <a:defRPr sz="2250" b="1" i="0" baseline="0">
                <a:solidFill>
                  <a:schemeClr val="bg2"/>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dirty="0"/>
              <a:t>Click to add subtitle</a:t>
            </a:r>
          </a:p>
        </p:txBody>
      </p:sp>
      <p:sp>
        <p:nvSpPr>
          <p:cNvPr id="33" name="Text Placeholder 32"/>
          <p:cNvSpPr>
            <a:spLocks noGrp="1"/>
          </p:cNvSpPr>
          <p:nvPr>
            <p:ph type="body" sz="quarter" idx="10"/>
          </p:nvPr>
        </p:nvSpPr>
        <p:spPr>
          <a:xfrm>
            <a:off x="631375" y="980068"/>
            <a:ext cx="7881250" cy="242374"/>
          </a:xfrm>
          <a:prstGeom prst="rect">
            <a:avLst/>
          </a:prstGeom>
        </p:spPr>
        <p:txBody>
          <a:bodyPr vert="horz" wrap="square" lIns="0" tIns="0" rIns="0" bIns="0">
            <a:spAutoFit/>
          </a:bodyPr>
          <a:lstStyle>
            <a:lvl1pPr marL="0" indent="0">
              <a:spcBef>
                <a:spcPts val="0"/>
              </a:spcBef>
              <a:spcAft>
                <a:spcPts val="0"/>
              </a:spcAft>
              <a:buNone/>
              <a:defRPr sz="1575">
                <a:latin typeface="Arial"/>
              </a:defRPr>
            </a:lvl1pPr>
          </a:lstStyle>
          <a:p>
            <a:pPr lvl="0"/>
            <a:r>
              <a:rPr lang="en-US" dirty="0"/>
              <a:t>Click to edit Master text styles</a:t>
            </a:r>
          </a:p>
        </p:txBody>
      </p:sp>
      <p:sp>
        <p:nvSpPr>
          <p:cNvPr id="4" name="Picture Placeholder 5"/>
          <p:cNvSpPr>
            <a:spLocks noGrp="1"/>
          </p:cNvSpPr>
          <p:nvPr>
            <p:ph type="pic" sz="quarter" idx="11" hasCustomPrompt="1"/>
          </p:nvPr>
        </p:nvSpPr>
        <p:spPr>
          <a:xfrm>
            <a:off x="5532120" y="1457960"/>
            <a:ext cx="2984287" cy="3048000"/>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Tree>
    <p:extLst>
      <p:ext uri="{BB962C8B-B14F-4D97-AF65-F5344CB8AC3E}">
        <p14:creationId xmlns:p14="http://schemas.microsoft.com/office/powerpoint/2010/main" val="638817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IOR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hasCustomPrompt="1"/>
          </p:nvPr>
        </p:nvSpPr>
        <p:spPr>
          <a:xfrm>
            <a:off x="632115" y="456571"/>
            <a:ext cx="7880511" cy="346249"/>
          </a:xfrm>
          <a:prstGeom prst="rect">
            <a:avLst/>
          </a:prstGeom>
        </p:spPr>
        <p:txBody>
          <a:bodyPr lIns="0" tIns="0" rIns="0" bIns="0">
            <a:spAutoFit/>
          </a:bodyPr>
          <a:lstStyle>
            <a:lvl1pPr marL="0" indent="0" algn="l">
              <a:spcBef>
                <a:spcPts val="0"/>
              </a:spcBef>
              <a:buNone/>
              <a:defRPr sz="2250" b="1" i="0" baseline="0">
                <a:solidFill>
                  <a:schemeClr val="bg2"/>
                </a:solidFill>
                <a:latin typeface="Arial"/>
              </a:defRPr>
            </a:lvl1pPr>
            <a:lvl2pPr marL="391078" indent="0" algn="ctr">
              <a:buNone/>
              <a:defRPr>
                <a:solidFill>
                  <a:schemeClr val="tx1">
                    <a:tint val="75000"/>
                  </a:schemeClr>
                </a:solidFill>
              </a:defRPr>
            </a:lvl2pPr>
            <a:lvl3pPr marL="782155" indent="0" algn="ctr">
              <a:buNone/>
              <a:defRPr>
                <a:solidFill>
                  <a:schemeClr val="tx1">
                    <a:tint val="75000"/>
                  </a:schemeClr>
                </a:solidFill>
              </a:defRPr>
            </a:lvl3pPr>
            <a:lvl4pPr marL="1173233" indent="0" algn="ctr">
              <a:buNone/>
              <a:defRPr>
                <a:solidFill>
                  <a:schemeClr val="tx1">
                    <a:tint val="75000"/>
                  </a:schemeClr>
                </a:solidFill>
              </a:defRPr>
            </a:lvl4pPr>
            <a:lvl5pPr marL="1564310" indent="0" algn="ctr">
              <a:buNone/>
              <a:defRPr>
                <a:solidFill>
                  <a:schemeClr val="tx1">
                    <a:tint val="75000"/>
                  </a:schemeClr>
                </a:solidFill>
              </a:defRPr>
            </a:lvl5pPr>
            <a:lvl6pPr marL="1955387" indent="0" algn="ctr">
              <a:buNone/>
              <a:defRPr>
                <a:solidFill>
                  <a:schemeClr val="tx1">
                    <a:tint val="75000"/>
                  </a:schemeClr>
                </a:solidFill>
              </a:defRPr>
            </a:lvl6pPr>
            <a:lvl7pPr marL="2346465" indent="0" algn="ctr">
              <a:buNone/>
              <a:defRPr>
                <a:solidFill>
                  <a:schemeClr val="tx1">
                    <a:tint val="75000"/>
                  </a:schemeClr>
                </a:solidFill>
              </a:defRPr>
            </a:lvl7pPr>
            <a:lvl8pPr marL="2737542" indent="0" algn="ctr">
              <a:buNone/>
              <a:defRPr>
                <a:solidFill>
                  <a:schemeClr val="tx1">
                    <a:tint val="75000"/>
                  </a:schemeClr>
                </a:solidFill>
              </a:defRPr>
            </a:lvl8pPr>
            <a:lvl9pPr marL="3128620" indent="0" algn="ctr">
              <a:buNone/>
              <a:defRPr>
                <a:solidFill>
                  <a:schemeClr val="tx1">
                    <a:tint val="75000"/>
                  </a:schemeClr>
                </a:solidFill>
              </a:defRPr>
            </a:lvl9pPr>
          </a:lstStyle>
          <a:p>
            <a:r>
              <a:rPr lang="en-US" dirty="0"/>
              <a:t>Click to add subtitle</a:t>
            </a:r>
          </a:p>
        </p:txBody>
      </p:sp>
      <p:sp>
        <p:nvSpPr>
          <p:cNvPr id="33" name="Text Placeholder 32"/>
          <p:cNvSpPr>
            <a:spLocks noGrp="1"/>
          </p:cNvSpPr>
          <p:nvPr>
            <p:ph type="body" sz="quarter" idx="10"/>
          </p:nvPr>
        </p:nvSpPr>
        <p:spPr>
          <a:xfrm>
            <a:off x="631375" y="980068"/>
            <a:ext cx="4534985" cy="242374"/>
          </a:xfrm>
          <a:prstGeom prst="rect">
            <a:avLst/>
          </a:prstGeom>
        </p:spPr>
        <p:txBody>
          <a:bodyPr vert="horz" wrap="square" lIns="0" tIns="0" rIns="0" bIns="0">
            <a:spAutoFit/>
          </a:bodyPr>
          <a:lstStyle>
            <a:lvl1pPr marL="0" indent="0">
              <a:spcBef>
                <a:spcPts val="0"/>
              </a:spcBef>
              <a:spcAft>
                <a:spcPts val="0"/>
              </a:spcAft>
              <a:buNone/>
              <a:defRPr sz="1575">
                <a:latin typeface="Arial"/>
              </a:defRPr>
            </a:lvl1pPr>
          </a:lstStyle>
          <a:p>
            <a:pPr lvl="0"/>
            <a:r>
              <a:rPr lang="en-US" dirty="0"/>
              <a:t>Click to edit Master text styles</a:t>
            </a:r>
          </a:p>
        </p:txBody>
      </p:sp>
      <p:sp>
        <p:nvSpPr>
          <p:cNvPr id="4" name="Picture Placeholder 5"/>
          <p:cNvSpPr>
            <a:spLocks noGrp="1"/>
          </p:cNvSpPr>
          <p:nvPr>
            <p:ph type="pic" sz="quarter" idx="11" hasCustomPrompt="1"/>
          </p:nvPr>
        </p:nvSpPr>
        <p:spPr>
          <a:xfrm>
            <a:off x="5532120" y="978629"/>
            <a:ext cx="2984287" cy="3527331"/>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Tree>
    <p:extLst>
      <p:ext uri="{BB962C8B-B14F-4D97-AF65-F5344CB8AC3E}">
        <p14:creationId xmlns:p14="http://schemas.microsoft.com/office/powerpoint/2010/main" val="63881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IOR HEADING BREAK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93286" y="1553114"/>
            <a:ext cx="3587547" cy="473206"/>
          </a:xfrm>
          <a:prstGeom prst="rect">
            <a:avLst/>
          </a:prstGeom>
        </p:spPr>
        <p:txBody>
          <a:bodyPr wrap="square" lIns="0" tIns="0" rIns="0" bIns="0">
            <a:spAutoFit/>
          </a:bodyPr>
          <a:lstStyle>
            <a:lvl1pPr algn="l">
              <a:defRPr sz="3075" b="1" i="0" cap="none">
                <a:solidFill>
                  <a:srgbClr val="FFFFFF"/>
                </a:solidFill>
                <a:latin typeface="Arial"/>
                <a:cs typeface="Arial"/>
              </a:defRPr>
            </a:lvl1pPr>
          </a:lstStyle>
          <a:p>
            <a:r>
              <a:rPr lang="en-US" dirty="0"/>
              <a:t>Click to add title</a:t>
            </a:r>
          </a:p>
        </p:txBody>
      </p:sp>
      <p:sp>
        <p:nvSpPr>
          <p:cNvPr id="8" name="Text Placeholder 32"/>
          <p:cNvSpPr>
            <a:spLocks noGrp="1"/>
          </p:cNvSpPr>
          <p:nvPr>
            <p:ph type="body" sz="quarter" idx="10" hasCustomPrompt="1"/>
          </p:nvPr>
        </p:nvSpPr>
        <p:spPr>
          <a:xfrm>
            <a:off x="495990" y="2289429"/>
            <a:ext cx="3585018" cy="242374"/>
          </a:xfrm>
          <a:prstGeom prst="rect">
            <a:avLst/>
          </a:prstGeom>
        </p:spPr>
        <p:txBody>
          <a:bodyPr vert="horz" wrap="square" lIns="0" tIns="0" rIns="0" bIns="0">
            <a:spAutoFit/>
          </a:bodyPr>
          <a:lstStyle>
            <a:lvl1pPr marL="0" indent="0">
              <a:spcBef>
                <a:spcPts val="0"/>
              </a:spcBef>
              <a:spcAft>
                <a:spcPts val="0"/>
              </a:spcAft>
              <a:buNone/>
              <a:defRPr sz="1575">
                <a:solidFill>
                  <a:schemeClr val="bg1"/>
                </a:solidFill>
                <a:latin typeface="Arial"/>
              </a:defRPr>
            </a:lvl1pPr>
          </a:lstStyle>
          <a:p>
            <a:pPr lvl="0"/>
            <a:r>
              <a:rPr lang="en-US" dirty="0"/>
              <a:t>Click to add text</a:t>
            </a:r>
          </a:p>
        </p:txBody>
      </p:sp>
      <p:sp>
        <p:nvSpPr>
          <p:cNvPr id="6" name="Picture Placeholder 5"/>
          <p:cNvSpPr>
            <a:spLocks noGrp="1"/>
          </p:cNvSpPr>
          <p:nvPr>
            <p:ph type="pic" sz="quarter" idx="11" hasCustomPrompt="1"/>
          </p:nvPr>
        </p:nvSpPr>
        <p:spPr>
          <a:xfrm>
            <a:off x="5820724" y="1278346"/>
            <a:ext cx="2887996" cy="2740313"/>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IOR HEADING BREAK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5"/>
          <p:cNvSpPr>
            <a:spLocks noGrp="1"/>
          </p:cNvSpPr>
          <p:nvPr>
            <p:ph type="pic" sz="quarter" idx="11" hasCustomPrompt="1"/>
          </p:nvPr>
        </p:nvSpPr>
        <p:spPr>
          <a:xfrm>
            <a:off x="5805486" y="1274720"/>
            <a:ext cx="2887996" cy="2740313"/>
          </a:xfrm>
          <a:prstGeom prst="rect">
            <a:avLst/>
          </a:prstGeom>
        </p:spPr>
        <p:txBody>
          <a:bodyPr vert="horz"/>
          <a:lstStyle>
            <a:lvl1pPr>
              <a:buNone/>
              <a:defRPr sz="1200" b="0" i="0">
                <a:latin typeface="Arial"/>
                <a:cs typeface="Arial"/>
              </a:defRPr>
            </a:lvl1pPr>
          </a:lstStyle>
          <a:p>
            <a:r>
              <a:rPr lang="en-GB" b="0" i="0" dirty="0">
                <a:latin typeface="Arial"/>
                <a:cs typeface="Arial"/>
              </a:rPr>
              <a:t>Click icon to add photo</a:t>
            </a:r>
            <a:endParaRPr lang="en-GB" dirty="0"/>
          </a:p>
        </p:txBody>
      </p:sp>
      <p:sp>
        <p:nvSpPr>
          <p:cNvPr id="8" name="Title 1"/>
          <p:cNvSpPr>
            <a:spLocks noGrp="1"/>
          </p:cNvSpPr>
          <p:nvPr>
            <p:ph type="title" hasCustomPrompt="1"/>
          </p:nvPr>
        </p:nvSpPr>
        <p:spPr>
          <a:xfrm>
            <a:off x="493286" y="1553114"/>
            <a:ext cx="3587547" cy="473206"/>
          </a:xfrm>
          <a:prstGeom prst="rect">
            <a:avLst/>
          </a:prstGeom>
        </p:spPr>
        <p:txBody>
          <a:bodyPr wrap="square" lIns="0" tIns="0" rIns="0" bIns="0">
            <a:spAutoFit/>
          </a:bodyPr>
          <a:lstStyle>
            <a:lvl1pPr algn="l">
              <a:defRPr sz="3075" b="1" i="0" cap="none">
                <a:solidFill>
                  <a:srgbClr val="FFFFFF"/>
                </a:solidFill>
                <a:latin typeface="Arial"/>
                <a:cs typeface="Arial"/>
              </a:defRPr>
            </a:lvl1pPr>
          </a:lstStyle>
          <a:p>
            <a:r>
              <a:rPr lang="en-US" dirty="0"/>
              <a:t>Click to add title</a:t>
            </a:r>
          </a:p>
        </p:txBody>
      </p:sp>
      <p:sp>
        <p:nvSpPr>
          <p:cNvPr id="9" name="Text Placeholder 32"/>
          <p:cNvSpPr>
            <a:spLocks noGrp="1"/>
          </p:cNvSpPr>
          <p:nvPr>
            <p:ph type="body" sz="quarter" idx="10" hasCustomPrompt="1"/>
          </p:nvPr>
        </p:nvSpPr>
        <p:spPr>
          <a:xfrm>
            <a:off x="495990" y="2289429"/>
            <a:ext cx="3585018" cy="242374"/>
          </a:xfrm>
          <a:prstGeom prst="rect">
            <a:avLst/>
          </a:prstGeom>
        </p:spPr>
        <p:txBody>
          <a:bodyPr vert="horz" wrap="square" lIns="0" tIns="0" rIns="0" bIns="0">
            <a:spAutoFit/>
          </a:bodyPr>
          <a:lstStyle>
            <a:lvl1pPr marL="0" indent="0">
              <a:spcBef>
                <a:spcPts val="0"/>
              </a:spcBef>
              <a:spcAft>
                <a:spcPts val="0"/>
              </a:spcAft>
              <a:buNone/>
              <a:defRPr sz="1575">
                <a:solidFill>
                  <a:schemeClr val="bg1"/>
                </a:solidFill>
                <a:latin typeface="Arial"/>
              </a:defRPr>
            </a:lvl1pPr>
          </a:lstStyle>
          <a:p>
            <a:pPr lvl="0"/>
            <a:r>
              <a:rPr lang="en-US" dirty="0"/>
              <a:t>Click to add text</a:t>
            </a:r>
          </a:p>
        </p:txBody>
      </p:sp>
    </p:spTree>
    <p:extLst>
      <p:ext uri="{BB962C8B-B14F-4D97-AF65-F5344CB8AC3E}">
        <p14:creationId xmlns:p14="http://schemas.microsoft.com/office/powerpoint/2010/main" val="2273085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 id="2147483712" r:id="rId2"/>
    <p:sldLayoutId id="2147483715" r:id="rId3"/>
    <p:sldLayoutId id="2147483717" r:id="rId4"/>
    <p:sldLayoutId id="2147483701" r:id="rId5"/>
    <p:sldLayoutId id="2147483718" r:id="rId6"/>
    <p:sldLayoutId id="2147483719" r:id="rId7"/>
    <p:sldLayoutId id="2147483720" r:id="rId8"/>
    <p:sldLayoutId id="2147483706" r:id="rId9"/>
    <p:sldLayoutId id="2147483721" r:id="rId10"/>
  </p:sldLayoutIdLst>
  <p:txStyles>
    <p:titleStyle>
      <a:lvl1pPr algn="ctr" defTabSz="342900" rtl="0" eaLnBrk="1" fontAlgn="base" hangingPunct="1">
        <a:spcBef>
          <a:spcPct val="0"/>
        </a:spcBef>
        <a:spcAft>
          <a:spcPct val="0"/>
        </a:spcAft>
        <a:defRPr sz="3300" kern="1200">
          <a:solidFill>
            <a:schemeClr val="tx1"/>
          </a:solidFill>
          <a:latin typeface="+mj-lt"/>
          <a:ea typeface="ＭＳ Ｐゴシック" pitchFamily="-65" charset="-128"/>
          <a:cs typeface="+mj-cs"/>
        </a:defRPr>
      </a:lvl1pPr>
      <a:lvl2pPr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2pPr>
      <a:lvl3pPr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3pPr>
      <a:lvl4pPr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4pPr>
      <a:lvl5pPr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5pPr>
      <a:lvl6pPr marL="3429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6pPr>
      <a:lvl7pPr marL="6858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7pPr>
      <a:lvl8pPr marL="10287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8pPr>
      <a:lvl9pPr marL="1371600" algn="ctr" defTabSz="342900" rtl="0" eaLnBrk="1" fontAlgn="base" hangingPunct="1">
        <a:spcBef>
          <a:spcPct val="0"/>
        </a:spcBef>
        <a:spcAft>
          <a:spcPct val="0"/>
        </a:spcAft>
        <a:defRPr sz="3300">
          <a:solidFill>
            <a:schemeClr val="tx1"/>
          </a:solidFill>
          <a:latin typeface="Calibri" pitchFamily="-65" charset="0"/>
          <a:ea typeface="ＭＳ Ｐゴシック" pitchFamily="-65"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pitchFamily="-65"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65"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65"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btitle 8"/>
          <p:cNvSpPr>
            <a:spLocks noGrp="1"/>
          </p:cNvSpPr>
          <p:nvPr>
            <p:ph type="subTitle" idx="1"/>
          </p:nvPr>
        </p:nvSpPr>
        <p:spPr>
          <a:xfrm>
            <a:off x="316111" y="2502855"/>
            <a:ext cx="6270573" cy="346249"/>
          </a:xfrm>
        </p:spPr>
        <p:txBody>
          <a:bodyPr wrap="square" lIns="0" tIns="0" rIns="0" bIns="0" anchor="t">
            <a:spAutoFit/>
          </a:bodyPr>
          <a:lstStyle/>
          <a:p>
            <a:r>
              <a:rPr lang="en-GB" dirty="0">
                <a:ea typeface="ＭＳ Ｐゴシック"/>
                <a:cs typeface="Arial"/>
              </a:rPr>
              <a:t>A people-powered approach to health equity</a:t>
            </a:r>
            <a:endParaRPr lang="en-US" dirty="0"/>
          </a:p>
        </p:txBody>
      </p:sp>
      <p:sp>
        <p:nvSpPr>
          <p:cNvPr id="8" name="Title 7"/>
          <p:cNvSpPr>
            <a:spLocks noGrp="1"/>
          </p:cNvSpPr>
          <p:nvPr>
            <p:ph type="title"/>
          </p:nvPr>
        </p:nvSpPr>
        <p:spPr>
          <a:xfrm>
            <a:off x="319116" y="1916186"/>
            <a:ext cx="6166715" cy="469359"/>
          </a:xfrm>
        </p:spPr>
        <p:txBody>
          <a:bodyPr wrap="square" lIns="0" tIns="0" rIns="0" bIns="0" anchor="t">
            <a:spAutoFit/>
          </a:bodyPr>
          <a:lstStyle/>
          <a:p>
            <a:r>
              <a:rPr lang="en-GB" sz="3050" dirty="0">
                <a:ea typeface="ＭＳ Ｐゴシック"/>
              </a:rPr>
              <a:t>Health Equity Action Leadership</a:t>
            </a:r>
            <a:endParaRPr lang="en-GB" dirty="0">
              <a:ea typeface="ＭＳ Ｐゴシック"/>
            </a:endParaRPr>
          </a:p>
        </p:txBody>
      </p:sp>
      <p:sp>
        <p:nvSpPr>
          <p:cNvPr id="10" name="Text Placeholder 9"/>
          <p:cNvSpPr>
            <a:spLocks noGrp="1"/>
          </p:cNvSpPr>
          <p:nvPr>
            <p:ph type="body" sz="quarter" idx="10"/>
          </p:nvPr>
        </p:nvSpPr>
        <p:spPr>
          <a:xfrm>
            <a:off x="322792" y="3007012"/>
            <a:ext cx="8068170" cy="754053"/>
          </a:xfrm>
        </p:spPr>
        <p:txBody>
          <a:bodyPr vert="horz" wrap="square" lIns="0" tIns="0" rIns="0" bIns="0" anchor="t">
            <a:spAutoFit/>
          </a:bodyPr>
          <a:lstStyle/>
          <a:p>
            <a:pPr>
              <a:lnSpc>
                <a:spcPct val="150000"/>
              </a:lnSpc>
            </a:pPr>
            <a:r>
              <a:rPr lang="en-GB" sz="1400" b="1" dirty="0">
                <a:ea typeface="ＭＳ Ｐゴシック"/>
                <a:cs typeface="Arial"/>
              </a:rPr>
              <a:t>Beth Brown</a:t>
            </a:r>
            <a:r>
              <a:rPr lang="en-GB" sz="1400" dirty="0">
                <a:ea typeface="ＭＳ Ｐゴシック"/>
                <a:cs typeface="Arial"/>
              </a:rPr>
              <a:t> | Director of Patient Experience and Community Engagement, Barts Health NHS Trust</a:t>
            </a:r>
            <a:endParaRPr lang="en-GB" sz="1400" dirty="0">
              <a:cs typeface="Arial"/>
            </a:endParaRPr>
          </a:p>
          <a:p>
            <a:r>
              <a:rPr lang="en-GB" sz="1400" b="1" dirty="0">
                <a:ea typeface="ＭＳ Ｐゴシック"/>
                <a:cs typeface="Arial"/>
              </a:rPr>
              <a:t>Emmanuel Gotora</a:t>
            </a:r>
            <a:r>
              <a:rPr lang="en-GB" sz="1400" dirty="0">
                <a:ea typeface="ＭＳ Ｐゴシック"/>
                <a:cs typeface="Arial"/>
              </a:rPr>
              <a:t> | Assistant Director, Citizens UK / Lead Organiser, TELCO Citizens</a:t>
            </a:r>
            <a:endParaRPr lang="en-GB" sz="1400" dirty="0">
              <a:cs typeface="Arial"/>
            </a:endParaRPr>
          </a:p>
          <a:p>
            <a:endParaRPr lang="en-GB" sz="1400" dirty="0">
              <a:cs typeface="Arial"/>
            </a:endParaRPr>
          </a:p>
        </p:txBody>
      </p:sp>
      <p:pic>
        <p:nvPicPr>
          <p:cNvPr id="4" name="Picture 3" descr="A screenshot of a computer screen&#10;&#10;AI-generated content may be incorrect.">
            <a:extLst>
              <a:ext uri="{FF2B5EF4-FFF2-40B4-BE49-F238E27FC236}">
                <a16:creationId xmlns:a16="http://schemas.microsoft.com/office/drawing/2014/main" id="{490CC9F3-DF93-58CF-13A8-3732D3D39BDE}"/>
              </a:ext>
            </a:extLst>
          </p:cNvPr>
          <p:cNvPicPr>
            <a:picLocks noChangeAspect="1"/>
          </p:cNvPicPr>
          <p:nvPr/>
        </p:nvPicPr>
        <p:blipFill>
          <a:blip r:embed="rId3"/>
          <a:srcRect l="25963" t="23848" r="56023" b="67615"/>
          <a:stretch>
            <a:fillRect/>
          </a:stretch>
        </p:blipFill>
        <p:spPr>
          <a:xfrm>
            <a:off x="3524057" y="410835"/>
            <a:ext cx="2099583" cy="538518"/>
          </a:xfrm>
          <a:prstGeom prst="rect">
            <a:avLst/>
          </a:prstGeom>
        </p:spPr>
      </p:pic>
      <p:pic>
        <p:nvPicPr>
          <p:cNvPr id="5" name="Picture 4" descr="A blue text on a black background&#10;&#10;AI-generated content may be incorrect.">
            <a:extLst>
              <a:ext uri="{FF2B5EF4-FFF2-40B4-BE49-F238E27FC236}">
                <a16:creationId xmlns:a16="http://schemas.microsoft.com/office/drawing/2014/main" id="{06BFB18E-CC49-6E60-492D-53817179FBC6}"/>
              </a:ext>
            </a:extLst>
          </p:cNvPr>
          <p:cNvPicPr>
            <a:picLocks noChangeAspect="1"/>
          </p:cNvPicPr>
          <p:nvPr/>
        </p:nvPicPr>
        <p:blipFill>
          <a:blip r:embed="rId4"/>
          <a:stretch>
            <a:fillRect/>
          </a:stretch>
        </p:blipFill>
        <p:spPr>
          <a:xfrm>
            <a:off x="319583" y="319088"/>
            <a:ext cx="1631817" cy="809393"/>
          </a:xfrm>
          <a:prstGeom prst="rect">
            <a:avLst/>
          </a:prstGeom>
        </p:spPr>
      </p:pic>
    </p:spTree>
    <p:extLst>
      <p:ext uri="{BB962C8B-B14F-4D97-AF65-F5344CB8AC3E}">
        <p14:creationId xmlns:p14="http://schemas.microsoft.com/office/powerpoint/2010/main" val="157142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612774" y="314759"/>
            <a:ext cx="7880511" cy="346249"/>
          </a:xfrm>
        </p:spPr>
        <p:txBody>
          <a:bodyPr lIns="0" tIns="0" rIns="0" bIns="0" anchor="t">
            <a:spAutoFit/>
          </a:bodyPr>
          <a:lstStyle/>
          <a:p>
            <a:r>
              <a:rPr lang="en-GB" dirty="0">
                <a:ea typeface="ＭＳ Ｐゴシック"/>
                <a:cs typeface="Arial"/>
              </a:rPr>
              <a:t>Our partnership</a:t>
            </a:r>
            <a:endParaRPr lang="en-GB" dirty="0">
              <a:cs typeface="Arial"/>
            </a:endParaRPr>
          </a:p>
        </p:txBody>
      </p:sp>
      <p:sp>
        <p:nvSpPr>
          <p:cNvPr id="7" name="Text Placeholder 6"/>
          <p:cNvSpPr>
            <a:spLocks noGrp="1"/>
          </p:cNvSpPr>
          <p:nvPr>
            <p:ph type="body" sz="quarter" idx="10"/>
          </p:nvPr>
        </p:nvSpPr>
        <p:spPr>
          <a:xfrm>
            <a:off x="611205" y="820583"/>
            <a:ext cx="5048068" cy="3612527"/>
          </a:xfrm>
        </p:spPr>
        <p:txBody>
          <a:bodyPr vert="horz" wrap="square" lIns="0" tIns="0" rIns="0" bIns="0" anchor="t">
            <a:spAutoFit/>
          </a:bodyPr>
          <a:lstStyle/>
          <a:p>
            <a:pPr marL="285750" indent="-285750">
              <a:buChar char="•"/>
            </a:pPr>
            <a:endParaRPr lang="en-GB">
              <a:cs typeface="Arial"/>
            </a:endParaRPr>
          </a:p>
          <a:p>
            <a:pPr marL="285750" indent="-285750">
              <a:buChar char="•"/>
            </a:pPr>
            <a:r>
              <a:rPr lang="en-GB" sz="1550" b="1" dirty="0">
                <a:ea typeface="ＭＳ Ｐゴシック"/>
                <a:cs typeface="Arial"/>
              </a:rPr>
              <a:t>TELCO</a:t>
            </a:r>
            <a:r>
              <a:rPr lang="en-GB" sz="1550" dirty="0">
                <a:ea typeface="ＭＳ Ｐゴシック"/>
                <a:cs typeface="Arial"/>
              </a:rPr>
              <a:t>: the founding chapter of Citizens UK with over 50,000 people from 80 member institutions (schools, universities, religious groups, migrant groups, and other community organisations).</a:t>
            </a:r>
          </a:p>
          <a:p>
            <a:pPr marL="285750" indent="-285750">
              <a:buChar char="•"/>
            </a:pPr>
            <a:endParaRPr lang="en-GB" sz="1550" dirty="0">
              <a:ea typeface="ＭＳ Ｐゴシック"/>
              <a:cs typeface="Arial"/>
            </a:endParaRPr>
          </a:p>
          <a:p>
            <a:pPr marL="285750" indent="-285750">
              <a:buChar char="•"/>
            </a:pPr>
            <a:r>
              <a:rPr lang="en-GB" sz="1600" dirty="0">
                <a:ea typeface="ＭＳ Ｐゴシック"/>
                <a:cs typeface="Arial"/>
              </a:rPr>
              <a:t>Citizens UK: the UK’s biggest and most diverse people-powered alliance, using community organising to build positive relationships between communities and a better, fairer society.</a:t>
            </a:r>
            <a:endParaRPr lang="en-GB" sz="1550" dirty="0">
              <a:ea typeface="ＭＳ Ｐゴシック"/>
              <a:cs typeface="Arial"/>
            </a:endParaRPr>
          </a:p>
          <a:p>
            <a:pPr marL="285750" indent="-285750">
              <a:buChar char="•"/>
            </a:pPr>
            <a:endParaRPr lang="en-GB" sz="1550" dirty="0">
              <a:ea typeface="ＭＳ Ｐゴシック"/>
              <a:cs typeface="Arial"/>
            </a:endParaRPr>
          </a:p>
          <a:p>
            <a:pPr marL="285750" indent="-285750">
              <a:buChar char="•"/>
            </a:pPr>
            <a:r>
              <a:rPr lang="en-GB" sz="1550" b="1" dirty="0">
                <a:ea typeface="ＭＳ Ｐゴシック"/>
                <a:cs typeface="Arial"/>
              </a:rPr>
              <a:t>Barts Health NHS Trust</a:t>
            </a:r>
            <a:r>
              <a:rPr lang="en-GB" sz="1550" dirty="0">
                <a:ea typeface="ＭＳ Ｐゴシック"/>
                <a:cs typeface="Arial"/>
              </a:rPr>
              <a:t> is a group of five hospitals providing specialist and routine care to over 2.5 million people across north east London and beyond.</a:t>
            </a:r>
          </a:p>
        </p:txBody>
      </p:sp>
      <p:pic>
        <p:nvPicPr>
          <p:cNvPr id="3" name="Picture 2" descr="A blue text on a black background&#10;&#10;AI-generated content may be incorrect.">
            <a:extLst>
              <a:ext uri="{FF2B5EF4-FFF2-40B4-BE49-F238E27FC236}">
                <a16:creationId xmlns:a16="http://schemas.microsoft.com/office/drawing/2014/main" id="{B1F1BA75-19A2-3B6B-60ED-996EF88DAFF3}"/>
              </a:ext>
            </a:extLst>
          </p:cNvPr>
          <p:cNvPicPr>
            <a:picLocks noChangeAspect="1"/>
          </p:cNvPicPr>
          <p:nvPr/>
        </p:nvPicPr>
        <p:blipFill>
          <a:blip r:embed="rId3"/>
          <a:stretch>
            <a:fillRect/>
          </a:stretch>
        </p:blipFill>
        <p:spPr>
          <a:xfrm>
            <a:off x="6874675" y="546116"/>
            <a:ext cx="1114106" cy="547175"/>
          </a:xfrm>
          <a:prstGeom prst="rect">
            <a:avLst/>
          </a:prstGeom>
        </p:spPr>
      </p:pic>
      <p:sp>
        <p:nvSpPr>
          <p:cNvPr id="4" name="TextBox 3">
            <a:extLst>
              <a:ext uri="{FF2B5EF4-FFF2-40B4-BE49-F238E27FC236}">
                <a16:creationId xmlns:a16="http://schemas.microsoft.com/office/drawing/2014/main" id="{FE8A77AE-D3F8-9FD9-46C4-19AEB111CA46}"/>
              </a:ext>
            </a:extLst>
          </p:cNvPr>
          <p:cNvSpPr txBox="1"/>
          <p:nvPr/>
        </p:nvSpPr>
        <p:spPr>
          <a:xfrm>
            <a:off x="6463199" y="3771478"/>
            <a:ext cx="1815066" cy="8617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fontAlgn="auto">
              <a:spcBef>
                <a:spcPts val="0"/>
              </a:spcBef>
              <a:spcAft>
                <a:spcPts val="0"/>
              </a:spcAft>
            </a:pPr>
            <a:r>
              <a:rPr lang="en-US" sz="1200" b="1" dirty="0">
                <a:solidFill>
                  <a:srgbClr val="000000"/>
                </a:solidFill>
                <a:latin typeface="Arial"/>
                <a:ea typeface="+mn-ea"/>
                <a:cs typeface="Arial"/>
              </a:rPr>
              <a:t>Afsana Salik</a:t>
            </a:r>
          </a:p>
          <a:p>
            <a:pPr algn="ctr">
              <a:spcBef>
                <a:spcPts val="0"/>
              </a:spcBef>
              <a:spcAft>
                <a:spcPts val="0"/>
              </a:spcAft>
            </a:pPr>
            <a:r>
              <a:rPr lang="en-US" sz="1100" dirty="0">
                <a:solidFill>
                  <a:srgbClr val="000000"/>
                </a:solidFill>
                <a:latin typeface="Arial"/>
                <a:ea typeface="+mn-ea"/>
                <a:cs typeface="Arial"/>
              </a:rPr>
              <a:t>Senior Community </a:t>
            </a:r>
            <a:r>
              <a:rPr lang="en-US" sz="1100" err="1">
                <a:solidFill>
                  <a:srgbClr val="000000"/>
                </a:solidFill>
                <a:latin typeface="Arial"/>
                <a:ea typeface="+mn-ea"/>
                <a:cs typeface="Arial"/>
              </a:rPr>
              <a:t>Organiser</a:t>
            </a:r>
            <a:r>
              <a:rPr lang="en-US" sz="1100" dirty="0">
                <a:solidFill>
                  <a:srgbClr val="000000"/>
                </a:solidFill>
                <a:latin typeface="Arial"/>
                <a:ea typeface="+mn-ea"/>
                <a:cs typeface="Arial"/>
              </a:rPr>
              <a:t>, TELCO / Community Engagement Officer, Barts Health</a:t>
            </a:r>
            <a:endParaRPr lang="en-US" sz="11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2" name="Picture 1" descr="Two women standing on a balcony with a city in the background&#10;&#10;AI-generated content may be incorrect.">
            <a:extLst>
              <a:ext uri="{FF2B5EF4-FFF2-40B4-BE49-F238E27FC236}">
                <a16:creationId xmlns:a16="http://schemas.microsoft.com/office/drawing/2014/main" id="{3A49F605-9D24-1612-C69C-C1C90A50BCF0}"/>
              </a:ext>
            </a:extLst>
          </p:cNvPr>
          <p:cNvPicPr>
            <a:picLocks noChangeAspect="1"/>
          </p:cNvPicPr>
          <p:nvPr/>
        </p:nvPicPr>
        <p:blipFill>
          <a:blip r:embed="rId4"/>
          <a:srcRect r="44589"/>
          <a:stretch>
            <a:fillRect/>
          </a:stretch>
        </p:blipFill>
        <p:spPr>
          <a:xfrm>
            <a:off x="6486897" y="1261753"/>
            <a:ext cx="1759037" cy="2382488"/>
          </a:xfrm>
          <a:prstGeom prst="rect">
            <a:avLst/>
          </a:prstGeom>
          <a:ln>
            <a:solidFill>
              <a:schemeClr val="tx1"/>
            </a:solidFill>
          </a:ln>
        </p:spPr>
      </p:pic>
    </p:spTree>
    <p:extLst>
      <p:ext uri="{BB962C8B-B14F-4D97-AF65-F5344CB8AC3E}">
        <p14:creationId xmlns:p14="http://schemas.microsoft.com/office/powerpoint/2010/main" val="4283615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D690CC-1D6E-F7F5-6269-93B16D7A8F8E}"/>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41B72514-8E08-5CC5-C13E-9D7EF97E25CE}"/>
              </a:ext>
            </a:extLst>
          </p:cNvPr>
          <p:cNvSpPr>
            <a:spLocks noGrp="1"/>
          </p:cNvSpPr>
          <p:nvPr>
            <p:ph type="subTitle" idx="1"/>
          </p:nvPr>
        </p:nvSpPr>
        <p:spPr>
          <a:xfrm>
            <a:off x="612774" y="314759"/>
            <a:ext cx="7880511" cy="346249"/>
          </a:xfrm>
        </p:spPr>
        <p:txBody>
          <a:bodyPr lIns="0" tIns="0" rIns="0" bIns="0" anchor="t">
            <a:spAutoFit/>
          </a:bodyPr>
          <a:lstStyle/>
          <a:p>
            <a:r>
              <a:rPr lang="en-GB" dirty="0">
                <a:ea typeface="ＭＳ Ｐゴシック"/>
                <a:cs typeface="Arial"/>
              </a:rPr>
              <a:t>Why Health Equity Action Leadership (HEAL)?</a:t>
            </a:r>
            <a:endParaRPr lang="en-US" dirty="0"/>
          </a:p>
        </p:txBody>
      </p:sp>
      <p:sp>
        <p:nvSpPr>
          <p:cNvPr id="2" name="Callout: Down Arrow 3523">
            <a:extLst>
              <a:ext uri="{FF2B5EF4-FFF2-40B4-BE49-F238E27FC236}">
                <a16:creationId xmlns:a16="http://schemas.microsoft.com/office/drawing/2014/main" id="{87F3BB73-0B61-3FB9-504E-A6F090C63096}"/>
              </a:ext>
            </a:extLst>
          </p:cNvPr>
          <p:cNvSpPr/>
          <p:nvPr/>
        </p:nvSpPr>
        <p:spPr>
          <a:xfrm>
            <a:off x="994213" y="9288989"/>
            <a:ext cx="9084658" cy="1297527"/>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r>
              <a:rPr lang="en-US" sz="3400" dirty="0">
                <a:solidFill>
                  <a:schemeClr val="tx1"/>
                </a:solidFill>
                <a:latin typeface="Arial"/>
                <a:ea typeface="Calibri"/>
                <a:cs typeface="Calibri"/>
              </a:rPr>
              <a:t>Structured listening in trusted community spaces</a:t>
            </a:r>
          </a:p>
        </p:txBody>
      </p:sp>
      <p:sp>
        <p:nvSpPr>
          <p:cNvPr id="3" name="Callout: Down Arrow 3524">
            <a:extLst>
              <a:ext uri="{FF2B5EF4-FFF2-40B4-BE49-F238E27FC236}">
                <a16:creationId xmlns:a16="http://schemas.microsoft.com/office/drawing/2014/main" id="{E6B3A3D1-B37D-A33B-5EE3-FA5A421A1DDA}"/>
              </a:ext>
            </a:extLst>
          </p:cNvPr>
          <p:cNvSpPr/>
          <p:nvPr/>
        </p:nvSpPr>
        <p:spPr>
          <a:xfrm>
            <a:off x="993816" y="11493307"/>
            <a:ext cx="9084658" cy="1336896"/>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r>
              <a:rPr lang="en-US" sz="3400" dirty="0">
                <a:solidFill>
                  <a:schemeClr val="tx1"/>
                </a:solidFill>
                <a:latin typeface="Arial"/>
                <a:ea typeface="Calibri"/>
                <a:cs typeface="Calibri"/>
              </a:rPr>
              <a:t>Disconnect emerged between available support and community awareness</a:t>
            </a:r>
          </a:p>
        </p:txBody>
      </p:sp>
      <p:sp>
        <p:nvSpPr>
          <p:cNvPr id="4" name="Arrow: Down 3">
            <a:extLst>
              <a:ext uri="{FF2B5EF4-FFF2-40B4-BE49-F238E27FC236}">
                <a16:creationId xmlns:a16="http://schemas.microsoft.com/office/drawing/2014/main" id="{92D64F5D-B534-0182-7041-C32820EBAE9F}"/>
              </a:ext>
            </a:extLst>
          </p:cNvPr>
          <p:cNvSpPr/>
          <p:nvPr/>
        </p:nvSpPr>
        <p:spPr>
          <a:xfrm>
            <a:off x="5298287" y="10593708"/>
            <a:ext cx="649498" cy="779397"/>
          </a:xfrm>
          <a:prstGeom prst="downArrow">
            <a:avLst/>
          </a:prstGeom>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endParaRPr lang="en-US"/>
          </a:p>
        </p:txBody>
      </p:sp>
      <p:sp>
        <p:nvSpPr>
          <p:cNvPr id="5" name="Callout: Down Arrow 3523">
            <a:extLst>
              <a:ext uri="{FF2B5EF4-FFF2-40B4-BE49-F238E27FC236}">
                <a16:creationId xmlns:a16="http://schemas.microsoft.com/office/drawing/2014/main" id="{87F3BB73-0B61-3FB9-504E-A6F090C63096}"/>
              </a:ext>
            </a:extLst>
          </p:cNvPr>
          <p:cNvSpPr/>
          <p:nvPr/>
        </p:nvSpPr>
        <p:spPr>
          <a:xfrm>
            <a:off x="994213" y="9288989"/>
            <a:ext cx="9084658" cy="1297527"/>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r>
              <a:rPr lang="en-US" sz="3400" dirty="0">
                <a:solidFill>
                  <a:schemeClr val="tx1"/>
                </a:solidFill>
                <a:latin typeface="Arial"/>
                <a:ea typeface="Calibri"/>
                <a:cs typeface="Calibri"/>
              </a:rPr>
              <a:t>Structured listening in trusted community spaces</a:t>
            </a:r>
          </a:p>
        </p:txBody>
      </p:sp>
      <p:sp>
        <p:nvSpPr>
          <p:cNvPr id="9" name="Callout: Down Arrow 3524">
            <a:extLst>
              <a:ext uri="{FF2B5EF4-FFF2-40B4-BE49-F238E27FC236}">
                <a16:creationId xmlns:a16="http://schemas.microsoft.com/office/drawing/2014/main" id="{E6B3A3D1-B37D-A33B-5EE3-FA5A421A1DDA}"/>
              </a:ext>
            </a:extLst>
          </p:cNvPr>
          <p:cNvSpPr/>
          <p:nvPr/>
        </p:nvSpPr>
        <p:spPr>
          <a:xfrm>
            <a:off x="993816" y="11493307"/>
            <a:ext cx="9084658" cy="1336896"/>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r>
              <a:rPr lang="en-US" sz="3400" dirty="0">
                <a:solidFill>
                  <a:schemeClr val="tx1"/>
                </a:solidFill>
                <a:latin typeface="Arial"/>
                <a:ea typeface="Calibri"/>
                <a:cs typeface="Calibri"/>
              </a:rPr>
              <a:t>Disconnect emerged between available support and community awareness</a:t>
            </a:r>
          </a:p>
        </p:txBody>
      </p:sp>
      <p:sp>
        <p:nvSpPr>
          <p:cNvPr id="10" name="Arrow: Down 9">
            <a:extLst>
              <a:ext uri="{FF2B5EF4-FFF2-40B4-BE49-F238E27FC236}">
                <a16:creationId xmlns:a16="http://schemas.microsoft.com/office/drawing/2014/main" id="{92D64F5D-B534-0182-7041-C32820EBAE9F}"/>
              </a:ext>
            </a:extLst>
          </p:cNvPr>
          <p:cNvSpPr/>
          <p:nvPr/>
        </p:nvSpPr>
        <p:spPr>
          <a:xfrm>
            <a:off x="5298287" y="10593708"/>
            <a:ext cx="649498" cy="779397"/>
          </a:xfrm>
          <a:prstGeom prst="downArrow">
            <a:avLst/>
          </a:prstGeom>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endParaRPr lang="en-US"/>
          </a:p>
        </p:txBody>
      </p:sp>
      <p:sp>
        <p:nvSpPr>
          <p:cNvPr id="11" name="Callout: Down Arrow 3523">
            <a:extLst>
              <a:ext uri="{FF2B5EF4-FFF2-40B4-BE49-F238E27FC236}">
                <a16:creationId xmlns:a16="http://schemas.microsoft.com/office/drawing/2014/main" id="{0420899E-5311-55F5-25C7-B97947FA6E58}"/>
              </a:ext>
            </a:extLst>
          </p:cNvPr>
          <p:cNvSpPr/>
          <p:nvPr/>
        </p:nvSpPr>
        <p:spPr>
          <a:xfrm>
            <a:off x="994213" y="9288989"/>
            <a:ext cx="9084658" cy="1297527"/>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r>
              <a:rPr lang="en-US" sz="3400" dirty="0">
                <a:solidFill>
                  <a:schemeClr val="tx1"/>
                </a:solidFill>
                <a:latin typeface="Arial"/>
                <a:ea typeface="Calibri"/>
                <a:cs typeface="Calibri"/>
              </a:rPr>
              <a:t>Structured listening in trusted community spaces</a:t>
            </a:r>
          </a:p>
        </p:txBody>
      </p:sp>
      <p:sp>
        <p:nvSpPr>
          <p:cNvPr id="12" name="Callout: Down Arrow 3524">
            <a:extLst>
              <a:ext uri="{FF2B5EF4-FFF2-40B4-BE49-F238E27FC236}">
                <a16:creationId xmlns:a16="http://schemas.microsoft.com/office/drawing/2014/main" id="{F5F34DBC-712C-BD6E-9C41-A0FBE59DD6E2}"/>
              </a:ext>
            </a:extLst>
          </p:cNvPr>
          <p:cNvSpPr/>
          <p:nvPr/>
        </p:nvSpPr>
        <p:spPr>
          <a:xfrm>
            <a:off x="993816" y="11493307"/>
            <a:ext cx="9084658" cy="1336896"/>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r>
              <a:rPr lang="en-US" sz="3400" dirty="0">
                <a:solidFill>
                  <a:schemeClr val="tx1"/>
                </a:solidFill>
                <a:latin typeface="Arial"/>
                <a:ea typeface="Calibri"/>
                <a:cs typeface="Calibri"/>
              </a:rPr>
              <a:t>Disconnect emerged between available support and community awareness</a:t>
            </a:r>
          </a:p>
        </p:txBody>
      </p:sp>
      <p:sp>
        <p:nvSpPr>
          <p:cNvPr id="13" name="Arrow: Down 12">
            <a:extLst>
              <a:ext uri="{FF2B5EF4-FFF2-40B4-BE49-F238E27FC236}">
                <a16:creationId xmlns:a16="http://schemas.microsoft.com/office/drawing/2014/main" id="{E5D522D1-CF39-DE6B-79A5-DA1BFFA62D40}"/>
              </a:ext>
            </a:extLst>
          </p:cNvPr>
          <p:cNvSpPr/>
          <p:nvPr/>
        </p:nvSpPr>
        <p:spPr>
          <a:xfrm>
            <a:off x="5298287" y="10593708"/>
            <a:ext cx="649498" cy="779397"/>
          </a:xfrm>
          <a:prstGeom prst="downArrow">
            <a:avLst/>
          </a:prstGeom>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endParaRPr lang="en-US"/>
          </a:p>
        </p:txBody>
      </p:sp>
      <p:sp>
        <p:nvSpPr>
          <p:cNvPr id="14" name="Callout: Down Arrow 3523">
            <a:extLst>
              <a:ext uri="{FF2B5EF4-FFF2-40B4-BE49-F238E27FC236}">
                <a16:creationId xmlns:a16="http://schemas.microsoft.com/office/drawing/2014/main" id="{87F3BB73-0B61-3FB9-504E-A6F090C63096}"/>
              </a:ext>
            </a:extLst>
          </p:cNvPr>
          <p:cNvSpPr/>
          <p:nvPr/>
        </p:nvSpPr>
        <p:spPr>
          <a:xfrm>
            <a:off x="994213" y="9288989"/>
            <a:ext cx="9084658" cy="1297527"/>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r>
              <a:rPr lang="en-US" sz="3400" dirty="0">
                <a:solidFill>
                  <a:schemeClr val="tx1"/>
                </a:solidFill>
                <a:latin typeface="Arial"/>
                <a:ea typeface="Calibri"/>
                <a:cs typeface="Calibri"/>
              </a:rPr>
              <a:t>Structured listening in trusted community spaces</a:t>
            </a:r>
          </a:p>
        </p:txBody>
      </p:sp>
      <p:sp>
        <p:nvSpPr>
          <p:cNvPr id="15" name="Callout: Down Arrow 3523">
            <a:extLst>
              <a:ext uri="{FF2B5EF4-FFF2-40B4-BE49-F238E27FC236}">
                <a16:creationId xmlns:a16="http://schemas.microsoft.com/office/drawing/2014/main" id="{AB6E718D-A0CF-2860-0032-2B687940F681}"/>
              </a:ext>
            </a:extLst>
          </p:cNvPr>
          <p:cNvSpPr/>
          <p:nvPr/>
        </p:nvSpPr>
        <p:spPr>
          <a:xfrm>
            <a:off x="994213" y="9288989"/>
            <a:ext cx="9084658" cy="1297527"/>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2816225" rtl="0" fontAlgn="base">
              <a:spcBef>
                <a:spcPct val="0"/>
              </a:spcBef>
              <a:spcAft>
                <a:spcPct val="0"/>
              </a:spcAft>
              <a:defRPr sz="5600" kern="1200">
                <a:solidFill>
                  <a:schemeClr val="lt1"/>
                </a:solidFill>
                <a:latin typeface="+mn-lt"/>
                <a:ea typeface="+mn-ea"/>
                <a:cs typeface="+mn-cs"/>
              </a:defRPr>
            </a:lvl1pPr>
            <a:lvl2pPr marL="1408113" indent="-950913" algn="l" defTabSz="2816225" rtl="0" fontAlgn="base">
              <a:spcBef>
                <a:spcPct val="0"/>
              </a:spcBef>
              <a:spcAft>
                <a:spcPct val="0"/>
              </a:spcAft>
              <a:defRPr sz="5600" kern="1200">
                <a:solidFill>
                  <a:schemeClr val="lt1"/>
                </a:solidFill>
                <a:latin typeface="+mn-lt"/>
                <a:ea typeface="+mn-ea"/>
                <a:cs typeface="+mn-cs"/>
              </a:defRPr>
            </a:lvl2pPr>
            <a:lvl3pPr marL="2816225" indent="-1901825" algn="l" defTabSz="2816225" rtl="0" fontAlgn="base">
              <a:spcBef>
                <a:spcPct val="0"/>
              </a:spcBef>
              <a:spcAft>
                <a:spcPct val="0"/>
              </a:spcAft>
              <a:defRPr sz="5600" kern="1200">
                <a:solidFill>
                  <a:schemeClr val="lt1"/>
                </a:solidFill>
                <a:latin typeface="+mn-lt"/>
                <a:ea typeface="+mn-ea"/>
                <a:cs typeface="+mn-cs"/>
              </a:defRPr>
            </a:lvl3pPr>
            <a:lvl4pPr marL="4224338" indent="-2852738" algn="l" defTabSz="2816225" rtl="0" fontAlgn="base">
              <a:spcBef>
                <a:spcPct val="0"/>
              </a:spcBef>
              <a:spcAft>
                <a:spcPct val="0"/>
              </a:spcAft>
              <a:defRPr sz="5600" kern="1200">
                <a:solidFill>
                  <a:schemeClr val="lt1"/>
                </a:solidFill>
                <a:latin typeface="+mn-lt"/>
                <a:ea typeface="+mn-ea"/>
                <a:cs typeface="+mn-cs"/>
              </a:defRPr>
            </a:lvl4pPr>
            <a:lvl5pPr marL="5634038" indent="-3805238" algn="l" defTabSz="2816225" rtl="0" fontAlgn="base">
              <a:spcBef>
                <a:spcPct val="0"/>
              </a:spcBef>
              <a:spcAft>
                <a:spcPct val="0"/>
              </a:spcAft>
              <a:defRPr sz="5600" kern="1200">
                <a:solidFill>
                  <a:schemeClr val="lt1"/>
                </a:solidFill>
                <a:latin typeface="+mn-lt"/>
                <a:ea typeface="+mn-ea"/>
                <a:cs typeface="+mn-cs"/>
              </a:defRPr>
            </a:lvl5pPr>
            <a:lvl6pPr marL="2286000" algn="l" defTabSz="914400" rtl="0" eaLnBrk="1" latinLnBrk="0" hangingPunct="1">
              <a:defRPr sz="5600" kern="1200">
                <a:solidFill>
                  <a:schemeClr val="lt1"/>
                </a:solidFill>
                <a:latin typeface="+mn-lt"/>
                <a:ea typeface="+mn-ea"/>
                <a:cs typeface="+mn-cs"/>
              </a:defRPr>
            </a:lvl6pPr>
            <a:lvl7pPr marL="2743200" algn="l" defTabSz="914400" rtl="0" eaLnBrk="1" latinLnBrk="0" hangingPunct="1">
              <a:defRPr sz="5600" kern="1200">
                <a:solidFill>
                  <a:schemeClr val="lt1"/>
                </a:solidFill>
                <a:latin typeface="+mn-lt"/>
                <a:ea typeface="+mn-ea"/>
                <a:cs typeface="+mn-cs"/>
              </a:defRPr>
            </a:lvl7pPr>
            <a:lvl8pPr marL="3200400" algn="l" defTabSz="914400" rtl="0" eaLnBrk="1" latinLnBrk="0" hangingPunct="1">
              <a:defRPr sz="5600" kern="1200">
                <a:solidFill>
                  <a:schemeClr val="lt1"/>
                </a:solidFill>
                <a:latin typeface="+mn-lt"/>
                <a:ea typeface="+mn-ea"/>
                <a:cs typeface="+mn-cs"/>
              </a:defRPr>
            </a:lvl8pPr>
            <a:lvl9pPr marL="3657600" algn="l" defTabSz="914400" rtl="0" eaLnBrk="1" latinLnBrk="0" hangingPunct="1">
              <a:defRPr sz="5600" kern="1200">
                <a:solidFill>
                  <a:schemeClr val="lt1"/>
                </a:solidFill>
                <a:latin typeface="+mn-lt"/>
                <a:ea typeface="+mn-ea"/>
                <a:cs typeface="+mn-cs"/>
              </a:defRPr>
            </a:lvl9pPr>
          </a:lstStyle>
          <a:p>
            <a:pPr algn="ctr"/>
            <a:r>
              <a:rPr lang="en-US" sz="3400" dirty="0">
                <a:solidFill>
                  <a:schemeClr val="tx1"/>
                </a:solidFill>
                <a:latin typeface="Arial"/>
                <a:ea typeface="Calibri"/>
                <a:cs typeface="Calibri"/>
              </a:rPr>
              <a:t>Structured listening in trusted community spaces</a:t>
            </a:r>
          </a:p>
        </p:txBody>
      </p:sp>
      <p:sp>
        <p:nvSpPr>
          <p:cNvPr id="22" name="Text Placeholder 6">
            <a:extLst>
              <a:ext uri="{FF2B5EF4-FFF2-40B4-BE49-F238E27FC236}">
                <a16:creationId xmlns:a16="http://schemas.microsoft.com/office/drawing/2014/main" id="{9FABB47F-1C3E-1095-5D56-54CF5C16F32B}"/>
              </a:ext>
            </a:extLst>
          </p:cNvPr>
          <p:cNvSpPr>
            <a:spLocks noGrp="1"/>
          </p:cNvSpPr>
          <p:nvPr>
            <p:ph type="body" sz="quarter" idx="10"/>
          </p:nvPr>
        </p:nvSpPr>
        <p:spPr>
          <a:xfrm>
            <a:off x="611205" y="936106"/>
            <a:ext cx="7712593" cy="2908489"/>
          </a:xfrm>
        </p:spPr>
        <p:txBody>
          <a:bodyPr vert="horz" wrap="square" lIns="0" tIns="0" rIns="0" bIns="0" anchor="t">
            <a:spAutoFit/>
          </a:bodyPr>
          <a:lstStyle/>
          <a:p>
            <a:pPr marL="171450" indent="-171450">
              <a:spcBef>
                <a:spcPct val="0"/>
              </a:spcBef>
              <a:spcAft>
                <a:spcPct val="0"/>
              </a:spcAft>
              <a:buFont typeface="Arial,Sans-Serif" charset="0"/>
              <a:buChar char="•"/>
            </a:pPr>
            <a:r>
              <a:rPr lang="en-GB" sz="1400" dirty="0">
                <a:ea typeface="ＭＳ Ｐゴシック"/>
                <a:cs typeface="Arial"/>
              </a:rPr>
              <a:t>Covid-19 pandemic highlighted and exacerbated existing inequalities and barriers to how healthcare was accessed and received (i.e. language, mistrust, cultural differences)</a:t>
            </a:r>
          </a:p>
          <a:p>
            <a:pPr marL="171450" indent="-171450">
              <a:spcBef>
                <a:spcPct val="0"/>
              </a:spcBef>
              <a:spcAft>
                <a:spcPct val="0"/>
              </a:spcAft>
              <a:buFont typeface="Arial,Sans-Serif" charset="0"/>
              <a:buChar char="•"/>
            </a:pPr>
            <a:endParaRPr lang="en-GB" sz="1400" dirty="0">
              <a:ea typeface="ＭＳ Ｐゴシック"/>
              <a:cs typeface="Arial"/>
            </a:endParaRPr>
          </a:p>
          <a:p>
            <a:pPr marL="171450" indent="-171450">
              <a:spcBef>
                <a:spcPct val="0"/>
              </a:spcBef>
              <a:spcAft>
                <a:spcPct val="0"/>
              </a:spcAft>
              <a:buFont typeface="Arial,Sans-Serif" charset="0"/>
              <a:buChar char="•"/>
            </a:pPr>
            <a:r>
              <a:rPr lang="en-US" sz="1400" dirty="0">
                <a:ea typeface="ＭＳ Ｐゴシック"/>
                <a:cs typeface="Arial"/>
              </a:rPr>
              <a:t>TELCO </a:t>
            </a:r>
            <a:r>
              <a:rPr lang="en-US" sz="1400" err="1">
                <a:ea typeface="ＭＳ Ｐゴシック"/>
                <a:cs typeface="Arial"/>
              </a:rPr>
              <a:t>mobilised</a:t>
            </a:r>
            <a:r>
              <a:rPr lang="en-US" sz="1400" dirty="0">
                <a:ea typeface="ＭＳ Ｐゴシック"/>
                <a:cs typeface="Arial"/>
              </a:rPr>
              <a:t> quickly to help Barts Health reach underserved communities</a:t>
            </a:r>
            <a:endParaRPr lang="en-GB" sz="1400" dirty="0">
              <a:ea typeface="ＭＳ Ｐゴシック"/>
              <a:cs typeface="Arial"/>
            </a:endParaRPr>
          </a:p>
          <a:p>
            <a:pPr marL="171450" indent="-171450">
              <a:spcBef>
                <a:spcPct val="0"/>
              </a:spcBef>
              <a:spcAft>
                <a:spcPct val="0"/>
              </a:spcAft>
              <a:buFont typeface="Arial,Sans-Serif" charset="0"/>
              <a:buChar char="•"/>
            </a:pPr>
            <a:endParaRPr lang="en-US" sz="1400" dirty="0">
              <a:ea typeface="ＭＳ Ｐゴシック"/>
              <a:cs typeface="Arial"/>
            </a:endParaRPr>
          </a:p>
          <a:p>
            <a:pPr marL="171450" indent="-171450">
              <a:spcBef>
                <a:spcPct val="0"/>
              </a:spcBef>
              <a:spcAft>
                <a:spcPct val="0"/>
              </a:spcAft>
              <a:buFont typeface="Arial,Sans-Serif" charset="0"/>
              <a:buChar char="•"/>
            </a:pPr>
            <a:r>
              <a:rPr lang="en-GB" sz="1400" dirty="0">
                <a:ea typeface="ＭＳ Ｐゴシック"/>
                <a:cs typeface="Arial"/>
              </a:rPr>
              <a:t>HEAL aimed to strengthen this partnership further and build stronger relationships between Barts and our local communities</a:t>
            </a:r>
          </a:p>
          <a:p>
            <a:pPr marL="171450" indent="-171450">
              <a:spcBef>
                <a:spcPct val="0"/>
              </a:spcBef>
              <a:spcAft>
                <a:spcPct val="0"/>
              </a:spcAft>
              <a:buFont typeface="Arial,Sans-Serif" charset="0"/>
              <a:buChar char="•"/>
            </a:pPr>
            <a:endParaRPr lang="en-GB" sz="1400" dirty="0">
              <a:ea typeface="ＭＳ Ｐゴシック"/>
              <a:cs typeface="Arial"/>
            </a:endParaRPr>
          </a:p>
          <a:p>
            <a:pPr marL="171450" indent="-171450">
              <a:spcBef>
                <a:spcPct val="0"/>
              </a:spcBef>
              <a:spcAft>
                <a:spcPct val="0"/>
              </a:spcAft>
              <a:buFont typeface="Arial,Sans-Serif" charset="0"/>
              <a:buChar char="•"/>
            </a:pPr>
            <a:r>
              <a:rPr lang="en-GB" sz="1400" dirty="0">
                <a:ea typeface="ＭＳ Ｐゴシック"/>
                <a:cs typeface="Arial"/>
              </a:rPr>
              <a:t>HEAL aimed to engage and develop the leadership capacity of local communities to play a role in transforming health services, be better equipped to help tackle health inequalities, and foster community ownership of health outcomes.</a:t>
            </a:r>
            <a:endParaRPr lang="en-US" sz="1400" dirty="0">
              <a:ea typeface="ＭＳ Ｐゴシック"/>
              <a:cs typeface="Arial"/>
            </a:endParaRPr>
          </a:p>
          <a:p>
            <a:pPr marL="171450" indent="-171450">
              <a:lnSpc>
                <a:spcPct val="150000"/>
              </a:lnSpc>
              <a:spcBef>
                <a:spcPct val="0"/>
              </a:spcBef>
              <a:spcAft>
                <a:spcPct val="0"/>
              </a:spcAft>
              <a:buFont typeface="Arial,Sans-Serif" charset="0"/>
              <a:buChar char="•"/>
            </a:pPr>
            <a:endParaRPr lang="en-GB" sz="1400" dirty="0">
              <a:ea typeface="ＭＳ Ｐゴシック"/>
              <a:cs typeface="Arial"/>
            </a:endParaRPr>
          </a:p>
          <a:p>
            <a:pPr marL="171450" indent="-171450">
              <a:spcBef>
                <a:spcPct val="0"/>
              </a:spcBef>
              <a:spcAft>
                <a:spcPct val="0"/>
              </a:spcAft>
              <a:buFont typeface="Arial,Sans-Serif" charset="0"/>
              <a:buChar char="•"/>
            </a:pPr>
            <a:r>
              <a:rPr lang="en-GB" sz="1400" dirty="0">
                <a:ea typeface="ＭＳ Ｐゴシック"/>
                <a:cs typeface="Arial"/>
              </a:rPr>
              <a:t>The project had three core aims using the Citizens UK change model: </a:t>
            </a:r>
            <a:endParaRPr lang="en-US" sz="1400" dirty="0">
              <a:ea typeface="ＭＳ Ｐゴシック"/>
              <a:cs typeface="Arial"/>
            </a:endParaRPr>
          </a:p>
        </p:txBody>
      </p:sp>
      <p:graphicFrame>
        <p:nvGraphicFramePr>
          <p:cNvPr id="23" name="Table 22">
            <a:extLst>
              <a:ext uri="{FF2B5EF4-FFF2-40B4-BE49-F238E27FC236}">
                <a16:creationId xmlns:a16="http://schemas.microsoft.com/office/drawing/2014/main" id="{EE19B262-6E50-D76A-298E-FB3957FA0743}"/>
              </a:ext>
            </a:extLst>
          </p:cNvPr>
          <p:cNvGraphicFramePr>
            <a:graphicFrameLocks noGrp="1"/>
          </p:cNvGraphicFramePr>
          <p:nvPr>
            <p:extLst>
              <p:ext uri="{D42A27DB-BD31-4B8C-83A1-F6EECF244321}">
                <p14:modId xmlns:p14="http://schemas.microsoft.com/office/powerpoint/2010/main" val="3652314484"/>
              </p:ext>
            </p:extLst>
          </p:nvPr>
        </p:nvGraphicFramePr>
        <p:xfrm>
          <a:off x="824148" y="4077154"/>
          <a:ext cx="7491558" cy="552148"/>
        </p:xfrm>
        <a:graphic>
          <a:graphicData uri="http://schemas.openxmlformats.org/drawingml/2006/table">
            <a:tbl>
              <a:tblPr firstRow="1" bandRow="1">
                <a:tableStyleId>{5C22544A-7EE6-4342-B048-85BDC9FD1C3A}</a:tableStyleId>
              </a:tblPr>
              <a:tblGrid>
                <a:gridCol w="2497186">
                  <a:extLst>
                    <a:ext uri="{9D8B030D-6E8A-4147-A177-3AD203B41FA5}">
                      <a16:colId xmlns:a16="http://schemas.microsoft.com/office/drawing/2014/main" val="2787340973"/>
                    </a:ext>
                  </a:extLst>
                </a:gridCol>
                <a:gridCol w="2497186">
                  <a:extLst>
                    <a:ext uri="{9D8B030D-6E8A-4147-A177-3AD203B41FA5}">
                      <a16:colId xmlns:a16="http://schemas.microsoft.com/office/drawing/2014/main" val="2518671289"/>
                    </a:ext>
                  </a:extLst>
                </a:gridCol>
                <a:gridCol w="2497186">
                  <a:extLst>
                    <a:ext uri="{9D8B030D-6E8A-4147-A177-3AD203B41FA5}">
                      <a16:colId xmlns:a16="http://schemas.microsoft.com/office/drawing/2014/main" val="175948069"/>
                    </a:ext>
                  </a:extLst>
                </a:gridCol>
              </a:tblGrid>
              <a:tr h="552148">
                <a:tc>
                  <a:txBody>
                    <a:bodyPr/>
                    <a:lstStyle/>
                    <a:p>
                      <a:pPr marL="0" indent="0" algn="ctr">
                        <a:buNone/>
                      </a:pPr>
                      <a:r>
                        <a:rPr lang="en-US" dirty="0"/>
                        <a:t>Strengthen institutions</a:t>
                      </a:r>
                    </a:p>
                  </a:txBody>
                  <a:tcPr anchor="ctr"/>
                </a:tc>
                <a:tc>
                  <a:txBody>
                    <a:bodyPr/>
                    <a:lstStyle/>
                    <a:p>
                      <a:pPr algn="ctr"/>
                      <a:r>
                        <a:rPr lang="en-US" dirty="0"/>
                        <a:t>Develop leaders in the community</a:t>
                      </a:r>
                    </a:p>
                  </a:txBody>
                  <a:tcPr anchor="ctr"/>
                </a:tc>
                <a:tc>
                  <a:txBody>
                    <a:bodyPr/>
                    <a:lstStyle/>
                    <a:p>
                      <a:pPr algn="ctr"/>
                      <a:r>
                        <a:rPr lang="en-US" dirty="0" err="1"/>
                        <a:t>Organise</a:t>
                      </a:r>
                      <a:r>
                        <a:rPr lang="en-US" dirty="0"/>
                        <a:t> together across difference</a:t>
                      </a:r>
                    </a:p>
                  </a:txBody>
                  <a:tcPr anchor="ctr"/>
                </a:tc>
                <a:extLst>
                  <a:ext uri="{0D108BD9-81ED-4DB2-BD59-A6C34878D82A}">
                    <a16:rowId xmlns:a16="http://schemas.microsoft.com/office/drawing/2014/main" val="1391759859"/>
                  </a:ext>
                </a:extLst>
              </a:tr>
            </a:tbl>
          </a:graphicData>
        </a:graphic>
      </p:graphicFrame>
    </p:spTree>
    <p:extLst>
      <p:ext uri="{BB962C8B-B14F-4D97-AF65-F5344CB8AC3E}">
        <p14:creationId xmlns:p14="http://schemas.microsoft.com/office/powerpoint/2010/main" val="2731094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E3A2910-E518-EFBF-AB0F-A02A56C8F814}"/>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943AA4A3-7DB5-064B-EBE3-9E6571447844}"/>
              </a:ext>
            </a:extLst>
          </p:cNvPr>
          <p:cNvSpPr>
            <a:spLocks noGrp="1"/>
          </p:cNvSpPr>
          <p:nvPr>
            <p:ph type="subTitle" idx="1"/>
          </p:nvPr>
        </p:nvSpPr>
        <p:spPr>
          <a:xfrm>
            <a:off x="612774" y="314759"/>
            <a:ext cx="7880511" cy="346249"/>
          </a:xfrm>
        </p:spPr>
        <p:txBody>
          <a:bodyPr lIns="0" tIns="0" rIns="0" bIns="0" anchor="t">
            <a:spAutoFit/>
          </a:bodyPr>
          <a:lstStyle/>
          <a:p>
            <a:r>
              <a:rPr lang="en-GB" dirty="0">
                <a:ea typeface="ＭＳ Ｐゴシック"/>
                <a:cs typeface="Arial"/>
              </a:rPr>
              <a:t>What we did</a:t>
            </a:r>
            <a:endParaRPr lang="en-US" dirty="0"/>
          </a:p>
        </p:txBody>
      </p:sp>
      <p:graphicFrame>
        <p:nvGraphicFramePr>
          <p:cNvPr id="17" name="Diagram 16">
            <a:extLst>
              <a:ext uri="{FF2B5EF4-FFF2-40B4-BE49-F238E27FC236}">
                <a16:creationId xmlns:a16="http://schemas.microsoft.com/office/drawing/2014/main" id="{77BE0B19-48E9-5530-4BD3-AB0734D41AEA}"/>
              </a:ext>
            </a:extLst>
          </p:cNvPr>
          <p:cNvGraphicFramePr/>
          <p:nvPr>
            <p:extLst>
              <p:ext uri="{D42A27DB-BD31-4B8C-83A1-F6EECF244321}">
                <p14:modId xmlns:p14="http://schemas.microsoft.com/office/powerpoint/2010/main" val="843215371"/>
              </p:ext>
            </p:extLst>
          </p:nvPr>
        </p:nvGraphicFramePr>
        <p:xfrm>
          <a:off x="2464130" y="520288"/>
          <a:ext cx="5907973" cy="4102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0621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8576C5B-B379-065B-9DEF-E3AED6A32860}"/>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479306D-046D-8F99-9E17-C1643469ED58}"/>
              </a:ext>
            </a:extLst>
          </p:cNvPr>
          <p:cNvSpPr/>
          <p:nvPr/>
        </p:nvSpPr>
        <p:spPr>
          <a:xfrm>
            <a:off x="5487883" y="3829049"/>
            <a:ext cx="3170711" cy="803068"/>
          </a:xfrm>
          <a:prstGeom prst="roundRect">
            <a:avLst/>
          </a:prstGeom>
          <a:solidFill>
            <a:schemeClr val="bg1"/>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11E3B93-417A-317A-0E11-2D8B806C819E}"/>
              </a:ext>
            </a:extLst>
          </p:cNvPr>
          <p:cNvSpPr/>
          <p:nvPr/>
        </p:nvSpPr>
        <p:spPr>
          <a:xfrm>
            <a:off x="849085" y="3829049"/>
            <a:ext cx="4439886" cy="803068"/>
          </a:xfrm>
          <a:prstGeom prst="roundRect">
            <a:avLst/>
          </a:prstGeom>
          <a:solidFill>
            <a:schemeClr val="bg1"/>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peech Bubble: Oval 4">
            <a:extLst>
              <a:ext uri="{FF2B5EF4-FFF2-40B4-BE49-F238E27FC236}">
                <a16:creationId xmlns:a16="http://schemas.microsoft.com/office/drawing/2014/main" id="{028CA27E-83C7-7708-65A0-482AC8A4B3DB}"/>
              </a:ext>
            </a:extLst>
          </p:cNvPr>
          <p:cNvSpPr/>
          <p:nvPr/>
        </p:nvSpPr>
        <p:spPr>
          <a:xfrm>
            <a:off x="5487884" y="810698"/>
            <a:ext cx="3170710" cy="2742783"/>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116E3C72-E7FD-F24E-3F7A-3935E4AC328D}"/>
              </a:ext>
            </a:extLst>
          </p:cNvPr>
          <p:cNvSpPr>
            <a:spLocks noGrp="1"/>
          </p:cNvSpPr>
          <p:nvPr>
            <p:ph type="subTitle" idx="1"/>
          </p:nvPr>
        </p:nvSpPr>
        <p:spPr>
          <a:xfrm>
            <a:off x="612774" y="314759"/>
            <a:ext cx="7880511" cy="346249"/>
          </a:xfrm>
        </p:spPr>
        <p:txBody>
          <a:bodyPr lIns="0" tIns="0" rIns="0" bIns="0" anchor="t">
            <a:spAutoFit/>
          </a:bodyPr>
          <a:lstStyle/>
          <a:p>
            <a:r>
              <a:rPr lang="en-GB" dirty="0">
                <a:ea typeface="ＭＳ Ｐゴシック"/>
                <a:cs typeface="Arial"/>
              </a:rPr>
              <a:t>HEAL Champion pilot programme</a:t>
            </a:r>
            <a:endParaRPr lang="en-US" dirty="0"/>
          </a:p>
        </p:txBody>
      </p:sp>
      <p:sp>
        <p:nvSpPr>
          <p:cNvPr id="7" name="Text Placeholder 6">
            <a:extLst>
              <a:ext uri="{FF2B5EF4-FFF2-40B4-BE49-F238E27FC236}">
                <a16:creationId xmlns:a16="http://schemas.microsoft.com/office/drawing/2014/main" id="{FB9B70C2-BB2A-F621-4B01-F192EA1FC43D}"/>
              </a:ext>
            </a:extLst>
          </p:cNvPr>
          <p:cNvSpPr>
            <a:spLocks noGrp="1"/>
          </p:cNvSpPr>
          <p:nvPr>
            <p:ph type="body" sz="quarter" idx="10"/>
          </p:nvPr>
        </p:nvSpPr>
        <p:spPr>
          <a:xfrm>
            <a:off x="609109" y="817352"/>
            <a:ext cx="4683427" cy="2800767"/>
          </a:xfrm>
        </p:spPr>
        <p:txBody>
          <a:bodyPr vert="horz" wrap="square" lIns="0" tIns="0" rIns="0" bIns="0" anchor="t">
            <a:spAutoFit/>
          </a:bodyPr>
          <a:lstStyle/>
          <a:p>
            <a:pPr marL="285750" indent="-285750">
              <a:buChar char="•"/>
            </a:pPr>
            <a:r>
              <a:rPr lang="en-GB" sz="1400" dirty="0">
                <a:ea typeface="ＭＳ Ｐゴシック"/>
                <a:cs typeface="Arial"/>
              </a:rPr>
              <a:t>HEAL Champions received bilingual training in </a:t>
            </a:r>
            <a:r>
              <a:rPr lang="en-GB" sz="1400" b="1" dirty="0">
                <a:ea typeface="ＭＳ Ｐゴシック"/>
                <a:cs typeface="Arial"/>
              </a:rPr>
              <a:t>health literacy</a:t>
            </a:r>
            <a:r>
              <a:rPr lang="en-GB" sz="1400" dirty="0">
                <a:ea typeface="ＭＳ Ｐゴシック"/>
                <a:cs typeface="Arial"/>
              </a:rPr>
              <a:t> and how to navigate Barts Health (access, services, support, giving feedback, etc.) and in </a:t>
            </a:r>
            <a:r>
              <a:rPr lang="en-GB" sz="1400" b="1" dirty="0">
                <a:ea typeface="ＭＳ Ｐゴシック"/>
                <a:cs typeface="Arial"/>
              </a:rPr>
              <a:t>community organising</a:t>
            </a:r>
            <a:endParaRPr lang="en-GB" sz="1400" b="1" dirty="0">
              <a:cs typeface="Arial"/>
            </a:endParaRPr>
          </a:p>
          <a:p>
            <a:pPr marL="285750" indent="-285750">
              <a:buChar char="•"/>
            </a:pPr>
            <a:endParaRPr lang="en-GB" sz="1400" b="1" dirty="0">
              <a:ea typeface="ＭＳ Ｐゴシック"/>
              <a:cs typeface="Arial"/>
            </a:endParaRPr>
          </a:p>
          <a:p>
            <a:pPr marL="285750" indent="-285750">
              <a:buChar char="•"/>
            </a:pPr>
            <a:r>
              <a:rPr lang="en-GB" sz="1400" dirty="0">
                <a:ea typeface="ＭＳ Ｐゴシック"/>
                <a:cs typeface="Arial"/>
              </a:rPr>
              <a:t>HEAL Champions in their home institutions host HEAL Hubs to discuss health, and empower their community as services users but also as transformation partners</a:t>
            </a:r>
          </a:p>
          <a:p>
            <a:pPr marL="285750" indent="-285750">
              <a:buChar char="•"/>
            </a:pPr>
            <a:endParaRPr lang="en-GB" sz="1400" dirty="0">
              <a:ea typeface="ＭＳ Ｐゴシック"/>
              <a:cs typeface="Arial"/>
            </a:endParaRPr>
          </a:p>
          <a:p>
            <a:pPr marL="285750" indent="-285750">
              <a:buChar char="•"/>
            </a:pPr>
            <a:r>
              <a:rPr lang="en-GB" sz="1400" dirty="0">
                <a:ea typeface="ＭＳ Ｐゴシック"/>
                <a:cs typeface="Arial"/>
              </a:rPr>
              <a:t>HEAL Champions support two-way relational sharing to feed insight directly back into Barts to inform improvement and into TELCO to inform campaign priorities.</a:t>
            </a:r>
          </a:p>
        </p:txBody>
      </p:sp>
      <p:sp>
        <p:nvSpPr>
          <p:cNvPr id="4" name="TextBox 6">
            <a:extLst>
              <a:ext uri="{FF2B5EF4-FFF2-40B4-BE49-F238E27FC236}">
                <a16:creationId xmlns:a16="http://schemas.microsoft.com/office/drawing/2014/main" id="{183D5514-B559-0681-7874-AABF9167EADC}"/>
              </a:ext>
            </a:extLst>
          </p:cNvPr>
          <p:cNvSpPr txBox="1"/>
          <p:nvPr/>
        </p:nvSpPr>
        <p:spPr>
          <a:xfrm>
            <a:off x="5486004" y="902548"/>
            <a:ext cx="3222468" cy="2607380"/>
          </a:xfrm>
          <a:prstGeom prst="rect">
            <a:avLst/>
          </a:prstGeom>
          <a:noFill/>
        </p:spPr>
        <p:txBody>
          <a:bodyPr wrap="square" lIns="91440" tIns="45720" rIns="91440" bIns="45720" anchor="ctr">
            <a:spAutoFit/>
          </a:bodyPr>
          <a:lstStyle>
            <a:defPPr>
              <a:defRPr lang="en-GB"/>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a:lstStyle>
          <a:p>
            <a:pPr algn="ctr">
              <a:lnSpc>
                <a:spcPct val="107000"/>
              </a:lnSpc>
              <a:spcAft>
                <a:spcPts val="800"/>
              </a:spcAft>
            </a:pPr>
            <a:r>
              <a:rPr lang="en-GB" sz="1050" kern="100" dirty="0">
                <a:solidFill>
                  <a:schemeClr val="bg1"/>
                </a:solidFill>
                <a:effectLst/>
                <a:latin typeface="Calibri"/>
                <a:ea typeface="Calibri"/>
                <a:cs typeface="Arial"/>
              </a:rPr>
              <a:t>"The HEAL training was incredibly empowering. It provided us with simple yet essential information on navigating Barts Health from the perspectives of both a patient and a visitor, information that was entirely new to me. This is crucial because it allows HEAL champions to pass on what we’ve learned to others in our community. In doing so, we can correct misunderstandings and share vital resources and information that, despite being readily available, remain largely unknown to many. Grasping this information is key to better managing our health. Furthermore, the HEAL training empowers leaders to advocate effectively for themselves or others.”</a:t>
            </a:r>
          </a:p>
          <a:p>
            <a:pPr algn="ctr">
              <a:lnSpc>
                <a:spcPct val="107000"/>
              </a:lnSpc>
              <a:spcAft>
                <a:spcPts val="800"/>
              </a:spcAft>
            </a:pPr>
            <a:r>
              <a:rPr lang="en-GB" sz="1050" b="1" kern="100" dirty="0">
                <a:solidFill>
                  <a:schemeClr val="bg1"/>
                </a:solidFill>
                <a:latin typeface="Calibri"/>
                <a:ea typeface="Calibri"/>
                <a:cs typeface="Arial"/>
              </a:rPr>
              <a:t>Steering Committee member / HEAL Champion</a:t>
            </a:r>
          </a:p>
        </p:txBody>
      </p:sp>
      <p:sp>
        <p:nvSpPr>
          <p:cNvPr id="9" name="TextBox 8">
            <a:extLst>
              <a:ext uri="{FF2B5EF4-FFF2-40B4-BE49-F238E27FC236}">
                <a16:creationId xmlns:a16="http://schemas.microsoft.com/office/drawing/2014/main" id="{F9D3B0BF-486C-81E9-9A82-4FC6BF351FB7}"/>
              </a:ext>
            </a:extLst>
          </p:cNvPr>
          <p:cNvSpPr txBox="1"/>
          <p:nvPr/>
        </p:nvSpPr>
        <p:spPr>
          <a:xfrm>
            <a:off x="1018309" y="3953740"/>
            <a:ext cx="3856510" cy="553998"/>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auto">
              <a:spcBef>
                <a:spcPts val="0"/>
              </a:spcBef>
              <a:spcAft>
                <a:spcPts val="0"/>
              </a:spcAft>
            </a:pPr>
            <a:r>
              <a:rPr lang="en-US" sz="1200" b="1" dirty="0">
                <a:latin typeface="Arial"/>
                <a:ea typeface="+mn-ea"/>
              </a:rPr>
              <a:t>Before training</a:t>
            </a:r>
            <a:r>
              <a:rPr lang="en-US" sz="1200" dirty="0">
                <a:latin typeface="Arial"/>
                <a:ea typeface="+mn-ea"/>
              </a:rPr>
              <a:t>: 87% </a:t>
            </a:r>
            <a:r>
              <a:rPr lang="en-US" sz="1200" i="1" dirty="0">
                <a:latin typeface="Arial"/>
                <a:ea typeface="+mn-ea"/>
              </a:rPr>
              <a:t>not at all confident</a:t>
            </a:r>
            <a:r>
              <a:rPr lang="en-US" sz="1200" dirty="0">
                <a:latin typeface="Arial"/>
                <a:ea typeface="+mn-ea"/>
              </a:rPr>
              <a:t> giving feedback or </a:t>
            </a:r>
            <a:r>
              <a:rPr lang="en-US" sz="1200">
                <a:latin typeface="Arial"/>
                <a:ea typeface="+mn-ea"/>
              </a:rPr>
              <a:t>finding information about healthcare services.</a:t>
            </a:r>
            <a:endParaRPr lang="en-US" sz="1200" dirty="0">
              <a:ea typeface="+mn-ea"/>
              <a:cs typeface="Arial"/>
            </a:endParaRPr>
          </a:p>
          <a:p>
            <a:pPr>
              <a:spcBef>
                <a:spcPts val="0"/>
              </a:spcBef>
              <a:spcAft>
                <a:spcPts val="0"/>
              </a:spcAft>
            </a:pPr>
            <a:r>
              <a:rPr lang="en-US" sz="1200" b="1">
                <a:latin typeface="Arial"/>
                <a:ea typeface="+mn-ea"/>
              </a:rPr>
              <a:t>After training</a:t>
            </a:r>
            <a:r>
              <a:rPr lang="en-US" sz="1200" dirty="0">
                <a:latin typeface="Arial"/>
                <a:ea typeface="+mn-ea"/>
              </a:rPr>
              <a:t>: 100% </a:t>
            </a:r>
            <a:r>
              <a:rPr lang="en-US" sz="1200" i="1" dirty="0">
                <a:latin typeface="Arial"/>
                <a:ea typeface="+mn-ea"/>
              </a:rPr>
              <a:t>very confident</a:t>
            </a:r>
            <a:r>
              <a:rPr lang="en-US" sz="1200" dirty="0">
                <a:latin typeface="Arial"/>
                <a:ea typeface="+mn-ea"/>
              </a:rPr>
              <a:t> in both.</a:t>
            </a:r>
            <a:r>
              <a:rPr lang="en-US" sz="1200" dirty="0">
                <a:latin typeface="Arial"/>
                <a:ea typeface="+mn-ea"/>
                <a:cs typeface="Arial"/>
              </a:rPr>
              <a:t>​</a:t>
            </a:r>
            <a:endParaRPr lang="en-US" sz="1200">
              <a:ea typeface="+mn-ea"/>
              <a:cs typeface="Arial"/>
            </a:endParaRPr>
          </a:p>
        </p:txBody>
      </p:sp>
      <p:sp>
        <p:nvSpPr>
          <p:cNvPr id="10" name="TextBox 9">
            <a:extLst>
              <a:ext uri="{FF2B5EF4-FFF2-40B4-BE49-F238E27FC236}">
                <a16:creationId xmlns:a16="http://schemas.microsoft.com/office/drawing/2014/main" id="{AB4CFEB9-ADE2-63EA-CC8B-3AE96F7A09F0}"/>
              </a:ext>
            </a:extLst>
          </p:cNvPr>
          <p:cNvSpPr txBox="1"/>
          <p:nvPr/>
        </p:nvSpPr>
        <p:spPr>
          <a:xfrm>
            <a:off x="5590309" y="3990851"/>
            <a:ext cx="3002972" cy="4847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fontAlgn="auto">
              <a:spcBef>
                <a:spcPts val="0"/>
              </a:spcBef>
              <a:spcAft>
                <a:spcPts val="0"/>
              </a:spcAft>
            </a:pPr>
            <a:r>
              <a:rPr lang="en-US" sz="1050" dirty="0">
                <a:latin typeface="Arial"/>
                <a:ea typeface="+mn-ea"/>
                <a:cs typeface="Segoe UI"/>
              </a:rPr>
              <a:t>HEAL Champions on the training:​</a:t>
            </a:r>
          </a:p>
          <a:p>
            <a:pPr algn="ctr" fontAlgn="auto">
              <a:spcBef>
                <a:spcPts val="0"/>
              </a:spcBef>
              <a:spcAft>
                <a:spcPts val="0"/>
              </a:spcAft>
            </a:pPr>
            <a:r>
              <a:rPr lang="en-US" sz="1050" dirty="0">
                <a:latin typeface="Arial"/>
                <a:ea typeface="+mn-ea"/>
                <a:cs typeface="Segoe UI"/>
              </a:rPr>
              <a:t>"</a:t>
            </a:r>
            <a:r>
              <a:rPr lang="en-US" sz="1050" b="1" dirty="0">
                <a:latin typeface="Arial"/>
                <a:ea typeface="+mn-ea"/>
                <a:cs typeface="Segoe UI"/>
              </a:rPr>
              <a:t>Eye-opening, empowering, clear guidance, fostering trust, inspiring to engage others</a:t>
            </a:r>
            <a:r>
              <a:rPr lang="en-US" sz="1050" dirty="0">
                <a:latin typeface="Arial"/>
                <a:ea typeface="+mn-ea"/>
                <a:cs typeface="Segoe UI"/>
              </a:rPr>
              <a:t>."​</a:t>
            </a:r>
          </a:p>
        </p:txBody>
      </p:sp>
    </p:spTree>
    <p:extLst>
      <p:ext uri="{BB962C8B-B14F-4D97-AF65-F5344CB8AC3E}">
        <p14:creationId xmlns:p14="http://schemas.microsoft.com/office/powerpoint/2010/main" val="597294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ED9C4251-8CC2-F3B9-0078-8E201BD798EB}"/>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D5A0070C-9D83-6E20-AB87-1CC40E3277D3}"/>
              </a:ext>
            </a:extLst>
          </p:cNvPr>
          <p:cNvSpPr>
            <a:spLocks noGrp="1"/>
          </p:cNvSpPr>
          <p:nvPr>
            <p:ph type="subTitle" idx="1"/>
          </p:nvPr>
        </p:nvSpPr>
        <p:spPr>
          <a:xfrm>
            <a:off x="612774" y="314759"/>
            <a:ext cx="7880511" cy="346249"/>
          </a:xfrm>
        </p:spPr>
        <p:txBody>
          <a:bodyPr lIns="0" tIns="0" rIns="0" bIns="0" anchor="t">
            <a:spAutoFit/>
          </a:bodyPr>
          <a:lstStyle/>
          <a:p>
            <a:r>
              <a:rPr lang="en-GB" dirty="0">
                <a:ea typeface="ＭＳ Ｐゴシック"/>
                <a:cs typeface="Arial"/>
              </a:rPr>
              <a:t>HEAL Assembly</a:t>
            </a:r>
            <a:endParaRPr lang="en-US" dirty="0"/>
          </a:p>
        </p:txBody>
      </p:sp>
      <p:pic>
        <p:nvPicPr>
          <p:cNvPr id="2" name="VID-20250718-WA0001">
            <a:hlinkClick r:id="" action="ppaction://media"/>
            <a:extLst>
              <a:ext uri="{FF2B5EF4-FFF2-40B4-BE49-F238E27FC236}">
                <a16:creationId xmlns:a16="http://schemas.microsoft.com/office/drawing/2014/main" id="{50165A31-3035-F702-8A44-F673FE4B25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230" y="513040"/>
            <a:ext cx="2308225" cy="4114800"/>
          </a:xfrm>
          <a:prstGeom prst="rect">
            <a:avLst/>
          </a:prstGeom>
          <a:ln>
            <a:solidFill>
              <a:schemeClr val="tx1"/>
            </a:solidFill>
          </a:ln>
        </p:spPr>
      </p:pic>
    </p:spTree>
    <p:extLst>
      <p:ext uri="{BB962C8B-B14F-4D97-AF65-F5344CB8AC3E}">
        <p14:creationId xmlns:p14="http://schemas.microsoft.com/office/powerpoint/2010/main" val="1971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5DDD56B-D182-7531-68E2-C3D5071E7D79}"/>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3180FFEC-E450-9985-30B7-ED6698DB5154}"/>
              </a:ext>
            </a:extLst>
          </p:cNvPr>
          <p:cNvSpPr>
            <a:spLocks noGrp="1"/>
          </p:cNvSpPr>
          <p:nvPr>
            <p:ph type="subTitle" idx="1"/>
          </p:nvPr>
        </p:nvSpPr>
        <p:spPr>
          <a:xfrm>
            <a:off x="612774" y="314759"/>
            <a:ext cx="7880511" cy="346249"/>
          </a:xfrm>
        </p:spPr>
        <p:txBody>
          <a:bodyPr lIns="0" tIns="0" rIns="0" bIns="0" anchor="t">
            <a:spAutoFit/>
          </a:bodyPr>
          <a:lstStyle/>
          <a:p>
            <a:r>
              <a:rPr lang="en-GB" dirty="0">
                <a:ea typeface="ＭＳ Ｐゴシック"/>
                <a:cs typeface="Arial"/>
              </a:rPr>
              <a:t>Next steps</a:t>
            </a:r>
            <a:endParaRPr lang="en-US" dirty="0"/>
          </a:p>
        </p:txBody>
      </p:sp>
      <p:sp>
        <p:nvSpPr>
          <p:cNvPr id="9" name="Text Placeholder 6">
            <a:extLst>
              <a:ext uri="{FF2B5EF4-FFF2-40B4-BE49-F238E27FC236}">
                <a16:creationId xmlns:a16="http://schemas.microsoft.com/office/drawing/2014/main" id="{02BC6CBA-6B86-2B43-73E0-235541C8D8DD}"/>
              </a:ext>
            </a:extLst>
          </p:cNvPr>
          <p:cNvSpPr>
            <a:spLocks noGrp="1"/>
          </p:cNvSpPr>
          <p:nvPr>
            <p:ph type="body" sz="quarter" idx="10"/>
          </p:nvPr>
        </p:nvSpPr>
        <p:spPr>
          <a:xfrm>
            <a:off x="611206" y="1737690"/>
            <a:ext cx="7580743" cy="1669688"/>
          </a:xfrm>
        </p:spPr>
        <p:txBody>
          <a:bodyPr vert="horz" wrap="square" lIns="0" tIns="0" rIns="0" bIns="0" anchor="t">
            <a:spAutoFit/>
          </a:bodyPr>
          <a:lstStyle/>
          <a:p>
            <a:pPr marL="285750" indent="-285750">
              <a:buChar char="•"/>
            </a:pPr>
            <a:r>
              <a:rPr lang="en-GB" sz="1550" dirty="0">
                <a:ea typeface="ＭＳ Ｐゴシック"/>
                <a:cs typeface="Arial"/>
              </a:rPr>
              <a:t>Formal evaluation and the Steering Committee will guide development</a:t>
            </a:r>
            <a:endParaRPr lang="en-GB" sz="1550">
              <a:cs typeface="Arial"/>
            </a:endParaRPr>
          </a:p>
          <a:p>
            <a:pPr marL="285750" indent="-285750">
              <a:buChar char="•"/>
            </a:pPr>
            <a:endParaRPr lang="en-GB" sz="1550" dirty="0">
              <a:ea typeface="ＭＳ Ｐゴシック"/>
              <a:cs typeface="Arial"/>
            </a:endParaRPr>
          </a:p>
          <a:p>
            <a:pPr marL="285750" indent="-285750">
              <a:buChar char="•"/>
            </a:pPr>
            <a:r>
              <a:rPr lang="en-GB" sz="1550" dirty="0">
                <a:ea typeface="ＭＳ Ｐゴシック"/>
                <a:cs typeface="Arial"/>
              </a:rPr>
              <a:t>Recruit next cohort of institutions / HEAL Champions</a:t>
            </a:r>
          </a:p>
          <a:p>
            <a:pPr marL="285750" indent="-285750">
              <a:buChar char="•"/>
            </a:pPr>
            <a:endParaRPr lang="en-GB" sz="1550" dirty="0">
              <a:ea typeface="ＭＳ Ｐゴシック"/>
              <a:cs typeface="Arial"/>
            </a:endParaRPr>
          </a:p>
          <a:p>
            <a:pPr marL="285750" indent="-285750">
              <a:buChar char="•"/>
            </a:pPr>
            <a:r>
              <a:rPr lang="en-GB" sz="1550" dirty="0">
                <a:ea typeface="ＭＳ Ｐゴシック"/>
                <a:cs typeface="Arial"/>
              </a:rPr>
              <a:t>Expand the model across TELCO and beyond</a:t>
            </a:r>
          </a:p>
          <a:p>
            <a:pPr marL="285750" indent="-285750">
              <a:buChar char="•"/>
            </a:pPr>
            <a:endParaRPr lang="en-GB" sz="1550" dirty="0">
              <a:ea typeface="ＭＳ Ｐゴシック"/>
              <a:cs typeface="Arial"/>
            </a:endParaRPr>
          </a:p>
          <a:p>
            <a:pPr marL="285750" indent="-285750">
              <a:buChar char="•"/>
            </a:pPr>
            <a:r>
              <a:rPr lang="en-GB" sz="1550" dirty="0">
                <a:ea typeface="ＭＳ Ｐゴシック"/>
                <a:cs typeface="Arial"/>
              </a:rPr>
              <a:t>Deepen the relationships and build the partnership, guided by community need.</a:t>
            </a:r>
          </a:p>
        </p:txBody>
      </p:sp>
    </p:spTree>
    <p:extLst>
      <p:ext uri="{BB962C8B-B14F-4D97-AF65-F5344CB8AC3E}">
        <p14:creationId xmlns:p14="http://schemas.microsoft.com/office/powerpoint/2010/main" val="1109429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EFCA32B-70AF-C858-D081-6ECDFD94EC46}"/>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1574A79D-7DAD-F2D9-9904-7514D5AAD7D1}"/>
              </a:ext>
            </a:extLst>
          </p:cNvPr>
          <p:cNvSpPr>
            <a:spLocks noGrp="1"/>
          </p:cNvSpPr>
          <p:nvPr>
            <p:ph type="subTitle" idx="1"/>
          </p:nvPr>
        </p:nvSpPr>
        <p:spPr>
          <a:xfrm>
            <a:off x="612774" y="314759"/>
            <a:ext cx="7880511" cy="346249"/>
          </a:xfrm>
        </p:spPr>
        <p:txBody>
          <a:bodyPr lIns="0" tIns="0" rIns="0" bIns="0" anchor="t">
            <a:spAutoFit/>
          </a:bodyPr>
          <a:lstStyle/>
          <a:p>
            <a:r>
              <a:rPr lang="en-GB" dirty="0">
                <a:ea typeface="ＭＳ Ｐゴシック"/>
                <a:cs typeface="Arial"/>
              </a:rPr>
              <a:t>Key learning </a:t>
            </a:r>
            <a:endParaRPr lang="en-US" dirty="0">
              <a:cs typeface="Arial"/>
            </a:endParaRPr>
          </a:p>
        </p:txBody>
      </p:sp>
      <p:sp>
        <p:nvSpPr>
          <p:cNvPr id="7" name="Text Placeholder 6">
            <a:extLst>
              <a:ext uri="{FF2B5EF4-FFF2-40B4-BE49-F238E27FC236}">
                <a16:creationId xmlns:a16="http://schemas.microsoft.com/office/drawing/2014/main" id="{D5263002-30D9-0527-BAD3-B8B7B65CC4CA}"/>
              </a:ext>
            </a:extLst>
          </p:cNvPr>
          <p:cNvSpPr>
            <a:spLocks noGrp="1"/>
          </p:cNvSpPr>
          <p:nvPr>
            <p:ph type="body" sz="quarter" idx="10"/>
          </p:nvPr>
        </p:nvSpPr>
        <p:spPr>
          <a:xfrm>
            <a:off x="633471" y="928684"/>
            <a:ext cx="7870204" cy="3739485"/>
          </a:xfrm>
        </p:spPr>
        <p:txBody>
          <a:bodyPr vert="horz" wrap="square" lIns="0" tIns="0" rIns="0" bIns="0" anchor="t">
            <a:spAutoFit/>
          </a:bodyPr>
          <a:lstStyle/>
          <a:p>
            <a:pPr>
              <a:buChar char="•"/>
            </a:pPr>
            <a:r>
              <a:rPr lang="en-GB" sz="1350" dirty="0">
                <a:ea typeface="ＭＳ Ｐゴシック"/>
                <a:cs typeface="Arial"/>
              </a:rPr>
              <a:t>1.      </a:t>
            </a:r>
            <a:r>
              <a:rPr lang="en-GB" sz="1350" b="1" dirty="0">
                <a:ea typeface="ＭＳ Ｐゴシック"/>
                <a:cs typeface="Arial"/>
              </a:rPr>
              <a:t>Start with Relationships, Not Services</a:t>
            </a:r>
            <a:r>
              <a:rPr lang="en-GB" sz="1350" dirty="0">
                <a:ea typeface="ＭＳ Ｐゴシック"/>
                <a:cs typeface="Arial"/>
              </a:rPr>
              <a:t>: In community organising we say people before programme, building trust takes time. Real change begins with listening to communities, understanding their lived experiences, and valuing their voices as equal partners in shaping healthcare solutions.</a:t>
            </a:r>
          </a:p>
          <a:p>
            <a:pPr>
              <a:buChar char="•"/>
            </a:pPr>
            <a:endParaRPr lang="en-GB" sz="1350" dirty="0">
              <a:ea typeface="ＭＳ Ｐゴシック"/>
              <a:cs typeface="Arial"/>
            </a:endParaRPr>
          </a:p>
          <a:p>
            <a:pPr>
              <a:buChar char="•"/>
            </a:pPr>
            <a:r>
              <a:rPr lang="en-GB" sz="1350" dirty="0">
                <a:ea typeface="ＭＳ Ｐゴシック"/>
                <a:cs typeface="Arial"/>
              </a:rPr>
              <a:t>2.      </a:t>
            </a:r>
            <a:r>
              <a:rPr lang="en-GB" sz="1350" b="1" dirty="0">
                <a:ea typeface="ＭＳ Ｐゴシック"/>
                <a:cs typeface="Arial"/>
              </a:rPr>
              <a:t>Train and Empower Local Leaders: </a:t>
            </a:r>
            <a:r>
              <a:rPr lang="en-GB" sz="1350" dirty="0">
                <a:ea typeface="ＭＳ Ｐゴシック"/>
                <a:cs typeface="Arial"/>
              </a:rPr>
              <a:t>Investing in community leadership through training in health literacy and organising creates a sustainable foundation for long-term engagement, advocacy, and cultural change.</a:t>
            </a:r>
          </a:p>
          <a:p>
            <a:pPr>
              <a:buChar char="•"/>
            </a:pPr>
            <a:endParaRPr lang="en-GB" sz="1350" dirty="0">
              <a:ea typeface="ＭＳ Ｐゴシック"/>
              <a:cs typeface="Arial"/>
            </a:endParaRPr>
          </a:p>
          <a:p>
            <a:pPr>
              <a:buChar char="•"/>
            </a:pPr>
            <a:r>
              <a:rPr lang="en-GB" sz="1350" dirty="0">
                <a:ea typeface="ＭＳ Ｐゴシック"/>
                <a:cs typeface="Arial"/>
              </a:rPr>
              <a:t>3.      </a:t>
            </a:r>
            <a:r>
              <a:rPr lang="en-GB" sz="1350" b="1" dirty="0">
                <a:ea typeface="ＭＳ Ｐゴシック"/>
                <a:cs typeface="Arial"/>
              </a:rPr>
              <a:t>Co-Production Leads to Stronger Outcomes:</a:t>
            </a:r>
            <a:r>
              <a:rPr lang="en-GB" sz="1350" dirty="0">
                <a:ea typeface="ＭＳ Ｐゴシック"/>
                <a:cs typeface="Arial"/>
              </a:rPr>
              <a:t> Designing solutions </a:t>
            </a:r>
            <a:r>
              <a:rPr lang="en-GB" sz="1350" i="1" dirty="0">
                <a:ea typeface="ＭＳ Ｐゴシック"/>
                <a:cs typeface="Arial"/>
              </a:rPr>
              <a:t>with</a:t>
            </a:r>
            <a:r>
              <a:rPr lang="en-GB" sz="1350" dirty="0">
                <a:ea typeface="ＭＳ Ｐゴシック"/>
                <a:cs typeface="Arial"/>
              </a:rPr>
              <a:t> communities rather than </a:t>
            </a:r>
            <a:r>
              <a:rPr lang="en-GB" sz="1350" i="1" dirty="0">
                <a:ea typeface="ＭＳ Ｐゴシック"/>
                <a:cs typeface="Arial"/>
              </a:rPr>
              <a:t>for</a:t>
            </a:r>
            <a:r>
              <a:rPr lang="en-GB" sz="1350" dirty="0">
                <a:ea typeface="ＭＳ Ｐゴシック"/>
                <a:cs typeface="Arial"/>
              </a:rPr>
              <a:t> them results in more relevant, equitable, and effective services. </a:t>
            </a:r>
          </a:p>
          <a:p>
            <a:pPr>
              <a:buChar char="•"/>
            </a:pPr>
            <a:endParaRPr lang="en-GB" sz="1350" dirty="0">
              <a:ea typeface="ＭＳ Ｐゴシック"/>
              <a:cs typeface="Arial"/>
            </a:endParaRPr>
          </a:p>
          <a:p>
            <a:pPr>
              <a:buChar char="•"/>
            </a:pPr>
            <a:r>
              <a:rPr lang="en-GB" sz="1350" dirty="0">
                <a:ea typeface="ＭＳ Ｐゴシック"/>
                <a:cs typeface="Arial"/>
              </a:rPr>
              <a:t>4.      </a:t>
            </a:r>
            <a:r>
              <a:rPr lang="en-GB" sz="1350" b="1" dirty="0">
                <a:ea typeface="ＭＳ Ｐゴシック"/>
                <a:cs typeface="Arial"/>
              </a:rPr>
              <a:t>Embed Equity at Every Level: </a:t>
            </a:r>
            <a:r>
              <a:rPr lang="en-GB" sz="1350" dirty="0">
                <a:ea typeface="ＭＳ Ｐゴシック"/>
                <a:cs typeface="Arial"/>
              </a:rPr>
              <a:t>Addressing health inequalities is not just a project goal, it must be a guiding value, influencing how resources are allocated, decisions are made, and success is measured.</a:t>
            </a:r>
          </a:p>
          <a:p>
            <a:pPr>
              <a:buChar char="•"/>
            </a:pPr>
            <a:endParaRPr lang="en-GB" sz="1350" dirty="0">
              <a:ea typeface="ＭＳ Ｐゴシック"/>
              <a:cs typeface="Arial"/>
            </a:endParaRPr>
          </a:p>
          <a:p>
            <a:pPr>
              <a:buChar char="•"/>
            </a:pPr>
            <a:r>
              <a:rPr lang="en-GB" sz="1350" dirty="0">
                <a:ea typeface="ＭＳ Ｐゴシック"/>
                <a:cs typeface="Arial"/>
              </a:rPr>
              <a:t>5.      </a:t>
            </a:r>
            <a:r>
              <a:rPr lang="en-GB" sz="1350" b="1" dirty="0">
                <a:ea typeface="ＭＳ Ｐゴシック"/>
                <a:cs typeface="Arial"/>
              </a:rPr>
              <a:t>Partnership is Power: </a:t>
            </a:r>
            <a:r>
              <a:rPr lang="en-GB" sz="1350" dirty="0">
                <a:ea typeface="ＭＳ Ｐゴシック"/>
                <a:cs typeface="Arial"/>
              </a:rPr>
              <a:t>Collaboration between the NHS, community organisations, and local leaders creates the conditions for systemic change. HEAL shows that when institutions and communities come together with mutual respect, lasting transformation is possible.</a:t>
            </a:r>
          </a:p>
        </p:txBody>
      </p:sp>
    </p:spTree>
    <p:extLst>
      <p:ext uri="{BB962C8B-B14F-4D97-AF65-F5344CB8AC3E}">
        <p14:creationId xmlns:p14="http://schemas.microsoft.com/office/powerpoint/2010/main" val="2590044437"/>
      </p:ext>
    </p:extLst>
  </p:cSld>
  <p:clrMapOvr>
    <a:masterClrMapping/>
  </p:clrMapOvr>
</p:sld>
</file>

<file path=ppt/theme/theme1.xml><?xml version="1.0" encoding="utf-8"?>
<a:theme xmlns:a="http://schemas.openxmlformats.org/drawingml/2006/main" name="SYS PowerPoint TEMPLATE">
  <a:themeElements>
    <a:clrScheme name="Custom 1">
      <a:dk1>
        <a:srgbClr val="000000"/>
      </a:dk1>
      <a:lt1>
        <a:srgbClr val="FFFFFF"/>
      </a:lt1>
      <a:dk2>
        <a:srgbClr val="001B76"/>
      </a:dk2>
      <a:lt2>
        <a:srgbClr val="005EB8"/>
      </a:lt2>
      <a:accent1>
        <a:srgbClr val="1398C5"/>
      </a:accent1>
      <a:accent2>
        <a:srgbClr val="64B704"/>
      </a:accent2>
      <a:accent3>
        <a:srgbClr val="139687"/>
      </a:accent3>
      <a:accent4>
        <a:srgbClr val="627380"/>
      </a:accent4>
      <a:accent5>
        <a:srgbClr val="250160"/>
      </a:accent5>
      <a:accent6>
        <a:srgbClr val="770129"/>
      </a:accent6>
      <a:hlink>
        <a:srgbClr val="E97807"/>
      </a:hlink>
      <a:folHlink>
        <a:srgbClr val="FAE00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a:lstStyle>
        <a:defPPr marL="0" marR="0" indent="0" algn="l" defTabSz="457200" rtl="0" eaLnBrk="1" fontAlgn="auto" latinLnBrk="0" hangingPunct="1">
          <a:lnSpc>
            <a:spcPct val="100000"/>
          </a:lnSpc>
          <a:spcBef>
            <a:spcPts val="0"/>
          </a:spcBef>
          <a:spcAft>
            <a:spcPts val="0"/>
          </a:spcAft>
          <a:buClrTx/>
          <a:buSzTx/>
          <a:buFont typeface="Arial"/>
          <a:buNone/>
          <a:tabLst/>
          <a:defRPr kumimoji="0" sz="2100" b="0" i="0" u="none" strike="noStrike" kern="1200" cap="none" spc="0" normalizeH="0" baseline="0" noProof="0" dirty="0" smtClean="0">
            <a:ln>
              <a:noFill/>
            </a:ln>
            <a:solidFill>
              <a:srgbClr val="000000"/>
            </a:solidFill>
            <a:effectLst/>
            <a:uLnTx/>
            <a:uFillTx/>
            <a:latin typeface="Arial"/>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1707</TotalTime>
  <Words>191</Words>
  <Application>Microsoft Office PowerPoint</Application>
  <PresentationFormat>On-screen Show (16:9)</PresentationFormat>
  <Paragraphs>9</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SYS PowerPoint TEMPLATE</vt:lpstr>
      <vt:lpstr>Health Equity Action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Barts and the London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Sherlock Sarah</dc:creator>
  <cp:lastModifiedBy>Shane Thomas</cp:lastModifiedBy>
  <cp:revision>593</cp:revision>
  <dcterms:created xsi:type="dcterms:W3CDTF">2023-07-11T15:17:08Z</dcterms:created>
  <dcterms:modified xsi:type="dcterms:W3CDTF">2025-09-21T22:52:22Z</dcterms:modified>
</cp:coreProperties>
</file>